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37"/>
  </p:notesMasterIdLst>
  <p:handoutMasterIdLst>
    <p:handoutMasterId r:id="rId38"/>
  </p:handoutMasterIdLst>
  <p:sldIdLst>
    <p:sldId id="594" r:id="rId2"/>
    <p:sldId id="631" r:id="rId3"/>
    <p:sldId id="576" r:id="rId4"/>
    <p:sldId id="590" r:id="rId5"/>
    <p:sldId id="592" r:id="rId6"/>
    <p:sldId id="593" r:id="rId7"/>
    <p:sldId id="633" r:id="rId8"/>
    <p:sldId id="634" r:id="rId9"/>
    <p:sldId id="635" r:id="rId10"/>
    <p:sldId id="591" r:id="rId11"/>
    <p:sldId id="629" r:id="rId12"/>
    <p:sldId id="603" r:id="rId13"/>
    <p:sldId id="578" r:id="rId14"/>
    <p:sldId id="579" r:id="rId15"/>
    <p:sldId id="637" r:id="rId16"/>
    <p:sldId id="617" r:id="rId17"/>
    <p:sldId id="618" r:id="rId18"/>
    <p:sldId id="639" r:id="rId19"/>
    <p:sldId id="638" r:id="rId20"/>
    <p:sldId id="624" r:id="rId21"/>
    <p:sldId id="625" r:id="rId22"/>
    <p:sldId id="606" r:id="rId23"/>
    <p:sldId id="607" r:id="rId24"/>
    <p:sldId id="608" r:id="rId25"/>
    <p:sldId id="609" r:id="rId26"/>
    <p:sldId id="612" r:id="rId27"/>
    <p:sldId id="613" r:id="rId28"/>
    <p:sldId id="614" r:id="rId29"/>
    <p:sldId id="627" r:id="rId30"/>
    <p:sldId id="615" r:id="rId31"/>
    <p:sldId id="565" r:id="rId32"/>
    <p:sldId id="570" r:id="rId33"/>
    <p:sldId id="571" r:id="rId34"/>
    <p:sldId id="636" r:id="rId35"/>
    <p:sldId id="628" r:id="rId36"/>
  </p:sldIdLst>
  <p:sldSz cx="9144000" cy="6858000" type="screen4x3"/>
  <p:notesSz cx="7315200" cy="96012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41" userDrawn="1">
          <p15:clr>
            <a:srgbClr val="A4A3A4"/>
          </p15:clr>
        </p15:guide>
        <p15:guide id="2" pos="230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FF0000"/>
    <a:srgbClr val="CC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89848" autoAdjust="0"/>
  </p:normalViewPr>
  <p:slideViewPr>
    <p:cSldViewPr snapToGrid="0">
      <p:cViewPr varScale="1">
        <p:scale>
          <a:sx n="155" d="100"/>
          <a:sy n="155" d="100"/>
        </p:scale>
        <p:origin x="1896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66" d="100"/>
          <a:sy n="66" d="100"/>
        </p:scale>
        <p:origin x="-2868" y="-72"/>
      </p:cViewPr>
      <p:guideLst>
        <p:guide orient="horz" pos="304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3168721" cy="48102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6256" tIns="48127" rIns="96256" bIns="48127" numCol="1" anchor="t" anchorCtr="0" compatLnSpc="1">
            <a:prstTxWarp prst="textNoShape">
              <a:avLst/>
            </a:prstTxWarp>
          </a:bodyPr>
          <a:lstStyle>
            <a:lvl1pPr defTabSz="964230">
              <a:defRPr sz="120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pl-PL"/>
              <a:t>Ekonometria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73"/>
            <a:ext cx="3168721" cy="48102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6256" tIns="48127" rIns="96256" bIns="48127" numCol="1" anchor="b" anchorCtr="0" compatLnSpc="1">
            <a:prstTxWarp prst="textNoShape">
              <a:avLst/>
            </a:prstTxWarp>
          </a:bodyPr>
          <a:lstStyle>
            <a:lvl1pPr defTabSz="964230">
              <a:defRPr sz="120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pl-PL"/>
              <a:t>© Paweł Gąsiorowski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6480" y="9120173"/>
            <a:ext cx="3168721" cy="48102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6256" tIns="48127" rIns="96256" bIns="48127" numCol="1" anchor="b" anchorCtr="0" compatLnSpc="1">
            <a:prstTxWarp prst="textNoShape">
              <a:avLst/>
            </a:prstTxWarp>
          </a:bodyPr>
          <a:lstStyle>
            <a:lvl1pPr algn="r" defTabSz="964230">
              <a:defRPr sz="1200">
                <a:latin typeface="Arial Narrow" pitchFamily="34" charset="0"/>
              </a:defRPr>
            </a:lvl1pPr>
          </a:lstStyle>
          <a:p>
            <a:pPr>
              <a:defRPr/>
            </a:pPr>
            <a:fld id="{20A1712D-1F47-46E9-8DD8-C36E792EED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6698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3168721" cy="48102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6256" tIns="48127" rIns="96256" bIns="48127" numCol="1" anchor="t" anchorCtr="0" compatLnSpc="1">
            <a:prstTxWarp prst="textNoShape">
              <a:avLst/>
            </a:prstTxWarp>
          </a:bodyPr>
          <a:lstStyle>
            <a:lvl1pPr defTabSz="96423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6480" y="2"/>
            <a:ext cx="3168721" cy="48102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6256" tIns="48127" rIns="96256" bIns="48127" numCol="1" anchor="t" anchorCtr="0" compatLnSpc="1">
            <a:prstTxWarp prst="textNoShape">
              <a:avLst/>
            </a:prstTxWarp>
          </a:bodyPr>
          <a:lstStyle>
            <a:lvl1pPr algn="r" defTabSz="96423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2313"/>
            <a:ext cx="4797425" cy="3597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123" y="4560086"/>
            <a:ext cx="5362954" cy="431882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6256" tIns="48127" rIns="96256" bIns="481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73"/>
            <a:ext cx="3168721" cy="48102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6256" tIns="48127" rIns="96256" bIns="48127" numCol="1" anchor="b" anchorCtr="0" compatLnSpc="1">
            <a:prstTxWarp prst="textNoShape">
              <a:avLst/>
            </a:prstTxWarp>
          </a:bodyPr>
          <a:lstStyle>
            <a:lvl1pPr defTabSz="96423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6480" y="9120173"/>
            <a:ext cx="3168721" cy="48102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6256" tIns="48127" rIns="96256" bIns="48127" numCol="1" anchor="b" anchorCtr="0" compatLnSpc="1">
            <a:prstTxWarp prst="textNoShape">
              <a:avLst/>
            </a:prstTxWarp>
          </a:bodyPr>
          <a:lstStyle>
            <a:lvl1pPr algn="r" defTabSz="96423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08145D7F-3A78-4DAF-A3A4-BE0CE791B7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7933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41988" name="Symbol zastępczy numeru slajdu 3"/>
          <p:cNvSpPr txBox="1">
            <a:spLocks noGrp="1"/>
          </p:cNvSpPr>
          <p:nvPr/>
        </p:nvSpPr>
        <p:spPr bwMode="auto">
          <a:xfrm>
            <a:off x="4142776" y="9119144"/>
            <a:ext cx="3170717" cy="480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778" tIns="47389" rIns="94778" bIns="47389" anchor="b"/>
          <a:lstStyle/>
          <a:p>
            <a:pPr algn="r" defTabSz="946131"/>
            <a:fld id="{360C381F-314C-41ED-9B0F-55D355C79AA9}" type="slidenum">
              <a:rPr lang="en-US" sz="1200"/>
              <a:pPr algn="r" defTabSz="946131"/>
              <a:t>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055781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10FC149-0D13-488B-B7F0-F492D84EF368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pl-PL"/>
              <a:t>model może być tylko przybliżeniem systemu</a:t>
            </a:r>
          </a:p>
          <a:p>
            <a:r>
              <a:rPr lang="pl-PL"/>
              <a:t>Nigdy nie można przeprowadzić pełnej weryfikacji modelu</a:t>
            </a:r>
          </a:p>
          <a:p>
            <a:r>
              <a:rPr lang="pl-PL"/>
              <a:t>Jakość weryfikacji zależy od złożoności systemu</a:t>
            </a:r>
          </a:p>
          <a:p>
            <a:endParaRPr lang="pl-PL"/>
          </a:p>
          <a:p>
            <a:pPr lvl="1"/>
            <a:r>
              <a:rPr lang="pl-PL" sz="3300"/>
              <a:t>symulacja dla bieżących wartości zmiennych i parametrów i porównanie z rzeczywistymi wynikami systemu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43751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6471C0-5856-4335-B082-A6F062338EC8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87409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4DB8DA-D399-4EBF-9721-948C1E9DDA70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Usually doesn’t have much effect unless significant correlation (|</a:t>
            </a:r>
            <a:r>
              <a:rPr lang="en-US">
                <a:sym typeface="Symbol" pitchFamily="18" charset="2"/>
              </a:rPr>
              <a:t>|&gt;0.75</a:t>
            </a:r>
            <a:r>
              <a:rPr lang="en-US"/>
              <a:t>)</a:t>
            </a:r>
            <a:endParaRPr lang="pl-PL"/>
          </a:p>
          <a:p>
            <a:r>
              <a:rPr lang="pl-PL"/>
              <a:t>Monte Carlo/Latin Hypercube</a:t>
            </a:r>
          </a:p>
        </p:txBody>
      </p:sp>
    </p:spTree>
    <p:extLst>
      <p:ext uri="{BB962C8B-B14F-4D97-AF65-F5344CB8AC3E}">
        <p14:creationId xmlns:p14="http://schemas.microsoft.com/office/powerpoint/2010/main" val="10679728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3613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4CE047BA-B4CC-4B25-96A7-473473F45A63}" type="slidenum">
              <a:rPr lang="en-GB" sz="1200" smtClean="0">
                <a:latin typeface="Times New Roman" pitchFamily="18" charset="0"/>
              </a:rPr>
              <a:pPr/>
              <a:t>31</a:t>
            </a:fld>
            <a:endParaRPr lang="en-GB" sz="1200">
              <a:latin typeface="Times New Roman" pitchFamily="18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97685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3613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CC4C8F5-9E2B-496A-BEDC-16A4814E69CF}" type="slidenum">
              <a:rPr lang="en-GB" sz="1200" smtClean="0">
                <a:latin typeface="Times New Roman" pitchFamily="18" charset="0"/>
              </a:rPr>
              <a:pPr/>
              <a:t>32</a:t>
            </a:fld>
            <a:endParaRPr lang="en-GB" sz="1200">
              <a:latin typeface="Times New Roman" pitchFamily="18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13435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3613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67EF8625-1513-448B-B5F0-AA926BA90762}" type="slidenum">
              <a:rPr lang="en-GB" sz="1200" smtClean="0">
                <a:latin typeface="Times New Roman" pitchFamily="18" charset="0"/>
              </a:rPr>
              <a:pPr/>
              <a:t>33</a:t>
            </a:fld>
            <a:endParaRPr lang="en-GB" sz="1200">
              <a:latin typeface="Times New Roman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8413" y="727075"/>
            <a:ext cx="4781550" cy="3586163"/>
          </a:xfrm>
          <a:ln w="12700" cap="flat">
            <a:solidFill>
              <a:schemeClr val="tx1"/>
            </a:solidFill>
          </a:ln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7759" y="4560087"/>
            <a:ext cx="5359684" cy="432180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180" tIns="48090" rIns="96180" bIns="48090"/>
          <a:lstStyle/>
          <a:p>
            <a:pPr defTabSz="788988">
              <a:spcBef>
                <a:spcPct val="20000"/>
              </a:spcBef>
              <a:buFontTx/>
              <a:buChar char="•"/>
            </a:pPr>
            <a:r>
              <a:rPr lang="pl-PL"/>
              <a:t>W probabilistycznej sytuacji decyzyjnej jest więcej niż jeden możliwy wynik każdej decyzji. Model symulacyjny daje jeden z tych wyników nazywany scenariuszem. Kilkakrotne uruchamianie modelu symulacyjnego pozwala przejrzeć różne scenariusze i ocenić możliwość ich wystąpienia.</a:t>
            </a:r>
          </a:p>
          <a:p>
            <a:pPr defTabSz="788988">
              <a:lnSpc>
                <a:spcPct val="90000"/>
              </a:lnSpc>
            </a:pPr>
            <a:r>
              <a:rPr lang="en-US"/>
              <a:t>When there are many distributional inputs</a:t>
            </a:r>
          </a:p>
          <a:p>
            <a:pPr defTabSz="788988">
              <a:lnSpc>
                <a:spcPct val="90000"/>
              </a:lnSpc>
            </a:pPr>
            <a:r>
              <a:rPr lang="en-US"/>
              <a:t>Concern about “excessive conservatism”</a:t>
            </a:r>
          </a:p>
          <a:p>
            <a:pPr defTabSz="788988">
              <a:lnSpc>
                <a:spcPct val="90000"/>
              </a:lnSpc>
            </a:pPr>
            <a:r>
              <a:rPr lang="en-US"/>
              <a:t>Because we can</a:t>
            </a:r>
          </a:p>
          <a:p>
            <a:pPr defTabSz="788988">
              <a:lnSpc>
                <a:spcPct val="90000"/>
              </a:lnSpc>
            </a:pPr>
            <a:r>
              <a:rPr lang="en-US"/>
              <a:t>Bayesian calculations</a:t>
            </a:r>
            <a:endParaRPr lang="pl-PL"/>
          </a:p>
          <a:p>
            <a:pPr defTabSz="788988">
              <a:lnSpc>
                <a:spcPct val="90000"/>
              </a:lnSpc>
            </a:pPr>
            <a:endParaRPr lang="pl-PL"/>
          </a:p>
          <a:p>
            <a:pPr defTabSz="788988"/>
            <a:r>
              <a:rPr lang="en-US"/>
              <a:t>Simple calculations lose information</a:t>
            </a:r>
            <a:endParaRPr lang="pl-PL"/>
          </a:p>
          <a:p>
            <a:pPr lvl="1" defTabSz="788988"/>
            <a:r>
              <a:rPr lang="en-US" sz="1500"/>
              <a:t> Mean </a:t>
            </a:r>
            <a:r>
              <a:rPr lang="en-US" sz="1500">
                <a:sym typeface="Symbol" pitchFamily="18" charset="2"/>
              </a:rPr>
              <a:t></a:t>
            </a:r>
            <a:r>
              <a:rPr lang="en-US" sz="1500"/>
              <a:t> mean = mean</a:t>
            </a:r>
          </a:p>
          <a:p>
            <a:pPr lvl="1" defTabSz="788988"/>
            <a:r>
              <a:rPr lang="en-US" sz="1500"/>
              <a:t>95% %ile </a:t>
            </a:r>
            <a:r>
              <a:rPr lang="en-US" sz="1500">
                <a:sym typeface="Symbol" pitchFamily="18" charset="2"/>
              </a:rPr>
              <a:t> 95%ile  95%ile!</a:t>
            </a:r>
            <a:endParaRPr lang="en-US" sz="1500"/>
          </a:p>
          <a:p>
            <a:pPr lvl="1" defTabSz="788988"/>
            <a:r>
              <a:rPr lang="en-US" sz="1500"/>
              <a:t>Gets “worse” with 3 or more distributions</a:t>
            </a:r>
            <a:endParaRPr lang="en-US" sz="1500">
              <a:sym typeface="Symbol" pitchFamily="18" charset="2"/>
            </a:endParaRPr>
          </a:p>
          <a:p>
            <a:pPr defTabSz="788988">
              <a:lnSpc>
                <a:spcPct val="90000"/>
              </a:lnSpc>
            </a:pPr>
            <a:endParaRPr lang="en-US"/>
          </a:p>
          <a:p>
            <a:pPr defTabSz="788988"/>
            <a:endParaRPr lang="pl-PL"/>
          </a:p>
          <a:p>
            <a:pPr defTabSz="788988"/>
            <a:r>
              <a:rPr lang="en-US"/>
              <a:t>Beware: misapplication </a:t>
            </a:r>
          </a:p>
          <a:p>
            <a:pPr lvl="1" defTabSz="788988"/>
            <a:r>
              <a:rPr lang="en-US"/>
              <a:t>ignorance at best</a:t>
            </a:r>
          </a:p>
          <a:p>
            <a:pPr lvl="1" defTabSz="788988"/>
            <a:r>
              <a:rPr lang="en-US"/>
              <a:t>fraudulent at worst</a:t>
            </a:r>
            <a:endParaRPr lang="pl-PL"/>
          </a:p>
          <a:p>
            <a:pPr defTabSz="788988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112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25FD823-CDFD-4CC4-B08E-B69DC4AAE9A6}" type="slidenum">
              <a:rPr lang="en-GB" smtClean="0"/>
              <a:pPr/>
              <a:t>34</a:t>
            </a:fld>
            <a:endParaRPr lang="en-GB"/>
          </a:p>
        </p:txBody>
      </p:sp>
      <p:sp>
        <p:nvSpPr>
          <p:cNvPr id="4608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2"/>
            <a:r>
              <a:rPr lang="pl-PL"/>
              <a:t>Dobra: publiczne, prywatne</a:t>
            </a:r>
          </a:p>
          <a:p>
            <a:pPr lvl="2"/>
            <a:endParaRPr lang="pl-PL"/>
          </a:p>
          <a:p>
            <a:pPr lvl="2"/>
            <a:r>
              <a:rPr lang="pl-PL"/>
              <a:t>Badania nad naturą i przyczynami bogactwa narodów Adam Smith 1776 r.</a:t>
            </a:r>
          </a:p>
          <a:p>
            <a:pPr lvl="2"/>
            <a:endParaRPr lang="pl-PL"/>
          </a:p>
          <a:p>
            <a:r>
              <a:rPr lang="pl-PL"/>
              <a:t>Każdy powinien robić to, co mu przynosi największą korzyść pieniężną.</a:t>
            </a:r>
          </a:p>
          <a:p>
            <a:r>
              <a:rPr lang="pl-PL"/>
              <a:t>Żądza pieniądza nakłada na człowieka zadania  - ale czy wszystkie zostaną wykonane? Zagwozdka ekonomistów.</a:t>
            </a:r>
          </a:p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82880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934">
              <a:defRPr sz="1600">
                <a:solidFill>
                  <a:schemeClr val="tx1"/>
                </a:solidFill>
                <a:latin typeface="Arial" charset="0"/>
              </a:defRPr>
            </a:lvl1pPr>
            <a:lvl2pPr marL="720067" indent="-276949" defTabSz="933934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07796" indent="-221559" defTabSz="933934">
              <a:defRPr sz="1600">
                <a:solidFill>
                  <a:schemeClr val="tx1"/>
                </a:solidFill>
                <a:latin typeface="Arial" charset="0"/>
              </a:defRPr>
            </a:lvl3pPr>
            <a:lvl4pPr marL="1550914" indent="-221559" defTabSz="933934">
              <a:defRPr sz="1600">
                <a:solidFill>
                  <a:schemeClr val="tx1"/>
                </a:solidFill>
                <a:latin typeface="Arial" charset="0"/>
              </a:defRPr>
            </a:lvl4pPr>
            <a:lvl5pPr marL="1994032" indent="-221559" defTabSz="933934">
              <a:defRPr sz="1600">
                <a:solidFill>
                  <a:schemeClr val="tx1"/>
                </a:solidFill>
                <a:latin typeface="Arial" charset="0"/>
              </a:defRPr>
            </a:lvl5pPr>
            <a:lvl6pPr marL="2437150" indent="-221559" defTabSz="933934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880269" indent="-221559" defTabSz="933934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323387" indent="-221559" defTabSz="933934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766505" indent="-221559" defTabSz="933934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4F3FDB3D-E978-4E7C-BC88-765ACC238B6A}" type="slidenum">
              <a:rPr lang="en-GB" sz="1200">
                <a:latin typeface="Times New Roman" pitchFamily="18" charset="0"/>
              </a:rPr>
              <a:pPr/>
              <a:t>35</a:t>
            </a:fld>
            <a:endParaRPr lang="en-GB" sz="1200">
              <a:latin typeface="Times New Roman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9675" y="706438"/>
            <a:ext cx="4646613" cy="3484562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102" y="4431356"/>
            <a:ext cx="5175198" cy="41998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764687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1414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ymbol zastępczy obrazu slajd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Symbol zastępczy notatek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00" name="Symbol zastępczy numeru slajd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3613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66D634CB-1373-46A6-BF93-7142EA550509}" type="slidenum">
              <a:rPr lang="en-GB" sz="1200" smtClean="0">
                <a:latin typeface="Times New Roman" pitchFamily="18" charset="0"/>
              </a:rPr>
              <a:pPr/>
              <a:t>2</a:t>
            </a:fld>
            <a:endParaRPr lang="en-GB" sz="1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693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3613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6DA42A62-F6E6-4BE5-8309-D674538AFF25}" type="slidenum">
              <a:rPr lang="en-GB" sz="1200" smtClean="0">
                <a:latin typeface="Times New Roman" pitchFamily="18" charset="0"/>
              </a:rPr>
              <a:pPr/>
              <a:t>3</a:t>
            </a:fld>
            <a:endParaRPr lang="en-GB" sz="1200">
              <a:latin typeface="Times New Roman" pitchFamily="18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107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8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B4C7FF7B-41E5-4816-A41C-E34607F34C1B}" type="slidenum">
              <a:rPr lang="pl-PL" smtClean="0"/>
              <a:pPr defTabSz="912813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5792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934">
              <a:defRPr sz="1600">
                <a:solidFill>
                  <a:schemeClr val="tx1"/>
                </a:solidFill>
                <a:latin typeface="Arial" charset="0"/>
              </a:defRPr>
            </a:lvl1pPr>
            <a:lvl2pPr marL="720067" indent="-276949" defTabSz="933934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07796" indent="-221559" defTabSz="933934">
              <a:defRPr sz="1600">
                <a:solidFill>
                  <a:schemeClr val="tx1"/>
                </a:solidFill>
                <a:latin typeface="Arial" charset="0"/>
              </a:defRPr>
            </a:lvl3pPr>
            <a:lvl4pPr marL="1550914" indent="-221559" defTabSz="933934">
              <a:defRPr sz="1600">
                <a:solidFill>
                  <a:schemeClr val="tx1"/>
                </a:solidFill>
                <a:latin typeface="Arial" charset="0"/>
              </a:defRPr>
            </a:lvl4pPr>
            <a:lvl5pPr marL="1994032" indent="-221559" defTabSz="933934">
              <a:defRPr sz="1600">
                <a:solidFill>
                  <a:schemeClr val="tx1"/>
                </a:solidFill>
                <a:latin typeface="Arial" charset="0"/>
              </a:defRPr>
            </a:lvl5pPr>
            <a:lvl6pPr marL="2437150" indent="-221559" defTabSz="933934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880269" indent="-221559" defTabSz="933934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323387" indent="-221559" defTabSz="933934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766505" indent="-221559" defTabSz="933934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4F3FDB3D-E978-4E7C-BC88-765ACC238B6A}" type="slidenum">
              <a:rPr lang="en-GB" sz="1200">
                <a:latin typeface="Times New Roman" pitchFamily="18" charset="0"/>
              </a:rPr>
              <a:pPr/>
              <a:t>11</a:t>
            </a:fld>
            <a:endParaRPr lang="en-GB" sz="1200">
              <a:latin typeface="Times New Roman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9675" y="706438"/>
            <a:ext cx="4646613" cy="3484562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102" y="4431356"/>
            <a:ext cx="5175198" cy="41998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764687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123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3613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E157D91-9FF3-4F1B-8C0F-DB5809FB2E6F}" type="slidenum">
              <a:rPr lang="en-GB" sz="1200" smtClean="0">
                <a:latin typeface="Times New Roman" pitchFamily="18" charset="0"/>
              </a:rPr>
              <a:pPr/>
              <a:t>13</a:t>
            </a:fld>
            <a:endParaRPr lang="en-GB" sz="1200">
              <a:latin typeface="Times New Roman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2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3613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3613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8875A617-A7F9-4E22-BE2F-940CF78198F8}" type="slidenum">
              <a:rPr lang="en-GB" sz="1200" smtClean="0">
                <a:latin typeface="Times New Roman" pitchFamily="18" charset="0"/>
              </a:rPr>
              <a:pPr/>
              <a:t>14</a:t>
            </a:fld>
            <a:endParaRPr lang="en-GB" sz="1200">
              <a:latin typeface="Times New Roman" pitchFamily="18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2040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883EC7B-5B68-43F8-8012-8B37A7E12A2D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925085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10FC149-0D13-488B-B7F0-F492D84EF368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pl-PL"/>
              <a:t>model może być tylko przybliżeniem systemu</a:t>
            </a:r>
          </a:p>
          <a:p>
            <a:r>
              <a:rPr lang="pl-PL"/>
              <a:t>Nigdy nie można przeprowadzić pełnej weryfikacji modelu</a:t>
            </a:r>
          </a:p>
          <a:p>
            <a:r>
              <a:rPr lang="pl-PL"/>
              <a:t>Jakość weryfikacji zależy od złożoności systemu</a:t>
            </a:r>
          </a:p>
          <a:p>
            <a:endParaRPr lang="pl-PL"/>
          </a:p>
          <a:p>
            <a:pPr lvl="1"/>
            <a:r>
              <a:rPr lang="pl-PL" sz="3300"/>
              <a:t>symulacja dla bieżących wartości zmiennych i parametrów i porównanie z rzeczywistymi wynikami systemu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4669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fld id="{D98B2114-7C22-446D-A5A6-17D019B36BB2}" type="slidenum">
              <a:rPr lang="pl-PL"/>
              <a:pPr>
                <a:defRPr/>
              </a:pPr>
              <a:t>‹#›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286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533400"/>
            <a:ext cx="21336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533400"/>
            <a:ext cx="62484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fld id="{E5B7256F-11D7-43DB-A4FD-B4BFE8F248FC}" type="slidenum">
              <a:rPr lang="pl-PL"/>
              <a:pPr>
                <a:defRPr/>
              </a:pPr>
              <a:t>‹#›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551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8975" y="533400"/>
            <a:ext cx="5226050" cy="3937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90600"/>
            <a:ext cx="4191000" cy="541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91000" cy="541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fld id="{AA6845B3-CFF2-4207-B53A-432CB4A4B517}" type="slidenum">
              <a:rPr lang="pl-PL"/>
              <a:pPr>
                <a:defRPr/>
              </a:pPr>
              <a:t>‹#›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269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8975" y="533400"/>
            <a:ext cx="5226050" cy="3937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990600"/>
            <a:ext cx="8534400" cy="5410200"/>
          </a:xfrm>
        </p:spPr>
        <p:txBody>
          <a:bodyPr/>
          <a:lstStyle/>
          <a:p>
            <a:pPr lvl="0"/>
            <a:endParaRPr lang="pl-PL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fld id="{ADCA8157-CC64-47F1-BFE3-A44225E0092B}" type="slidenum">
              <a:rPr lang="pl-PL"/>
              <a:pPr>
                <a:defRPr/>
              </a:pPr>
              <a:t>‹#›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737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/>
              <a:t>Kliknij, aby edytować styl wzorca podtytułu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fld id="{F815A728-A603-47D2-99D1-C557C588DC6C}" type="slidenum">
              <a:rPr lang="pl-PL"/>
              <a:pPr>
                <a:defRPr/>
              </a:pPr>
              <a:t>‹#›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176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fld id="{2400882C-00F9-4AB5-A7C5-468B6803D39C}" type="slidenum">
              <a:rPr lang="pl-PL"/>
              <a:pPr>
                <a:defRPr/>
              </a:pPr>
              <a:t>‹#›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68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1910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910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fld id="{C5A495FA-939F-4A3C-8927-7EFC63A8748B}" type="slidenum">
              <a:rPr lang="pl-PL"/>
              <a:pPr>
                <a:defRPr/>
              </a:pPr>
              <a:t>‹#›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622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fld id="{988F8760-33B0-4053-93A5-D10E0DA18E6D}" type="slidenum">
              <a:rPr lang="pl-PL"/>
              <a:pPr>
                <a:defRPr/>
              </a:pPr>
              <a:t>‹#›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874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fld id="{CB367128-BFDF-4055-AA86-552466D387D6}" type="slidenum">
              <a:rPr lang="pl-PL"/>
              <a:pPr>
                <a:defRPr/>
              </a:pPr>
              <a:t>‹#›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497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fld id="{5EF946D5-C71C-4C04-A2D9-7D62C2661C8A}" type="slidenum">
              <a:rPr lang="pl-PL"/>
              <a:pPr>
                <a:defRPr/>
              </a:pPr>
              <a:t>‹#›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290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fld id="{11A0FB85-AA3C-4325-BD4D-1103C0561547}" type="slidenum">
              <a:rPr lang="pl-PL"/>
              <a:pPr>
                <a:defRPr/>
              </a:pPr>
              <a:t>‹#›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343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fld id="{66D902C4-8694-4843-8AED-48644509F5CF}" type="slidenum">
              <a:rPr lang="pl-PL"/>
              <a:pPr>
                <a:defRPr/>
              </a:pPr>
              <a:t>‹#›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227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fld id="{3B2EB3C9-236B-494E-9EC5-259BBB2DDE01}" type="slidenum">
              <a:rPr lang="pl-PL"/>
              <a:pPr>
                <a:defRPr/>
              </a:pPr>
              <a:t>‹#›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690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90600"/>
            <a:ext cx="85344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Tekst główny</a:t>
            </a:r>
          </a:p>
          <a:p>
            <a:pPr lvl="1"/>
            <a:r>
              <a:rPr lang="pl-PL"/>
              <a:t>Tekst niższy.</a:t>
            </a:r>
          </a:p>
          <a:p>
            <a:pPr lvl="2"/>
            <a:r>
              <a:rPr lang="pl-PL"/>
              <a:t>Jeszcze niższy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632575"/>
            <a:ext cx="1905000" cy="152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700" i="1"/>
            </a:lvl1pPr>
          </a:lstStyle>
          <a:p>
            <a:pPr>
              <a:defRPr/>
            </a:pPr>
            <a:r>
              <a:rPr lang="pl-PL"/>
              <a:t>Strona </a:t>
            </a:r>
            <a:fld id="{1D5A2270-84DF-4E13-89CD-DB47BD43D953}" type="slidenum">
              <a:rPr lang="pl-PL"/>
              <a:pPr>
                <a:defRPr/>
              </a:pPr>
              <a:t>‹#›</a:t>
            </a:fld>
            <a:endParaRPr lang="pl-PL" i="0">
              <a:latin typeface="Times New Roman" pitchFamily="18" charset="0"/>
            </a:endParaRPr>
          </a:p>
        </p:txBody>
      </p:sp>
      <p:sp>
        <p:nvSpPr>
          <p:cNvPr id="1029" name="Line 7"/>
          <p:cNvSpPr>
            <a:spLocks noChangeShapeType="1"/>
          </p:cNvSpPr>
          <p:nvPr/>
        </p:nvSpPr>
        <p:spPr bwMode="auto">
          <a:xfrm>
            <a:off x="304800" y="393700"/>
            <a:ext cx="85344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030" name="Line 8"/>
          <p:cNvSpPr>
            <a:spLocks noChangeShapeType="1"/>
          </p:cNvSpPr>
          <p:nvPr/>
        </p:nvSpPr>
        <p:spPr bwMode="auto">
          <a:xfrm>
            <a:off x="4572000" y="6734175"/>
            <a:ext cx="3965575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205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958975" y="533400"/>
            <a:ext cx="52260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pl-PL"/>
              <a:t>Kliknij, aby edytować wzorzec stylu tytułu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ytuł 3"/>
          <p:cNvSpPr>
            <a:spLocks noGrp="1"/>
          </p:cNvSpPr>
          <p:nvPr>
            <p:ph type="ctrTitle" idx="4294967295"/>
          </p:nvPr>
        </p:nvSpPr>
        <p:spPr>
          <a:xfrm>
            <a:off x="2330841" y="2179712"/>
            <a:ext cx="5655395" cy="1428596"/>
          </a:xfrm>
        </p:spPr>
        <p:txBody>
          <a:bodyPr anchor="t"/>
          <a:lstStyle/>
          <a:p>
            <a:pPr algn="r" eaLnBrk="1" hangingPunct="1"/>
            <a:r>
              <a:rPr lang="pl-PL" sz="1800" dirty="0">
                <a:solidFill>
                  <a:schemeClr val="tx1"/>
                </a:solidFill>
              </a:rPr>
              <a:t>132490-0723</a:t>
            </a:r>
            <a:r>
              <a:rPr lang="pl-PL" sz="2900" dirty="0">
                <a:solidFill>
                  <a:schemeClr val="tx1"/>
                </a:solidFill>
              </a:rPr>
              <a:t> </a:t>
            </a:r>
            <a:br>
              <a:rPr lang="pl-PL" sz="2900" dirty="0">
                <a:solidFill>
                  <a:schemeClr val="tx1"/>
                </a:solidFill>
              </a:rPr>
            </a:br>
            <a:r>
              <a:rPr lang="pl-PL" sz="2900" dirty="0">
                <a:solidFill>
                  <a:schemeClr val="tx1"/>
                </a:solidFill>
              </a:rPr>
              <a:t>Symulacje przy wykorzystaniu </a:t>
            </a:r>
            <a:br>
              <a:rPr lang="pl-PL" sz="2900" dirty="0">
                <a:solidFill>
                  <a:schemeClr val="tx1"/>
                </a:solidFill>
              </a:rPr>
            </a:br>
            <a:r>
              <a:rPr lang="pl-PL" sz="2900" dirty="0">
                <a:solidFill>
                  <a:schemeClr val="tx1"/>
                </a:solidFill>
              </a:rPr>
              <a:t>arkusza kalkulacyjnego</a:t>
            </a:r>
            <a:endParaRPr lang="en-US" sz="2900" dirty="0">
              <a:solidFill>
                <a:srgbClr val="FF0000"/>
              </a:solidFill>
            </a:endParaRPr>
          </a:p>
        </p:txBody>
      </p:sp>
      <p:sp>
        <p:nvSpPr>
          <p:cNvPr id="8195" name="Podtytuł 4"/>
          <p:cNvSpPr>
            <a:spLocks noGrp="1"/>
          </p:cNvSpPr>
          <p:nvPr>
            <p:ph type="subTitle" idx="4294967295"/>
          </p:nvPr>
        </p:nvSpPr>
        <p:spPr>
          <a:xfrm>
            <a:off x="1219200" y="3789040"/>
            <a:ext cx="6858000" cy="2376264"/>
          </a:xfrm>
        </p:spPr>
        <p:txBody>
          <a:bodyPr/>
          <a:lstStyle/>
          <a:p>
            <a:pPr marL="0" indent="0" algn="r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pl-PL" sz="1700" dirty="0">
                <a:latin typeface="Franklin Gothic Medium" pitchFamily="34" charset="0"/>
                <a:cs typeface="Arial" charset="0"/>
              </a:rPr>
              <a:t>Daniel Kaszyński</a:t>
            </a:r>
            <a:endParaRPr lang="pl-PL" sz="1700" b="0" dirty="0">
              <a:latin typeface="Franklin Gothic Medium" pitchFamily="34" charset="0"/>
              <a:cs typeface="Arial" charset="0"/>
            </a:endParaRPr>
          </a:p>
          <a:p>
            <a:pPr marL="0" indent="0" algn="r" eaLnBrk="1" hangingPunct="1">
              <a:lnSpc>
                <a:spcPct val="90000"/>
              </a:lnSpc>
              <a:buFont typeface="Wingdings 3" pitchFamily="18" charset="2"/>
              <a:buNone/>
            </a:pPr>
            <a:endParaRPr lang="pl-PL" sz="1700" b="0" dirty="0">
              <a:latin typeface="Franklin Gothic Medium" pitchFamily="34" charset="0"/>
              <a:cs typeface="Arial" charset="0"/>
            </a:endParaRPr>
          </a:p>
          <a:p>
            <a:pPr marL="0" indent="0" algn="r" eaLnBrk="1" hangingPunct="1">
              <a:lnSpc>
                <a:spcPct val="90000"/>
              </a:lnSpc>
              <a:buFont typeface="Wingdings 3" pitchFamily="18" charset="2"/>
              <a:buNone/>
            </a:pPr>
            <a:endParaRPr lang="pl-PL" sz="1700" b="0" dirty="0">
              <a:latin typeface="Franklin Gothic Medium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896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89923" y="531478"/>
            <a:ext cx="1364157" cy="397545"/>
          </a:xfrm>
        </p:spPr>
        <p:txBody>
          <a:bodyPr/>
          <a:lstStyle/>
          <a:p>
            <a:r>
              <a:rPr lang="pl-PL" dirty="0"/>
              <a:t>Literatura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b="1" dirty="0"/>
              <a:t>Literatura podstawowa</a:t>
            </a:r>
          </a:p>
          <a:p>
            <a:r>
              <a:rPr lang="en-US" dirty="0"/>
              <a:t>Winston W., </a:t>
            </a:r>
            <a:r>
              <a:rPr lang="pl-PL" dirty="0"/>
              <a:t>Microsoft Excel 2013. Analiza i modelowanie danych biznesowych</a:t>
            </a:r>
            <a:r>
              <a:rPr lang="en-US" dirty="0"/>
              <a:t>, </a:t>
            </a:r>
            <a:r>
              <a:rPr lang="pl-PL" dirty="0"/>
              <a:t>Helion, 2013</a:t>
            </a:r>
          </a:p>
          <a:p>
            <a:r>
              <a:rPr lang="pl-PL" dirty="0" err="1"/>
              <a:t>Walkenbach</a:t>
            </a:r>
            <a:r>
              <a:rPr lang="pl-PL" dirty="0"/>
              <a:t> J., Excel 2010PL – Programowanie w VBA, Helion 2010</a:t>
            </a:r>
          </a:p>
          <a:p>
            <a:pPr marL="0" indent="0">
              <a:buNone/>
            </a:pPr>
            <a:r>
              <a:rPr lang="pl-PL" b="1" dirty="0"/>
              <a:t>Literatura uzupełniająca</a:t>
            </a:r>
          </a:p>
          <a:p>
            <a:r>
              <a:rPr lang="en-US" dirty="0"/>
              <a:t>Guerrero H., Excel Data Analysis: Modeling and Simulation, Springer, 2010 </a:t>
            </a:r>
            <a:r>
              <a:rPr lang="pl-PL" dirty="0"/>
              <a:t>/jest w bibliotece SGH/</a:t>
            </a:r>
          </a:p>
          <a:p>
            <a:r>
              <a:rPr lang="en-US" dirty="0"/>
              <a:t>Law A. M., Simulation modeling and analysis, McGraw-Hill Education Boston, MA, 2007 Albright S.C., Data analysis and decision making with Microsoft Excel, 2002 </a:t>
            </a:r>
            <a:r>
              <a:rPr lang="pl-PL" dirty="0"/>
              <a:t>/jest w bibliotece SGH/</a:t>
            </a:r>
          </a:p>
          <a:p>
            <a:r>
              <a:rPr lang="en-US" dirty="0" err="1"/>
              <a:t>Decyzje</a:t>
            </a:r>
            <a:r>
              <a:rPr lang="en-US" dirty="0"/>
              <a:t> </a:t>
            </a:r>
            <a:r>
              <a:rPr lang="en-US" dirty="0" err="1"/>
              <a:t>menedżerskie</a:t>
            </a:r>
            <a:r>
              <a:rPr lang="en-US" dirty="0"/>
              <a:t> z </a:t>
            </a:r>
            <a:r>
              <a:rPr lang="en-US" dirty="0" err="1"/>
              <a:t>Excelem</a:t>
            </a:r>
            <a:r>
              <a:rPr lang="en-US" dirty="0"/>
              <a:t>, red. T. </a:t>
            </a:r>
            <a:r>
              <a:rPr lang="en-US" dirty="0" err="1"/>
              <a:t>Szapiro</a:t>
            </a:r>
            <a:r>
              <a:rPr lang="en-US" dirty="0"/>
              <a:t>, PWE, 2000 </a:t>
            </a:r>
            <a:endParaRPr lang="pl-PL" dirty="0"/>
          </a:p>
          <a:p>
            <a:r>
              <a:rPr lang="en-US" dirty="0" err="1"/>
              <a:t>Mielczarek</a:t>
            </a:r>
            <a:r>
              <a:rPr lang="en-US" dirty="0"/>
              <a:t> B., </a:t>
            </a:r>
            <a:r>
              <a:rPr lang="en-US" dirty="0" err="1"/>
              <a:t>Modelowanie</a:t>
            </a:r>
            <a:r>
              <a:rPr lang="en-US" dirty="0"/>
              <a:t> </a:t>
            </a:r>
            <a:r>
              <a:rPr lang="en-US" dirty="0" err="1"/>
              <a:t>symulacyjne</a:t>
            </a:r>
            <a:r>
              <a:rPr lang="en-US" dirty="0"/>
              <a:t> w </a:t>
            </a:r>
            <a:r>
              <a:rPr lang="en-US" dirty="0" err="1"/>
              <a:t>zarządzaniu</a:t>
            </a:r>
            <a:r>
              <a:rPr lang="en-US" dirty="0"/>
              <a:t> - </a:t>
            </a:r>
            <a:r>
              <a:rPr lang="en-US" dirty="0" err="1"/>
              <a:t>symulacja</a:t>
            </a:r>
            <a:r>
              <a:rPr lang="en-US" dirty="0"/>
              <a:t> </a:t>
            </a:r>
            <a:r>
              <a:rPr lang="en-US" dirty="0" err="1"/>
              <a:t>dyskretna</a:t>
            </a:r>
            <a:r>
              <a:rPr lang="en-US" dirty="0"/>
              <a:t>, </a:t>
            </a:r>
            <a:r>
              <a:rPr lang="en-US" dirty="0" err="1"/>
              <a:t>Politechnika</a:t>
            </a:r>
            <a:r>
              <a:rPr lang="en-US" dirty="0"/>
              <a:t> </a:t>
            </a:r>
            <a:r>
              <a:rPr lang="en-US" dirty="0" err="1"/>
              <a:t>Wrocławska</a:t>
            </a:r>
            <a:r>
              <a:rPr lang="en-US" dirty="0"/>
              <a:t>, 2009 </a:t>
            </a:r>
            <a:endParaRPr lang="pl-PL" dirty="0"/>
          </a:p>
          <a:p>
            <a:r>
              <a:rPr lang="en-US" dirty="0" err="1"/>
              <a:t>Zaleski</a:t>
            </a:r>
            <a:r>
              <a:rPr lang="en-US" dirty="0"/>
              <a:t> J., </a:t>
            </a:r>
            <a:r>
              <a:rPr lang="en-US" dirty="0" err="1"/>
              <a:t>Modele</a:t>
            </a:r>
            <a:r>
              <a:rPr lang="en-US" dirty="0"/>
              <a:t> </a:t>
            </a:r>
            <a:r>
              <a:rPr lang="en-US" dirty="0" err="1"/>
              <a:t>stochastyczne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symulacja</a:t>
            </a:r>
            <a:r>
              <a:rPr lang="en-US" dirty="0"/>
              <a:t> </a:t>
            </a:r>
            <a:r>
              <a:rPr lang="en-US" dirty="0" err="1"/>
              <a:t>komputerowa</a:t>
            </a:r>
            <a:r>
              <a:rPr lang="en-US" dirty="0"/>
              <a:t>: </a:t>
            </a:r>
            <a:r>
              <a:rPr lang="en-US" dirty="0" err="1"/>
              <a:t>zastosowanie</a:t>
            </a:r>
            <a:r>
              <a:rPr lang="en-US" dirty="0"/>
              <a:t> do </a:t>
            </a:r>
            <a:r>
              <a:rPr lang="en-US" dirty="0" err="1"/>
              <a:t>systemów</a:t>
            </a:r>
            <a:r>
              <a:rPr lang="en-US" dirty="0"/>
              <a:t> </a:t>
            </a:r>
            <a:r>
              <a:rPr lang="en-US" dirty="0" err="1"/>
              <a:t>zaopatrzenia</a:t>
            </a:r>
            <a:r>
              <a:rPr lang="en-US" dirty="0"/>
              <a:t> w </a:t>
            </a:r>
            <a:r>
              <a:rPr lang="en-US" dirty="0" err="1"/>
              <a:t>wodę</a:t>
            </a:r>
            <a:r>
              <a:rPr lang="en-US" dirty="0"/>
              <a:t>, PWN, 2004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Strona </a:t>
            </a:r>
            <a:fld id="{2400882C-00F9-4AB5-A7C5-468B6803D39C}" type="slidenum">
              <a:rPr lang="pl-PL" smtClean="0"/>
              <a:pPr>
                <a:defRPr/>
              </a:pPr>
              <a:t>10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486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11178"/>
            <a:ext cx="7467600" cy="1077860"/>
          </a:xfrm>
          <a:noFill/>
        </p:spPr>
        <p:txBody>
          <a:bodyPr wrap="square" lIns="92075" tIns="46038" rIns="92075" bIns="46038"/>
          <a:lstStyle/>
          <a:p>
            <a:pPr defTabSz="762000"/>
            <a:r>
              <a:rPr lang="pl-PL" dirty="0"/>
              <a:t>Studium przypadku: wprowadzenie na rynek nowego produktu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075" tIns="46038" rIns="92075" bIns="46038"/>
          <a:lstStyle/>
          <a:p>
            <a:pPr defTabSz="762000"/>
            <a:r>
              <a:rPr lang="pl-PL" dirty="0"/>
              <a:t>Firma farmaceutyczna Pharma GmbH chce wprowadzić na rynek nowy produkt. Przedmiotem zainteresowania firmy jest wartość bieżąca netto przedsięwzięcia osiągnięta w ciągu 10 lat. Rok rozpoczęcia produkcji nowego produktu nie jest znany z pewnością. Nie jesteśmy także pewni tego, czy będziemy pierwsi na rynku. Nasz udział w rynku zależy od tego, kiedy się na nim pojawimy.</a:t>
            </a:r>
          </a:p>
          <a:p>
            <a:pPr defTabSz="762000"/>
            <a:r>
              <a:rPr lang="pl-PL" dirty="0"/>
              <a:t>Nasz rynek rozwija się - także ze zmiennym tempem.</a:t>
            </a:r>
          </a:p>
          <a:p>
            <a:pPr defTabSz="762000"/>
            <a:r>
              <a:rPr lang="pl-PL" dirty="0"/>
              <a:t>Czy zarobimy?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842250" y="0"/>
            <a:ext cx="13017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pl-PL" sz="16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Symulacja</a:t>
            </a:r>
          </a:p>
        </p:txBody>
      </p:sp>
    </p:spTree>
    <p:extLst>
      <p:ext uri="{BB962C8B-B14F-4D97-AF65-F5344CB8AC3E}">
        <p14:creationId xmlns:p14="http://schemas.microsoft.com/office/powerpoint/2010/main" val="165271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Kiedy stosować symulację?</a:t>
            </a:r>
            <a:br>
              <a:rPr lang="pl-PL" dirty="0"/>
            </a:br>
            <a:r>
              <a:rPr lang="pl-PL" sz="2000" b="0" dirty="0">
                <a:solidFill>
                  <a:schemeClr val="accent4">
                    <a:lumMod val="75000"/>
                  </a:schemeClr>
                </a:solidFill>
              </a:rPr>
              <a:t>por. </a:t>
            </a:r>
            <a:r>
              <a:rPr lang="pl-PL" sz="2000" b="0">
                <a:solidFill>
                  <a:schemeClr val="accent4">
                    <a:lumMod val="75000"/>
                  </a:schemeClr>
                </a:solidFill>
              </a:rPr>
              <a:t>Law (2007</a:t>
            </a:r>
            <a:r>
              <a:rPr lang="pl-PL" sz="2000" b="0" dirty="0">
                <a:solidFill>
                  <a:schemeClr val="accent4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6F979-1682-4FAD-969F-D0E2E534A1AB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5" name="Obraz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6624" y="1180108"/>
            <a:ext cx="7092788" cy="3888432"/>
          </a:xfrm>
          <a:prstGeom prst="rect">
            <a:avLst/>
          </a:prstGeom>
          <a:noFill/>
        </p:spPr>
      </p:pic>
      <p:sp>
        <p:nvSpPr>
          <p:cNvPr id="6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541648" y="5390356"/>
            <a:ext cx="8204448" cy="1124744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pl-PL" sz="1800" b="1" dirty="0">
                <a:latin typeface="Arial Narrow" pitchFamily="34" charset="0"/>
              </a:rPr>
              <a:t>System = zestaw elementów wzajemnie powiązanych w sposób bezpośredni lub pośredni</a:t>
            </a:r>
          </a:p>
          <a:p>
            <a:pPr algn="r">
              <a:buNone/>
            </a:pPr>
            <a:r>
              <a:rPr lang="pl-PL" sz="1600" b="1" dirty="0">
                <a:solidFill>
                  <a:srgbClr val="7030A0"/>
                </a:solidFill>
              </a:rPr>
              <a:t>[Ackoff , 1971]</a:t>
            </a:r>
          </a:p>
          <a:p>
            <a:pPr>
              <a:buNone/>
            </a:pPr>
            <a:r>
              <a:rPr lang="pl-PL" sz="1600" b="1" dirty="0"/>
              <a:t>Model = logiczny opis zachowania się systemu</a:t>
            </a:r>
          </a:p>
          <a:p>
            <a:pPr algn="r">
              <a:buNone/>
            </a:pPr>
            <a:endParaRPr lang="pl-PL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656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l-PL" sz="700"/>
              <a:t>Strona </a:t>
            </a:r>
            <a:fld id="{A6A5DAA3-9BDE-4E7C-9438-E84DCE62F17A}" type="slidenum">
              <a:rPr lang="pl-PL" sz="700" smtClean="0"/>
              <a:pPr/>
              <a:t>13</a:t>
            </a:fld>
            <a:endParaRPr lang="pl-PL" sz="700" i="0">
              <a:latin typeface="Times New Roman" pitchFamily="18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6050" y="533400"/>
            <a:ext cx="1238250" cy="393700"/>
          </a:xfrm>
        </p:spPr>
        <p:txBody>
          <a:bodyPr/>
          <a:lstStyle/>
          <a:p>
            <a:r>
              <a:rPr lang="pl-PL"/>
              <a:t>Definicje</a:t>
            </a:r>
            <a:endParaRPr lang="en-US"/>
          </a:p>
        </p:txBody>
      </p:sp>
      <p:sp>
        <p:nvSpPr>
          <p:cNvPr id="138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/>
              <a:t>Symulacja</a:t>
            </a:r>
            <a:r>
              <a:rPr lang="en-US" dirty="0"/>
              <a:t> – </a:t>
            </a:r>
            <a:r>
              <a:rPr lang="pl-PL" dirty="0"/>
              <a:t>naśladowanie,</a:t>
            </a:r>
            <a:r>
              <a:rPr lang="en-US" dirty="0"/>
              <a:t> </a:t>
            </a:r>
            <a:r>
              <a:rPr lang="en-US" dirty="0" err="1"/>
              <a:t>przybliżone</a:t>
            </a:r>
            <a:r>
              <a:rPr lang="en-US" dirty="0"/>
              <a:t> </a:t>
            </a:r>
            <a:r>
              <a:rPr lang="en-US" dirty="0" err="1"/>
              <a:t>odtwarzanie</a:t>
            </a:r>
            <a:r>
              <a:rPr lang="en-US" dirty="0"/>
              <a:t> </a:t>
            </a:r>
            <a:r>
              <a:rPr lang="en-US" b="1" dirty="0" err="1">
                <a:solidFill>
                  <a:srgbClr val="FF0000"/>
                </a:solidFill>
              </a:rPr>
              <a:t>zjawiska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 err="1"/>
              <a:t>lub</a:t>
            </a:r>
            <a:r>
              <a:rPr lang="en-US" dirty="0"/>
              <a:t> </a:t>
            </a:r>
            <a:r>
              <a:rPr lang="en-US" b="1" dirty="0" err="1">
                <a:solidFill>
                  <a:srgbClr val="FF0000"/>
                </a:solidFill>
              </a:rPr>
              <a:t>zachowania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 err="1"/>
              <a:t>danego</a:t>
            </a:r>
            <a:r>
              <a:rPr lang="en-US" dirty="0"/>
              <a:t> </a:t>
            </a:r>
            <a:r>
              <a:rPr lang="en-US" dirty="0" err="1"/>
              <a:t>obiektu</a:t>
            </a:r>
            <a:r>
              <a:rPr lang="en-US" dirty="0"/>
              <a:t> </a:t>
            </a:r>
            <a:r>
              <a:rPr lang="pl-PL" dirty="0"/>
              <a:t>(systemu)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pomocą</a:t>
            </a:r>
            <a:r>
              <a:rPr lang="en-US" dirty="0"/>
              <a:t> </a:t>
            </a:r>
            <a:r>
              <a:rPr lang="en-US" dirty="0" err="1"/>
              <a:t>jego</a:t>
            </a:r>
            <a:r>
              <a:rPr lang="en-US" dirty="0"/>
              <a:t> </a:t>
            </a:r>
            <a:r>
              <a:rPr lang="en-US" dirty="0" err="1"/>
              <a:t>modelu</a:t>
            </a:r>
            <a:r>
              <a:rPr lang="pl-PL" dirty="0"/>
              <a:t>, np. </a:t>
            </a:r>
            <a:r>
              <a:rPr lang="en-US" dirty="0" err="1"/>
              <a:t>matematyczn</a:t>
            </a:r>
            <a:r>
              <a:rPr lang="pl-PL" dirty="0"/>
              <a:t>ego lub </a:t>
            </a:r>
            <a:r>
              <a:rPr lang="en-US" dirty="0" err="1"/>
              <a:t>fizycznego</a:t>
            </a:r>
            <a:r>
              <a:rPr lang="pl-PL" dirty="0"/>
              <a:t>:</a:t>
            </a:r>
          </a:p>
          <a:p>
            <a:r>
              <a:rPr lang="en-US" b="1" dirty="0" err="1"/>
              <a:t>Symulacja</a:t>
            </a:r>
            <a:r>
              <a:rPr lang="en-US" b="1" dirty="0"/>
              <a:t> </a:t>
            </a:r>
            <a:r>
              <a:rPr lang="en-US" b="1" dirty="0" err="1"/>
              <a:t>komputerowa</a:t>
            </a:r>
            <a:r>
              <a:rPr lang="en-US" dirty="0"/>
              <a:t> - </a:t>
            </a:r>
            <a:r>
              <a:rPr lang="en-US" dirty="0" err="1"/>
              <a:t>symulacja</a:t>
            </a:r>
            <a:r>
              <a:rPr lang="en-US" dirty="0"/>
              <a:t> z </a:t>
            </a:r>
            <a:r>
              <a:rPr lang="en-US" dirty="0" err="1"/>
              <a:t>wykorzystaniem</a:t>
            </a:r>
            <a:r>
              <a:rPr lang="en-US" dirty="0"/>
              <a:t> </a:t>
            </a:r>
            <a:r>
              <a:rPr lang="en-US" dirty="0" err="1"/>
              <a:t>modelu</a:t>
            </a:r>
            <a:r>
              <a:rPr lang="en-US" dirty="0"/>
              <a:t> </a:t>
            </a:r>
            <a:r>
              <a:rPr lang="en-US" dirty="0" err="1"/>
              <a:t>matematycznego</a:t>
            </a:r>
            <a:r>
              <a:rPr lang="en-US" dirty="0"/>
              <a:t>, </a:t>
            </a:r>
            <a:r>
              <a:rPr lang="en-US" dirty="0" err="1"/>
              <a:t>zapisanego</a:t>
            </a:r>
            <a:r>
              <a:rPr lang="en-US" dirty="0"/>
              <a:t> w </a:t>
            </a:r>
            <a:r>
              <a:rPr lang="en-US" dirty="0" err="1"/>
              <a:t>postaci</a:t>
            </a:r>
            <a:r>
              <a:rPr lang="en-US" dirty="0"/>
              <a:t> </a:t>
            </a:r>
            <a:r>
              <a:rPr lang="en-US" dirty="0" err="1"/>
              <a:t>programu</a:t>
            </a:r>
            <a:r>
              <a:rPr lang="en-US" dirty="0"/>
              <a:t> </a:t>
            </a:r>
            <a:r>
              <a:rPr lang="en-US" dirty="0" err="1"/>
              <a:t>komputerowego</a:t>
            </a:r>
            <a:r>
              <a:rPr lang="pl-PL" dirty="0"/>
              <a:t>, w celu analizy działania realnego systemu</a:t>
            </a:r>
          </a:p>
          <a:p>
            <a:r>
              <a:rPr lang="en-US" b="1" dirty="0" err="1"/>
              <a:t>Symulacja</a:t>
            </a:r>
            <a:r>
              <a:rPr lang="en-US" b="1" dirty="0"/>
              <a:t> </a:t>
            </a:r>
            <a:r>
              <a:rPr lang="pl-PL" b="1" dirty="0"/>
              <a:t>probabilistyczna </a:t>
            </a:r>
            <a:r>
              <a:rPr lang="en-US" dirty="0"/>
              <a:t>- </a:t>
            </a:r>
            <a:r>
              <a:rPr lang="en-US" dirty="0" err="1"/>
              <a:t>symulacja</a:t>
            </a:r>
            <a:r>
              <a:rPr lang="en-US" dirty="0"/>
              <a:t> z </a:t>
            </a:r>
            <a:r>
              <a:rPr lang="en-US" dirty="0" err="1"/>
              <a:t>wykorzystaniem</a:t>
            </a:r>
            <a:r>
              <a:rPr lang="en-US" dirty="0"/>
              <a:t> </a:t>
            </a:r>
            <a:r>
              <a:rPr lang="en-US" dirty="0" err="1"/>
              <a:t>modelu</a:t>
            </a:r>
            <a:r>
              <a:rPr lang="en-US" dirty="0"/>
              <a:t> </a:t>
            </a:r>
            <a:r>
              <a:rPr lang="pl-PL" dirty="0"/>
              <a:t>probabilistycznego (zm. losowe)</a:t>
            </a:r>
          </a:p>
          <a:p>
            <a:r>
              <a:rPr lang="en-US" b="1" dirty="0" err="1"/>
              <a:t>Metoda</a:t>
            </a:r>
            <a:r>
              <a:rPr lang="en-US" b="1" dirty="0"/>
              <a:t> Monte Carlo</a:t>
            </a:r>
            <a:r>
              <a:rPr lang="pl-PL" b="1" dirty="0"/>
              <a:t>, symulacja Monte Carlo </a:t>
            </a:r>
            <a:r>
              <a:rPr lang="pl-PL" dirty="0"/>
              <a:t>–</a:t>
            </a:r>
            <a:r>
              <a:rPr lang="en-US" dirty="0"/>
              <a:t> </a:t>
            </a:r>
            <a:r>
              <a:rPr lang="pl-PL" dirty="0"/>
              <a:t>symulacja probabilistyczna, której wynik powstaje w drodze wielokrotnego powtórzenia symulacji, przy różnych wartościach zmiennych wejściowych. Wartości te generowane są w sposób losowy (pseudolosowy) z zadanych rozkładów prawdopodobieństwa.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8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8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8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l-PL" sz="700"/>
              <a:t>Strona </a:t>
            </a:r>
            <a:fld id="{F3D5BC53-ABA9-46C2-BA2D-DE15C9E3A5DA}" type="slidenum">
              <a:rPr lang="pl-PL" sz="700" smtClean="0"/>
              <a:pPr/>
              <a:t>14</a:t>
            </a:fld>
            <a:endParaRPr lang="pl-PL" sz="700" i="0">
              <a:latin typeface="Times New Roman" pitchFamily="18" charset="0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3641725" y="533400"/>
            <a:ext cx="1860550" cy="393700"/>
          </a:xfrm>
        </p:spPr>
        <p:txBody>
          <a:bodyPr/>
          <a:lstStyle/>
          <a:p>
            <a:r>
              <a:rPr lang="pl-PL"/>
              <a:t>Zastosowania</a:t>
            </a:r>
            <a:endParaRPr lang="en-US"/>
          </a:p>
        </p:txBody>
      </p:sp>
      <p:sp>
        <p:nvSpPr>
          <p:cNvPr id="13834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>
              <a:lnSpc>
                <a:spcPct val="120000"/>
              </a:lnSpc>
              <a:buFontTx/>
              <a:buNone/>
            </a:pPr>
            <a:r>
              <a:rPr lang="pl-PL" sz="2000"/>
              <a:t>Edukacja i trening – ze względu na koszty lub zagrożenia</a:t>
            </a:r>
          </a:p>
          <a:p>
            <a:pPr marL="0" indent="0">
              <a:lnSpc>
                <a:spcPct val="120000"/>
              </a:lnSpc>
            </a:pPr>
            <a:r>
              <a:rPr lang="pl-PL" sz="1600"/>
              <a:t>Pilotaż: lotnictwo, marynarka, TIR</a:t>
            </a:r>
          </a:p>
          <a:p>
            <a:pPr marL="0" indent="0">
              <a:lnSpc>
                <a:spcPct val="120000"/>
              </a:lnSpc>
            </a:pPr>
            <a:r>
              <a:rPr lang="pl-PL" sz="1600"/>
              <a:t>Gry militarne</a:t>
            </a:r>
          </a:p>
          <a:p>
            <a:pPr marL="0" indent="0">
              <a:lnSpc>
                <a:spcPct val="120000"/>
              </a:lnSpc>
            </a:pPr>
            <a:r>
              <a:rPr lang="pl-PL" sz="1600"/>
              <a:t>Symulacje menedżerskie – business games</a:t>
            </a:r>
          </a:p>
          <a:p>
            <a:pPr marL="0" indent="0">
              <a:lnSpc>
                <a:spcPct val="120000"/>
              </a:lnSpc>
            </a:pPr>
            <a:r>
              <a:rPr lang="pl-PL" sz="1600"/>
              <a:t>Symulacje społeczne</a:t>
            </a:r>
          </a:p>
          <a:p>
            <a:pPr marL="0" indent="0">
              <a:lnSpc>
                <a:spcPct val="120000"/>
              </a:lnSpc>
            </a:pPr>
            <a:r>
              <a:rPr lang="pl-PL" sz="1600"/>
              <a:t>Medyczne procedury diagnostyczne</a:t>
            </a:r>
            <a:endParaRPr lang="en-US" sz="1600"/>
          </a:p>
          <a:p>
            <a:pPr marL="0" indent="0">
              <a:lnSpc>
                <a:spcPct val="120000"/>
              </a:lnSpc>
            </a:pPr>
            <a:r>
              <a:rPr lang="en-US" sz="1600"/>
              <a:t>City simulators - urban planners </a:t>
            </a:r>
          </a:p>
          <a:p>
            <a:pPr marL="0" indent="0">
              <a:lnSpc>
                <a:spcPct val="120000"/>
              </a:lnSpc>
              <a:buFontTx/>
              <a:buNone/>
            </a:pPr>
            <a:r>
              <a:rPr lang="en-US" sz="2000"/>
              <a:t>Rozrywka</a:t>
            </a:r>
          </a:p>
          <a:p>
            <a:pPr marL="0" indent="0">
              <a:lnSpc>
                <a:spcPct val="120000"/>
              </a:lnSpc>
            </a:pPr>
            <a:r>
              <a:rPr lang="en-US" sz="1600"/>
              <a:t>Gry komputerowe i video - The Sims, SimCity, World of Warcraft </a:t>
            </a:r>
            <a:endParaRPr lang="pl-PL" sz="1600"/>
          </a:p>
        </p:txBody>
      </p:sp>
      <p:sp>
        <p:nvSpPr>
          <p:cNvPr id="138342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0">
              <a:lnSpc>
                <a:spcPct val="120000"/>
              </a:lnSpc>
              <a:buFontTx/>
              <a:buNone/>
            </a:pPr>
            <a:r>
              <a:rPr lang="pl-PL" sz="2000"/>
              <a:t>Inżynieria produkcji</a:t>
            </a:r>
          </a:p>
          <a:p>
            <a:pPr marL="0" indent="0">
              <a:lnSpc>
                <a:spcPct val="120000"/>
              </a:lnSpc>
            </a:pPr>
            <a:r>
              <a:rPr lang="pl-PL" sz="1600"/>
              <a:t>przepływ powietrza: CAx (CAD, CAM, CAE....) na potrzeby projektowania produktów: lotnictwo, jachty, F1</a:t>
            </a:r>
          </a:p>
          <a:p>
            <a:pPr marL="0" indent="0">
              <a:lnSpc>
                <a:spcPct val="120000"/>
              </a:lnSpc>
            </a:pPr>
            <a:r>
              <a:rPr lang="pl-PL" sz="1600"/>
              <a:t>układ linii produkcyjnych</a:t>
            </a:r>
          </a:p>
          <a:p>
            <a:pPr marL="0" indent="0">
              <a:lnSpc>
                <a:spcPct val="120000"/>
              </a:lnSpc>
              <a:buFontTx/>
              <a:buNone/>
            </a:pPr>
            <a:r>
              <a:rPr lang="pl-PL" sz="2000"/>
              <a:t>Finanse</a:t>
            </a:r>
          </a:p>
          <a:p>
            <a:pPr marL="0" indent="0">
              <a:lnSpc>
                <a:spcPct val="120000"/>
              </a:lnSpc>
            </a:pPr>
            <a:r>
              <a:rPr lang="pl-PL" sz="1600"/>
              <a:t>Planowanie scenariuszy</a:t>
            </a:r>
          </a:p>
          <a:p>
            <a:pPr marL="0" indent="0">
              <a:lnSpc>
                <a:spcPct val="120000"/>
              </a:lnSpc>
            </a:pPr>
            <a:r>
              <a:rPr lang="pl-PL" sz="1600"/>
              <a:t>Ocena ryzyka</a:t>
            </a:r>
          </a:p>
          <a:p>
            <a:pPr marL="0" indent="0">
              <a:lnSpc>
                <a:spcPct val="120000"/>
              </a:lnSpc>
            </a:pPr>
            <a:r>
              <a:rPr lang="pl-PL" sz="1600"/>
              <a:t>Wycena aktywów</a:t>
            </a:r>
            <a:endParaRPr lang="en-US" sz="1600"/>
          </a:p>
          <a:p>
            <a:pPr marL="0" indent="0">
              <a:lnSpc>
                <a:spcPct val="120000"/>
              </a:lnSpc>
              <a:buFontTx/>
              <a:buNone/>
            </a:pPr>
            <a:r>
              <a:rPr lang="pl-PL" sz="2000"/>
              <a:t>Ekonomia</a:t>
            </a:r>
          </a:p>
          <a:p>
            <a:pPr marL="0" indent="0">
              <a:lnSpc>
                <a:spcPct val="120000"/>
              </a:lnSpc>
            </a:pPr>
            <a:r>
              <a:rPr lang="pl-PL" sz="1600"/>
              <a:t>Symulacja systemów gospodarczych</a:t>
            </a:r>
          </a:p>
          <a:p>
            <a:pPr marL="0" indent="0">
              <a:lnSpc>
                <a:spcPct val="120000"/>
              </a:lnSpc>
            </a:pPr>
            <a:r>
              <a:rPr lang="pl-PL" sz="1600"/>
              <a:t>Wycena aktywów</a:t>
            </a:r>
            <a:endParaRPr lang="en-US" sz="1600"/>
          </a:p>
          <a:p>
            <a:pPr marL="0" indent="0">
              <a:lnSpc>
                <a:spcPct val="120000"/>
              </a:lnSpc>
              <a:buFontTx/>
              <a:buNone/>
            </a:pPr>
            <a:endParaRPr lang="pl-PL" sz="2000"/>
          </a:p>
          <a:p>
            <a:pPr marL="0" indent="0">
              <a:lnSpc>
                <a:spcPct val="120000"/>
              </a:lnSpc>
              <a:buFontTx/>
              <a:buNone/>
            </a:pPr>
            <a:r>
              <a:rPr lang="pl-PL" sz="2000"/>
              <a:t>Informatyka</a:t>
            </a:r>
          </a:p>
          <a:p>
            <a:pPr marL="0" indent="0">
              <a:lnSpc>
                <a:spcPct val="120000"/>
              </a:lnSpc>
            </a:pPr>
            <a:r>
              <a:rPr lang="pl-PL" sz="1600"/>
              <a:t>testowanie programów, architektury procesorów;</a:t>
            </a:r>
          </a:p>
          <a:p>
            <a:pPr marL="0" indent="0">
              <a:lnSpc>
                <a:spcPct val="120000"/>
              </a:lnSpc>
            </a:pP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8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383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383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4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3834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4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3834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4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3834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4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3834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4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3834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4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3834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4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3834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4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3834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4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3834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4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3834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42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38342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578C15A3-E2F3-4786-9D23-0EB184BC5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4406900"/>
            <a:ext cx="3826370" cy="705321"/>
          </a:xfrm>
        </p:spPr>
        <p:txBody>
          <a:bodyPr/>
          <a:lstStyle/>
          <a:p>
            <a:r>
              <a:rPr lang="pl-PL" dirty="0"/>
              <a:t>Przykłady…</a:t>
            </a:r>
            <a:endParaRPr lang="en-GB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47D58CC7-CCBD-41D8-8848-1D905293BA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82859AE0-B900-49DD-82F4-1F5CC4AB8D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Strona </a:t>
            </a:r>
            <a:fld id="{CB367128-BFDF-4055-AA86-552466D387D6}" type="slidenum">
              <a:rPr lang="pl-PL" smtClean="0"/>
              <a:pPr>
                <a:defRPr/>
              </a:pPr>
              <a:t>15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534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33524" y="377590"/>
            <a:ext cx="6076986" cy="705321"/>
          </a:xfrm>
        </p:spPr>
        <p:txBody>
          <a:bodyPr/>
          <a:lstStyle/>
          <a:p>
            <a:r>
              <a:rPr lang="pl-PL" dirty="0"/>
              <a:t>Przykład zastosowania symulacji </a:t>
            </a:r>
            <a:br>
              <a:rPr lang="pl-PL" dirty="0"/>
            </a:br>
            <a:r>
              <a:rPr lang="pl-PL" dirty="0"/>
              <a:t>dlaczego kawa traci aromat w obecności wody? 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Strona </a:t>
            </a:r>
            <a:fld id="{C5A495FA-939F-4A3C-8927-7EFC63A8748B}" type="slidenum">
              <a:rPr lang="pl-PL" smtClean="0"/>
              <a:pPr>
                <a:defRPr/>
              </a:pPr>
              <a:t>16</a:t>
            </a:fld>
            <a:endParaRPr lang="pl-PL" i="0">
              <a:latin typeface="Times New Roman" pitchFamily="18" charset="0"/>
            </a:endParaRPr>
          </a:p>
        </p:txBody>
      </p:sp>
      <p:sp>
        <p:nvSpPr>
          <p:cNvPr id="6" name="AutoShape 4" descr="data:image/jpeg;base64,/9j/4AAQSkZJRgABAQAAAQABAAD/2wCEAAkGBxQTEhUUExQWFhQWGR4bGBcYGR0cHBseHh0cHSAdHhccHSggHR8nHBsfIzIiJSorLi4uHR8zODMsNygtLisBCgoKDg0OGxAQGzUmICQvLDQ3NCwsLywvLzQsLCwsLDQwLDQsLCwsLCwsLCwsLDQsLCwsLCwsLCwsLC8sLCwsLP/AABEIALEBHAMBIgACEQEDEQH/xAAcAAACAgMBAQAAAAAAAAAAAAAEBQMGAAIHAQj/xABEEAACAQIEAwYDBQcBBwQDAQABAhEDIQAEEjEFQVEGEyJhcYEykbEjQqHB8AcUM1JictHhFjRDc4Ky8RWSosJTk7Mk/8QAGQEAAwEBAQAAAAAAAAAAAAAAAQIDAAQF/8QALREAAgIBAwMCBQQDAQAAAAAAAAECESEDEjEiQVETMgRhcZHwM0KBwRSx4VL/2gAMAwEAAhEDEQA/AEWacHwTqm1S1yTYH8sVbiHBHQyviW832jrh+8La5JmeU2u3W02xKlWQBIM32tAsJPytjx4TcOD2pRUuSjMP/O2MfcYtfEeHpVJizROoCPw88IMxw515Ejr/AKY64asZHNPTaB6dYrsxHlgtM+/MzbaN8BGmfliSmfz53xRpMmmxtS4np3mTYmf1/pgunxXTaDImI5dT6+eE6i4xI4AFyBvvvytiThEpuY/yWeEh2MnkBy9TO3Xrgs56dQF5vcyWPmIPhG488VLMV1tBA9Db0x4OI6D4JH48+vphfRvg3q1yX5c6KYksDUb70bdWgAH/AMY3y1ZSSSSZEjnAPObEk7Lz364o1HjZ53v+p64NHaMQADpnc/nA8vlhHoy8DLViy4VuIFvCLIvx3Nuim/8A7sFtm7gkwBYAWkx8KkAyD15Yp+V4ghEAwOoMz/k/P2xMmfkjTCkWB30Lzv8AzHE3pj7kWtKwcte5gVXgWEmEXbaeWCszxOF0pCxzsNJFxI6ETfbGvAey9erQNRi1KkASgIl384O09flio8cydQOqsDpDAICTBHmT96ZseWCtLyDeuxbx2gpAx3igXLFJJJPQaYCzvG98Q/7R0JJavTDnbVqXT5DkFjFJz2XNOmAqE1KqyAo2A5R88JqOS8Optziv+PBrJL1JXg7OvGF0DugaiGdb0yrgAyYGk2g8yMRZLiVKpzBhVBaI2m5m8jp53xy3LKaMMpKv/MDBHoRhhS7ZtIGZprXXk3w1R5ioBf8A6gcTehfBTfXJ1cZxbgeJrahbnsWP4GOWPO81aidLnUE8QspElYE7n4TG+KDw0pWSMhW1MQZoVYSvvP8AbViTdTOCKPaOojFWlTTMVGNio2shi4EXPlbEpQkuRotPgvYqMCbnU50hDGqR8J6KCARJ3jGhRirEkpbQUQg2OxLG8zI3GEnDeJazvBDAGqYvaZ9zB9jhxS4mkrsNZIZ+QYQTb1v88J+fn5Q1UE08tpIc6aYWNaWAg2gnpqE8uXpiNbBkC6Cv2kEQDBG1rmI2x4ymoqiuZD2YAHVsAbbASA0nljZxADVCdLEKQJmB4Tqfe4gwIsMYANWpvUlKjaDUDHwTGkDUpMXAsRJI/LEbE61chaZqQqHc6TYlgIHSLnfBT0WXXAHdINMLIIK3WD009Ou+Jf8A0/SO71TSUkyf6rgzzvy6+2BTYbQndCp06WHdj4rKCwv4o5bwPPEVegRIYRVLDSZJBDdLwuGoZAKqKxckLVcSfCI2vecD1s47CmaYVamggh1J0AGBJE3IAgTN9sDAysDFEk6UBAKy03M8wCSbYqvF+zRnv6EKBMoT4W6xzU4uJ74sHBbSGIFNoUXE+JhJ3m3pgU06ulxPPVczpg8hHiG2/lgJtO0FC7sP2kL1Bl68pVCzB2K+MkD5/KfPF/zatqmWAO0bdL2mIg2vNuhxzrivCmZ0cKO8p3R1OlvYDnfbntzxfq+eKgCqpSwvIj0O3ltim+LXgSUXYrrZ1WJWqAFlfFa28Ar93bzHywkz2SBckkNOxmLcvhIGH3EBLSu4+K0yCZ0jkLDr/nFeOeI2Wqw5XEi+xtYg4VryGN9ikgaZ21zzHxdZ8vfEYzAu53m46enLA2s2MRG89d7H8TOIKj3uSSBMH6xjoUTOQwp5jmxkbluYE2EDGBxBE7yZF9yLHpYYW/vEGfw5Tyt153xCc1AtaOXI3n64b0xdxJm0E/r5ThPXeDbngqpVJJOBKoB53x1aark5tV3waU3M77Yn78MSW9sDgwDiREgXi+KtIjFs2qoDtgfVyjG5qjYY3p0cZYWTPLwQY20SYxPXSRttjzLKDYWYbYO7Fm2ZoFZINsdm/ZZ+z9lC5nOydmp0G2HRnHM9F5c77c+yPD+6pioWiqSCpNog7ifTfFk7OdrKy5nUXqvQhhUYsTMqQIBO4aDbHPPV3YRaOjWWdM7U9s6eVqaaQ75z8SzCr6tf5AWxz/tR2oqvqenk17kjxgnUR5kC4HnEDFWqVX0p4/EGHef1AG8E32wzz3E0IVqbQw6YlcryWUI1g84dkc1mCjFKiU2IFwQdJPIbxiLja06TDWdj4UG/9zdPIYWU+LszNLGQd5wNns/3rDvFDvsGJ39euKptvKJONLDCs3mAwkbYVmCbgxjC+g2kA2jpjYC9ue2KRSElZFWqXtI6e3PFq4R2tNQLTz1I10FlrqQK6DaNRtVXya/nivZfhz1GgCB12t+ueD+IcPWjS/iKT/Kpk/PCyceAxT5LPxLJVadPvqFVauWkRWT4VG5SpTN6Z53x7wviOmweJJ8ZuLyRF/DvF774oPB+PV8pU7zL1CpNmXdXH8robMP0MXnKZSlxBe9oJ3OZPibKExTqlTJaixuJ/lN/UAkw1Ph6yimnr3hln4ZxcsVWmBMkOHY/EoiSTe4kYdZDMAqmk6gQGYvtqAg2MmSPe3LHMqVcU2PfMSyFgqGxXyJ6+X1wypccNQGGIDKDYhXUg7hWsFjmfPHK4dzo5OkLmqYOjUCxEkHql/h2GpbyTjwK1XROoECfCwhmUyg1bkaSCYt54rvDcwIIP3tBAIBuP5n5mAd/LDccSAOlPEwYENBFOIANwLkKwPtywn1BQYuRRtIMMWLCdIgmdQY8iADAmYxC2YEApLOtTSLEAlhBOsiIDG58sZVpL9/7R1K6WgWgwTo1CPCVviWu601aY0pASdwVa5geRi2NwYXurhX11AhQqWga9RBIMFh0HLrj2tRYuxdyGZSDfwAQDGkbG3474YPSCOVgKhQwd4JIYeECJk4Ep5QnQHLOtUhummQQZtJO24tgNdgpgHD+HqatIMNKnTYsxLx5bifzGHfEKwDFXju4sbyk7SwPw7WG1jfEfCsvpWdS92spYbamgtqE7RfYb9MSNXYNBuhkghYhYsFH05788ZYRm7YrZiD3dSYWSCYAItAPO0T+eFvEchqeS+gkbAsPwLDDTMZQmUKkVF8SszFyR0JtcR12jfHuXdWEvOqSCDyPz2xkuzNdZRx2uyhoZlBIlQdo6z1tbEWbzaiRe8TuTa++E9UFiZnVznG9Kk2mOf5Y9L0kuWc/qNvgkOd1C4jzx4MwvmL3Pl6YBAZZEY8auegxb012I+q1yOatEFJEx15YVlrbGcE5RyVkyegxqKLlp0GOZi3zwsem7Gl1JNGppzFvfGPTZmg7DDFciSvhBPpiVMtAGsacD1B/S8i5cnIJHyxsuSckAgrPM4Z5CgdTGmBAvLSflhjmcuQRPiEb8wevphJarTCtJNCL/wBLcwNQCzB88ENw1UZUAl2I2+6Os4Krq+kaaihBvPK+88+kYioFadQ1DV1MQRBiL4XdJ9x9sVwj0uTmQaqnu9gNwIsogeX44J4vTcE6aqqg2UCG9/fAlB3erYiIJ1fyjaY63wXk6FMuRBdli24JM3J6WwG6CkqK23fTJ1af54MfOME5/KtSFy/i2JWx9MWjPZd1SWqcpYACBHK4P6+WBK/G++RWWJ2j8iOeKeo/BNaayrKzwvKszBirFCbxufYXxZM8aQSadAeHnon/AOUTy643yzPR1M6lC3wki2207Az1ibYLznGVo0C2hob4fC2mQIA1ERy974WU5SlwaMYwjyVDvVewmDvCkx79MWXJ9nVXSWrQOald/wDqG3yOA8rlc2aPdUgUWqNbMSoEG/Lxb8sMuCUq1Wn9owCC2oXJjoDGDOWMM0I28oC7U5nu0001AA2defUEze3W+Kz+9lhc3xf81wDLaSaj1CvOXVR9N8JOH8DpEM1NHdJMFqZqGB6EIfUDB09SEYi6mlOUsCrhfDgYeoCV5L/N/phvxjjSUhpoGW5vEX/p6AcowtzRqVawp0V0hVghvBYczOx9MZUylJJV5aoOUjT7RvgtKTTl9gRuKqP3LLwziqcRQJm2WnmhApZogQ8bLWBtPIVPn1I1dWytU0a+tXEgi5JBFiN9SzeR54qtavBxaeC8eTMU1ymdaFFqGZN2onkrnc0iY5+H0uonpbsgjqKLoOynERUnVCr4G0z4GvfU29wBb13w94Vm1UDQLDWdLiBpNvCYsN7+npij8Ro1ctVNGsIdTsB4TeVYCIIJ5xOGuSzYLJr1CGDBEN01KZkT8MyRz5Rjknp1k6ozs6HkOJKFRlH2OkhzJkDYTzvIPtthrktICFvErfHqnf4Nif7Tz9Bii5XO01BaoVVlRVJFqQM25mCegubb4eZTOmpJh6Wt5R7EGPCdK/dBgMOdsRarIzRYqdZFiPE27rfVzTaZkyPLA2piqzNN/vKYYhVYAKFFpK32tOPMtmgyMwgOzagBALTfryK7fTBVWoKgbT4WZgE8g4mZjn7+vRbMF8LU6XkAAsxK8tPNRB3tq8pHXAVSgVJUF4I8LyCxURKA2IsLelzfB9dHYB0A7xT4R0ViCZHUwR7Y0zKd7Olrz4XH3GEjRKwSLx54ZrsImLlprUg6SKgllMgERaC4kARa3mML81k6VVtTNQpnYqTMe/MYYusl/Aus2ZdVgoIMki53kjYfXFytKvLmoN4EAQQOYkX9dsLdj8HzucwzsSBM8ycRVc0yW1A+gw27P5emFZmveAD9T1wZQoGvVFKjSDMeSjYbSTyAnfHqOai6rBzrTlJXeSt5egagLTGG3CuEsVL6CQBJdrLH9zWx0fh3YfL5NA7xVzJKjxQaasxt9nPIDdueAe2VUVPEfEtEyqMDAiRG8EE3+WIS+J3S2xH09FJW+SqZXh4DEd/RCH/8cuTP3QwGn8cKeOcRDtCtCLZQOfU4Lo8fJ1CqWYfdWwVY/pUCcAiumsEIpM2AG/sN8WhFp3JE5tONRY47PT3TM0hV5nz6YD4nmlN1JHTB+do1o1NCyLpJ/G0Y8ytBaNIO4BqOJneAdgPbCWr3FKdbQrhjqaYqkS1xHvEb++I87m2b7wWNtMb+4t8sJK/EKgaKZsx+E7SeccjHPDIcObTqdlk3gCfxJwHCssyneEeZShUdmPhKAeJm68oAtqjGuYoqNtP/ALcQ8IzzKWoTOttWo7C1yegAGJM/nqI8NNS5/mPP0HIYZxdgUlRGprqCy04VhE2uAdxf64KfLHLgOlQhzcmxB9euFVTi9QLoM6BYA8vLHnB6TV6q0gxAMlj0A3jzw7g6smtRXXI+4JUaqj1K7ggGESwBjcxzM2wHSzNL94EwJDAHkGIIFueLDxHhlDL0gALC4kkmes4qmU4ejl6niYK0Io3J3knp/riUWpNyZVppKKLDl8j+60/tGLuw+FjKqN407H1OAc72iZgyPDIRBBA2wt4nxapUsyvqAgyPpgjhnCKDoKlaqbidC2jyJIwdtdUgbr6YjXKccRqeppGk2jmIuu3MfTC2rxptJSk2gxqmPvbQJsAIHrM4FzuZy6EpToKRsJZzPtqifbB3ZvIUzSZnprrVvvi+03B9cHbFLdQN0m9pG3CqlektWpmA1pKEW9JDe0gYnzXaGoigAwBbwHwjpCm4t5YzM51YIZFj+kaT8xisZmlcw9uU7++Ggt3uFm9ntLFU413ghiDazfeGK5ma8sDzFjiTIZcv8CO5G+mT9MB1RDGxF9juMVhBJuiGpqNxROhm5xMizgWgpYgCT5Dc4eZbIkECrKdBEmPph5SSEjFyLFwlzxHJtliT++5VS+Xab1KQ+KkW5leXlHJTiq5PjOnyPTYzv8XK/wCeGtLiH7rWpVqAg0iGHVuoYxsRIPkcRftN4YlPN99R/gZpFr0z/eJI9Zv/ANWJpKTyijcoLATk+KEAE6RFwgHhkHUsqZE8tfW2LTlOJoHRSpc650LZ6YZJIIHLcgD33jHKMvnHp3B/09MNclx8q1zG1/vWMiGFxzEbQYxHU+GfYrD4hcM69wXiQeCWFQLTC98tt2JHh5kEcrX98WH/ANUCg38SrpZyp8CyYJaw+IREzzxxzL9qSwVEbSF3OxjUDpEESTf/ADiz8H4qU0RALD7rxNwVLydLEi03AmNxjklpyidClGXB0vhbvoMuZHiAAEnkRpMEaSbenniTMOaZDi1OIKAXJMDWBv6TsAcKeB8ZFYuVqAsmkyaZnxWHyKkGPKeWHesXsSVseekAXhSLgj6nphPkDvZFm01EFCJ/4ZNw4vvsTvIE9cLKy6j99SLMAogNzglGn2MYa16gU6oZ9beJR9wER4RzuAuJ1pLU8XgIkgb8iRFjyMjG27ngylSycDzlJMtQBEFm588W/wDZ0aK0kWknjqEtUdhMkWAHKBIj3xBR7AK4BztYNoCroo/zHkXPIegOHOSrU8uGSivd0wCoFvujTNzJOq5+eKasotUuRlYRxnPaFAm7uWGmIOkTdTuCT13xzTtNm27tk1STYjbnyww43xyK6IAW8JXw7yfEbDoCB5QcVyotSrmfhEU2V3BNoBmJvPSMPo6ddTFnPFIHy3AHVleoUABBK3JO1jtGJ82veOO7RtRMoy7SLzJ/zj2vme8LM9Tw6jCjc33M4FzvFoACEz6/njp65MlUILA7yuXqu0ZkgjSbodz5nlhdxrVspkKPh3MDzwxpZ/WilCANEsx/m5iPXrhdnM8o8NMXa3Un1xOO7dwUlt28iNKrSGg2w2yWfes4S8C7EclG5wx4fT0aVJWSYmOuDqdFgzogUuwIDbAQJuen+mKS1E8UShpNZsr1TLAB2TUGNgDzBg7YZcKyapSRmgVDOsMLgEwLdI+uDnilQUSodR4xNyeZvhBma1SuDoVmjcgGB77YW5SwO1GORhx/hgMgGRAIP4XxpkODNl21moqstjI8NxsDInkfliPLUWFLVXJk2VZ5RufnhRn67baiVG08sNFSfSmJJxXW0MOOMah/jhj/ACgQPrh9w6sn7imggNfUPO+A8hRp08uoSGr1YE85PLyAwuz9cUh3axq/4jL95uZB6TtgVa2oZYe5m8M7hEIlzF9vX2E4i4plEotAZotqYeZuY2mAY9RiXIZAIor1nKn7gU39cDZLJNXdpMUVuztb5nmfTBVXzhCytrjLDcgFcuKJCADUajGWjkAfP254CzdVVY6LctU3bzP+MT5jIrTH2bFQ4BAN5HIn13jocD5DhHeOA1QBd2POPLzwVt5szUqqsgdN6j+eHuSy1OkoHdd5UgMzEA78gDaL4aNl6S0ydIFJQSq82EEaj9RzxVxmKqKBOpfPl74G7fhYNs2ZlkeZqvUqqV0oo3BJ0knp/wCbYAXhlI0/tWY1TsqxY+ZI2xtlYID120g3FNCJPmTyx5nOOAAIiItMXgCSSOZc3JwEpcRC3F5kR8MTuKsvBt4T5f5x7xXOEyQen4Y9y2SOaV6gtVnwqNj5R64T5xnXwujKTeGBBj0PmMPGO6VvkSU1GFLgOr1dS4sHaVO84Lw6qbtTqVaM+WpiB7Kqj2xTqheB4WjlY3xdeOUyvZ/JBhBfNVGAPT7RfrilVRCTsogOPTEY1AI5Y1d8VJ2aFcTJWdfhYj3xirbGJRLbYzruBJ9i4/sn7RVKPEUBOpcwO6efOCD6ggD0Jx3vOKdQKlyAWk7g6iAyweRAI3gSMfK3cNTIaYIMgqbgi4IPI4+i+x3HDm8nSqFSQw01j/XYNA5CfF6Y8/4yKxJcHZoN8Pkd0KlrKKZMWEgiACSp53YG28Yko5fL3OksCbENaNtuW0++Blpr4WUAIHJUzcRG3lI+RxGldWA1+IgQGUxI32je8e2OROuUdFXwUvM8U0IWkEli5mzSdhA5gYqHF+NimqrqWbTI3NiDHPck+2POLcWFyzCBcMFsTA584ED54prZwVauqpcdB9cdGhobsvgGrrbcLlh9TjAQN3camN35x0HSd8AZNnZ9Sn8d8OKeUyzARp97HEOYydKndKig9JBH1x1KUVhIjKE3lvHyF9SgHrKvw6jeeXni4Usvl8sn2YBY7ubk/wCPbFYfh9dlWppAi4BN/liZuH1ioLOgEdZ/LA1KkkrNp3Ft7ckfGMwKhnn1xnDuGeJWLQCwUdSxiwHkDJPpgDL5YtUgsoC3JJthjknZhyUI0rUad7WUczYG23UYd9MaTFj1ytoYcYNMEoFI07NN5H3p9b4YZbP/AGWXrn4tbrUIFoJkmOVkxW69dWroHY92WGo7GJvb0wbms2tFalOmQaTMSsGSt/PqPriWzCRVzVv5DDj+TNavSVPiZ9M+m59hfBvGqiUF7lLBR8z1PUnfCLgXEa1TMo6rqCAyAQIBETJtP+uBeJZmpXr6NJ1MbDf5HpHPBcG2ovsBaiScl3Bc3WJiCTJjTG3p1xbOBslOh3dVQjsJholv10wFkctSoZul31lg7G2qLT7484zQavmUpoyg3Mna18CVTqPY0bg3J8gf7p4yUVkidDQdJkEQOXPAvD8jULNUKBxTN1mDJFiMFZ/iFUGHqauvrtyG2Nu67tdTE66igxMaRynqSPlhraWQUpPAs4jmnZwagIUQIHJRyHtg/i1ZzTVEXu6YFl5nzI3n1xpwnKF2Z6jfZ0zJ56vY8sRZl6tdnZFZgNza3vYYbFpeBM02+/3G/aCqBVUKLaU/AD/GA61Du2Gs+IL4l6eRPXrgZWqL3dXUGYDkbruIPtzxDl0qV6kDfdj0GFUK7jud9ibinEGYQDYm+B++IEEETtI39MPqWUVfAqgndmImPU8p8sLs1kw1XxVCEUAmd/MD9c8aMo8GnGXIbwbhqqJYK7N1uq/0qObdSNsS5bs0z6qZVVUknvD4iBygb7eYxvU4jSpidQnYAXgAkQOk2PyxrwjiNSo7HSRSCm/nIG/oTie6eZD7YYiFUsqmVqBaDmpKGdUC8/dMRPv0wTx3/wD1JQC6TVQ21CIBF5MTaL+mE9eqdYjz/IfngLN8UNLMqbRpvAvebzvgRUpO+40nGKp8B/E8rW0sngYxaCb+YkdcMv2pv3NLh+SJ8VCjrqAba3if/kH+eDOzFFalb95qEDLZdS7udiRDKo6mRJHS3MTR+0XFGzuaq1jvUMgfyqLKPYR7zimgn3I/EVwhe+ZBG18QhSeWHHDuBHX9r8IEwJk/nGJ+KGmBCoFjyg4t6sU6jkktGUlulgXQQL89x+WJaGZpjexGH3AKK6GqFSzGYI2EAfL1OE+eqeKYHvfCbrdFNtK0A57NhrL9Ixcf2TdoDlsx+71A3c5oqsyQFe4BjaDqg+3TFc4Zw4VnlQAoBnoD+eHFTKa2FPLo1WtO1MElTyNrLtM2iMCclWygRg29zZ2+rNNgSAqAgwWBGxU+ggD3A648GaRvF3xoz9214sG35gfhhXwHM1DRpU8z3b5kz3wXxEW3IH3jpEgWmY5YP1UzJNQf/r1et+V5tjzKadKjq+p86Z3Od4Yk92NgcaHNW0oovbzxFmMuFA6nE6Vgg8IHrz+ePYpVg4Llbs0TLACWqQegv+OIwq61uTe84dZNKWgNAYmNTGDBNoAOMfTMrSXf4jHLzwnqZZX0cIOzWZ1WBggfDzwsyGdSlUfvgZ+6DcDzjb3xmZeTJIVuRF/nj3L+N1VqeskwBG43JB9BOJxSSKSbbwTZjPNWulNmTaYgfMiBhbncyxMBQqiyqCCB+uuGHEeD1UnuQdG+mRPynEVXhKIo7xyzkTpTl9ScNBwXAk1qPD/4A8Op6iSwm2D+BcCFbxVXKJBNom3OTYDEnCs6uVQlqcs4OnVv6xH698R1M6+YcClTJckGF299reuC5SbdceQKMElu58DzP0svQpOuVJNvtW1TYECNWwJ1betsLezvEgM8lRl8J1AHkNQ64P421R1WlUIIRZZKQgEgTDG0bchfFaznFHqCJ8MQFFgOlhhNOO5D6jUWh52mTv8AMpTp3ZjE9OZJ8gJOBUoq+YIRiEpKS9W5OlbEhRa5gAYi7LuxqPB8RplQx+4DYt+XvglqYTXTyylgRDux5dZsAJwX09Jl1rd5/ohYLrVlpmxBGomTBkSLCLbAYDzlWpVqWBZmO0R/oMR5msVJUhfb8sNeE8Jqkd4H09LT+OD7VbF972olpdn65paCUTmSST9AfrgniVP93ywpoyg8+rHn6YA4lxfM07F5HUR/jGnBuEVM3qq1HK01MFjcsd4E+XPzwlOt0ngduKe2KyGcFyVNstII74kl55jlH664goVTR1aVu0c+k7dN9vLEXEctpI7onVIAGxPlg2hTFNfEQz8ydh6T9fpgN9/I0V+3wEZamRQD6gdcnVvJm/sNsJ89l0FMEHVWMl5JA32A2jBOZzbFZ2HKdz5xyH69UmfqyJw2nFtiasklkfZXs8EUNVgsfu9PLzxN3hpllYQrKNMG0yDB6WwEO0TNTXvF8QHxbExscLc/xTWIiASJvywPT1JS6g+ppwj0j3I0RVqR1ET+v1ti9ZD9m1Nk1SS3WF0/Igk/PHPOC1vujYRB5i8gT1nHZ/2a8WNVHo1PiHiX02I+n440k1hCbryznP7T8pm6VNaS0hTySx/DOoFj96oYEX2m3mTGKjwfKqjo5kxy6mDH4wcfT2aywIIYAg2IIkH1GOWdsf2amGq5Kx3NEmx/sJ2/tNvTBUunaZJbtzKtmWKjWCNfn1No8/1vhZx7LqwWbG0Hc35HrhbnqlSkRTq6gREqRBBHIzgTP59naT+vIY2npO00Pqa0aaYaarZddAfUpvIEYD73UYWWJ2UCSfbFh4B2ZzOc0sV7uiR8bRJA/lU7+u3rti/cB7M0MudHd6DuXMs5PITEAgXOwFrHC6mvHT5ywR03LjCKv2Q7D5iqAKxehSe+lR429f5RaPnMYv8AToU8nQFLK00WqGkIdLMxPMj4mjaSTz5WxtmsxFIMaUpTEaVgTPLwiQRzJH47BLUUVO+iGI8feQRTUbgN10/rfHFqaspvJ0Q01ELzPEGpr3rMpJB700l+NgDA0/0zuSP8EhqUA6S+oapNMzcknba/1xVczmNRBEUzHgR7RJksfKIib+l8a0eM5ikoRXEAdDv+ufPCYfI7j4OYJk2qDUQY2Xpa/wA/LBeX4RGk1TNvhG09CZw6zXE2FNFABcSXZT0G6iARK74GTOagsHeJi36vj0XqTaORaMU8gXFGH8NUA/lgfTARoVxaJsPadsNa7ISJqIsGepvvYYHzVSkXnvhtYaWi0c5w0ZNKqNOKbuzSlxMjTTWiC4jYEliOvXBCfvbtqZdCJN2sq+dpPPfzwyoV7JVoUTUYeFiq7j+4CJkD8cLuLdpKuogI1IxFpB9Z5nCq5Oox+4XUVcpfY0z3Gq6wHBubErv6GL4O7qssVagRdQ+G+qD1tb0wjyfEzrFSp49MaQfLBvF+MtVUk9MGWnwkjR1E7bZNxvhjNDNUBA2EfnOGnAWRaUUyoc/ETsonY8za8C5OK2uf+zAJnGmVomC7VCiHYDdvQbR5nGcJbabApx3XFcjTjHFBTVqaGXadR5mdyf8AHlhVlMiUUO27CVXnB2J6TiOnR1Fu7Encs52/ycOc8RVzGkGEtcXhQBy58hhvaqX8i+97pfwA5OtUpUnKLeo0Ei5AXl5XM+eJM1xLu07pAAIGphu56k9JmByGLFkaCKDoRgrHxM1pPvc26CMJuLZSiHFRUPhYEiZBAN5BP0wimpSyijhKMelkWT7PvVTvahNNRcSLnEqZ9qalRUDBeREW64I4l2pNUCmo8gPM2EYVZnIKCZY67hojSCOQtf1m/lhsv3C4Xs5G/D8gtem1arJSYVZiSOZO8YjyfaBcuHoFPsydQi8TuPwxFw3OaaQy5IEsIPK5An8cPqPDdFM1HAYmSqxCqs2t153xNum74KVaVciLhGYp1jUZp1rBRZgAdfMi344gzFYatUSRsDt6xibiGYF7+4thKveNsCR1xSMd2eBJScccjTJZJ8wCzOEXqRJPoOWFXE8p3ZhX1AYny5qoDI/Ef5wyr5RVOnSrtpUlm2lhPQwLxtyw27Y/kI4b4/P5ilOIjQFZQYsMOez3ZqpmwX0JRyy3qZmpIpoBvDH42/pX3jfAi5mpQYVaQpqydFVo9Ay/liXOcTrZ0B81XqVYsqEwq+iKAAfQYNqrQtSvaxjl8xlQ3dIjJQP8N2PicqY1MJ5/LeMXDsDxZaVeQQ2kwY5g+XpPvjnPGKDGmn2ZGlQo9BtbcWwVkYy9doqElEUi9n2LT8/a2JvqzY9bemj6hrIGAZbgiQeoOAalLC/9nfF1zOUABkpt10nb5GR8sPatPAonF06KV2r7I0M6v2i6agHhqLZh78x5HFJ4N+zmnlu8qZmK9RT9mkQhHUgm7eW2OwVaWAcxlwQQRIPXAduLSdDqrtlOqNrDSiDSNBIYqeROgHlEAsSOdug+Z4oqLqDMoA0sAAoM3AVdiNheN/kx412cZh9i2mBGk7RMwOk/4xROK52pTcjMUlGmSobkB94nnfbHC9GSZ1xnGQ7oP4zUZijEHSoBhVjdl6/+fRfm84pHiB7obQQQ5PNhyUQNvnhDm+OzpWSUiY2LXm5n4fK9hgCvxkCYYmT8JvEe8Rh46EmF6sUWb94k66g1Aiw+K5tAESojrO/rAFbiNJjLPVnopAA8ri+Krm+LuxJFpEecdLRbAVSs0/EfY46IfCvuQl8UlwX/ALL9jKzslWugKtbumjVH8xmywJPX8rX/ALAZJoAUoxsSlQkav7bqZ/PbDigA6GnAtYqCCJ3ubxf3xFlc+dXjAUEFPDAAYEAQ3xMItIkyMc0tWTd3RXaqK3nuwBFTSlfSpHh1ATI3FiNvTC/L9h8xrOru6iraASCx6QyiZ+RA3xes4xIiySQRuLg9AJM+3LGiZvvAtXwosX7wixFpCRG4iT0HXC+rPgKiuSn8UyOb0qtOgYMgBdJAjkdJhfQxisngOfFSGytS9wCk/wCgP446tVz01ArSyvCsDM6psQo5bbxz6YnymeMGizEuvxKpEkRAMiw2+k4aOtWKM4tnFKvZXMtUXVlq6K037tgLc9rYzN9nUQQzuD0MfSMdqpcSh2DeBU6XgTYlz8J2MdJxLmcyRDkKEBAfvJvJjV587xF8U/y5UT9GN5XJw3IdnVANWo+qmLKBYk+fIAfjjbPZ0RAAK9CAYHyx2rNcKy+YU0qlMGd3VAjBjcXkN+GOf8Z/Z66M37s+o3+zqQGj+ltm32MeuHj8QpO5MC09qqKE1ThWWTKsVJLNEkG5J5BeQ/xhTTzrnSKNJQVtqA35XLG8+uB+I98rdy1FkqXmVhjfrG1txY4IyuTZVGsrI2BYmDvMC0zi9Urkyd26igvMZAmCajlQbnU3ivBCidpm+A6uTaQqOZ38ZsANySeX+mNDxKo9RaSqs7A6rQPO2wx5nG7nWDVLu66WK2AuDAJ3FsFKSwzNxadGjZemt1PjBkNBAkGbLO2Na2Y1sdUSZYkfXBXA+CHNSQdKCxO5PoPzw0r9nKVJgy1H1LzOmJ9I3xnNJ03kCi2rSwLP9nszVQMtNoN9TQv1v+GGFWlmFpAPmElRGi/6m2+F9XjVSmxBZmY7NN/niLMrWqzNNm1DkPz67YHU+aoboV1yLauVqOfDLxvp2HvthzwWnWd0oBIO5J2AG5x7Tr1qkUQvdBReRAA8hzxtlc4uVql6dYuY0sG8+gnDOTapoWMVF2n+f7Gtc0qcro1tzLGfw2wi4vnpEr8W3lHTDnhOROdDVmPd01Om3xMfLlHnfEPEOz9EbO4PmR/jEk4Rlkq1OcMCfLZF6iancIp2gST7TbDPI0kowEBJ5uw3Pl0A2/HAXDqkVlouRovDecHSD7wMNcxViwJkYabfHYWCX8ogzmbmxaf1/jAuTplJqGiah2pzAXzN9/bzxHxCoseNQZ3I3B/XO2IcvxViLgMfoOgHlywYxxhAlLNNnQP2Ydpv3bNKtZwq1rMIgA22P62x3qqk4+RmzMxyNiAcfQX7KO1f75l+6czVpAepXb5g29CMFeCWrH9yLW64GqU8H1UwOyYVmixe9LC3jPCaFamVroGXz3HoRcH0wdxXitKgDrYSOX+emOX8f7QZvNsVyvgTY1P8fqcK34HQg7SdhFpsxy9bwk2p1GGr2bn6HFNfLBJJYeEwQLn3HLF8XgT5ekazk1DTcNUYydR2UAnkNyMVTtiq1M7U7gEhoJA/mIvimm3dN4FlVcZEusT5frlj1gRtMYk/doEMCMRGgx88XTRFxkux3bKVNBCtNPUdWk/zCJAUDmBz6Y1ztGX1ahTVhuzEtqEQQDYG3LEKhgzqN6klWbkQLyzGI9JxKaQqIROuBsp+ctvvabY8ReD1PmbZfNgtMFjOnUZ1ahYNo5SbXjARULUNOoTDLKqDqedRkC0ACRYeWNlzOp9EikLhlRfEDAglh8pvtviLjGaVKbt8IBEMsapBDHxXExJ54PPBlgKZ1qfZN9msgFQCXgfCS8zcxfoT7eUs2SZpbT3TCQCDNmZjswmY52wkr9pl8L6CwYSwjSZ5STdoHoPXE2ez3eKBqXRpBKr8N7jlMkQT6+WG2MCZYMxRZnQ02B0mCzWQCL6VvJ8/P1xBxDiQpAsfGQsFmmJ9NjaI9Tio1e0MMBWYlNtQF12gxYNEDfAa5ypm6lPL0pZ3OkRfzLecKCfbDw0ndsEmN+C5nP5usP3YAqphnqQEHOCxEzAm0nbrjp9bI03ZixkqYMtCsekbkk+lvUY84VlxRpLTo0NCIfg0XO3iZib3i53Ixo9EVKne6dYptpWVhQ1paQTNzb/TCSafCFt3yL8+tOorDMUaA7v4bEhBYQahNybWsLfJTX4blWWWy+X0pMMyKpY9QiiGUeZvGHFXS5Rh4JYsAPEFsYdlHPSLA7YHzChahRzUdqkfALkDaUiwHM+fLCJvsx8Ffy/ZfJgh1oqswWId1cDYECIWT0tgT/Y3h2sU2Ss7NcNrY26tpsBynDvPZgqHp1G1KLIEB1f+/efK/rgUVairFNFpBR8UnxT/AEkEnznflhlqzT9wHpxaqhHmexWTn7NqwfTASnUUBT6mnLCTva2GeR7A5VQe8rZl/wDrEAeyz7/IYIXTSBMs0C5JnTzg8on8sL872hdW1DmIa92HQ/5jDrU1X3B6cOyC6vZvhWXYu6gx/CLtUZWMcwG9OUybYIy3EeHOQXVNWkAp9otMEXsTeeVycUrjfFe/KarlQQAdx77m1p3wvpsUM3ZOfUT064ooSkrk8mxHg6jV7P5ZyyHKUtWkMoYqCPfmCbC+JE4Dkg6FcnQYkQRpp2I6eC7HzAPmMUjsl2iFOsKbeOm0BZJBQj4Y8v6dpjFrq19SvSVbWBq7aZIMN1Mbxv5YjPfB02HapdgzM6B3lKlQRSpEtpRQurkygDUYkzB2xpmuG5UBmrU6ZDEAAooJi0hALBvInHr1UpkDSRLeEgEnpqJmT6b4g1Szhq01T4kJHhNoBEfD+eJ7n5GpG+Y4bkvEDlsrJEppVRMC4us72iRiQ0qIpqxytCD4YVUIJJiASshp9BiB60sDCGqRpKwAGgTdeXMwP/ArZlVKvU0a2ZtKkkwRYLHWfveg9S5vyZRXg3fhtCow7yjRLSwKFKSkgCAusC5iDGAqHZfKMFapllUXBpp8RnmxEFfQHptgmklTRTFQo1TUTTkWpTuGPr15xuYxDxHNKoKwdRMOxNmG+5sIHI/64KlJd39zOMX2BMz2Y4eNSmmQ0yoV6gLAbgMWa/lHzxtwPI08lme9yhqzAITUHHMEMbW3WxJ6gRONqBLhkRyaTR9owOvb7ptcCxHnPlg4VqdINoChrDwrY/SWj269cMtWa7genF9jofD+12XrUtZOhh8SHefLqMVPtL2/3Sj4AN33b2GwOKVx3NNTqM6GFfcREHrp5TfFOzObN9X3re/l/nHdDrVnE4qBY8zxN8xUhie7G97k+vPFw4BkZTWfCi/qBis9hOzD5hi7eCgh8bef8o6n6YtXaPidNYppamgJ0g7gX36nqeuNKKQVJsB7T9olSmaSLqtYRN+pxzCtmGSASdMk+pO5MbnDDifG1qeNLBuXTywtooarqkTJv6czPpgpf+lgZYXS8kIzwZlDnwzcwJj5Yv3A+AZepSDtTnXJWATbYT52n0jFYodnVGYpUh4zWJ0WMaRzIO/M+2OpUqagBUHdqoChfQDkMR19RJJQKaallzOc5jjNSbliZ3Lz5z1xFxHtXUYCmzQJJJgQSYuQByg/PC+oJqMT5fngOtRV6ig2EHFY6cLtoWc5VgJTiJ3Z2Df0QOQ54e1O0BzCamUSlgogA7SbCL2xWK/CYuGw6ohe4UrFlAHqN/xvgzjDlGhKd0ws8dQiGhWHMXB8xgbM8e8JCQD9flf9cuaTiaSO8Wx+8OvnjTL5AuJkkdADjLShVsEtWd7UjermTU8O5JjHUexnA0ywbMkj94qArSWdMWuQCd2Np6DzxSOH5KkkEpDbTefbocb8a7VkQEMAEkAKB4gbEyJs0mcT1N03thwOqit02df4VmwUVq2oeE954rhVMLsdiPfB+RQBEWlqSkSCHJ1eGGYsd9/hk9fLFC7KcbR1DlqLK5BKMvwmfEhJPw3nbkMW3JZsVAWCL3Y1roU6dJVYAgRadgOoxySi4umUu8ob0qLNSfToJnw8iTynpAjC5Qx0KrPrE97VNixsdKkRadp6XwfmaqgJULEOoYhXFpbwz1ED64my1I06YIOqZBAMySfPq30wtWzXQk/c1pgNEAmCwAJZjbxXlr+k/hhdnqhV2pakVmuoJ0knyHL3j3w5bJai1F6ZR9MtWB/mJgKNiYsca0MkqDRTCgqsyzXI6Xm5iYHLGoNlF7QO5pqaau+rwkU0K+JTP2iHz5jFfzefDAWIIsQd5FsdRqcOqMgc2Q2cQfmLWHlincd7DPVYPSbS5J18ww/mEb+g25nFdOSWGBlCz9a1jBGxxPw3NOw/hN6xb54Zv+zzP6ie6NRVIutgfPU0W9MWnKdisywQE06SGQCzSbf2g/X5Y6ZTilRONt2UvhmVfv8AVGmPhU/ebkBHrOOjZUJSRmM+GLPuTEbc1v7Xwbkv2e0KY15irUeSNJTwL682/HDrh/B6biWUGmoBpkzqb3babAY5dV7pIpFpIrQapoqQ6sTLaJNhYBlO5A/XPBFHK1AoYU+9ZwNl0mwsTaxn2/K1JUT+JT0IPhCNsx5wBc3PvgSq6sz2KBWEkHQrMTeYvAtiVJdw7m+xXBwerABUCrpMMCPESCdO8gAc8b/+j5j7Ko1JBVAALGAoH9vWMWxLA6iGW516bi9/M41zgquv2chWN9cWXyHntfzwaVG3Mp1XgldgVpd2wYm+sSd9+Vvp1wlq/s8ztQkF6YI3JLMByiw3gfTHUEKLrDaQF2gX2AAUDbfEmUpd34Z1GmCSJvLEmTG+Hg9vAsnZzTIdiM3QIWnWSojEd4uorbqpawaJ/Pyg7V8H4ilPRSpM6rLeDSSB5AGcdbpZcfyeJZI9Tf8AROFlWoKmmojIagkMCp0kD3389sNuzbWQXeEcLyXaQNlxRryzhyCWmVW25PMGYB2xlHgR1q1QjRyeQRHUL1jli7drOyKZhu8pgLVMxGxPQmL+vLHMx31GpUSoGVh4YBEA9eht0x1ac072kpx43F3z3aMUqIoUjppKLDmxO5OK7l889RmBaWYeEGIttFtxc+eEFBXckkmJ33PywZRpopDFnBUgiRFwZHLBlp+Xk0JeEGZjs9UcluYjWREDn9OuGvA+zpSoAFLk3J+Hw+hPl54hXtDY+A3EFgCDHW9icXrgWRWqqKophRB1bSDESP5iTtjn1J6lbWWjCF2iXszwdqba3H2gEKxQDwsZgeZtf0wxclmYmneeR6gEe8HDKuWcgA+HZIN2MEG83AkekHAlYVjpIUXEkwbkknbEcmbOHn4/10OAD/GGMxmPSh/Rz6vC+oxr/Aca8G/hP64zGYD9o3719CGvtU9D+WHPDPgp+gxmMwkuBlyacS3b+0/UYq3Fvj9h9Me4zD/D8k/ifaNeyfP+4fljsvDvhb+78kxmMxy/E/qMpofpoe5/+NX/AOUfqMEp9z+5P+7GYzHKvc/zuyr9qJ858Lf3j6jEGX/4fo+MxmKS/PuDse5b4av9p+gxr2R/g0/+X/nHuMwF7kaXtYTR2f0/xiZv92PvjMZjefoK+31FvaH73/KP/biTK/BR/tp/THmMwi90h17ULsr/ALyPT/7DBnHPgPqP+7GYzCr9N/yN+5B3EP8Ad2/t/wDtgCv8Q/5Z/wC4YzGYvPl/Rf2Tjwa5j+DU/tTDbh3/ABvb88e4zCafP58zant/PkGL8L+/0GFfDP4L/wBv+ce4zD/uX0Yi4f8ABXs3/Aof8wfU45f20/3h/wC4/UY9xmDpe5FOzK7lf18xhlS3HrjMZjqmLAFz/wAJx0Psx/Apf3D/APnjMZjm+I9i+pSPLLhU+Kj/AGv/ANrYJOy+n5nGYzA8/ngl+f7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" name="AutoShape 6" descr="data:image/jpeg;base64,/9j/4AAQSkZJRgABAQAAAQABAAD/2wCEAAkGBxQTEhUUExQWFhQWGR4bGBcYGR0cHBseHh0cHSAdHhccHSggHR8nHBsfIzIiJSorLi4uHR8zODMsNygtLisBCgoKDg0OGxAQGzUmICQvLDQ3NCwsLywvLzQsLCwsLDQwLDQsLCwsLCwsLCwsLDQsLCwsLCwsLCwsLC8sLCwsLP/AABEIALEBHAMBIgACEQEDEQH/xAAcAAACAgMBAQAAAAAAAAAAAAAEBQMGAAIHAQj/xABEEAACAQIEAwYDBQcBBwQDAQABAhEDIQAEEjEFQVEGEyJhcYEykbEjQqHB8AcUM1JictHhFjRDc4Ky8RWSosJTk7Mk/8QAGQEAAwEBAQAAAAAAAAAAAAAAAQIDAAQF/8QALREAAgIBAwMCBQQDAQAAAAAAAAECESEDEjEiQVETMgRhcZHwM0KBwRSx4VL/2gAMAwEAAhEDEQA/AEWacHwTqm1S1yTYH8sVbiHBHQyviW832jrh+8La5JmeU2u3W02xKlWQBIM32tAsJPytjx4TcOD2pRUuSjMP/O2MfcYtfEeHpVJizROoCPw88IMxw515Ejr/AKY64asZHNPTaB6dYrsxHlgtM+/MzbaN8BGmfliSmfz53xRpMmmxtS4np3mTYmf1/pgunxXTaDImI5dT6+eE6i4xI4AFyBvvvytiThEpuY/yWeEh2MnkBy9TO3Xrgs56dQF5vcyWPmIPhG488VLMV1tBA9Db0x4OI6D4JH48+vphfRvg3q1yX5c6KYksDUb70bdWgAH/AMY3y1ZSSSSZEjnAPObEk7Lz364o1HjZ53v+p64NHaMQADpnc/nA8vlhHoy8DLViy4VuIFvCLIvx3Nuim/8A7sFtm7gkwBYAWkx8KkAyD15Yp+V4ghEAwOoMz/k/P2xMmfkjTCkWB30Lzv8AzHE3pj7kWtKwcte5gVXgWEmEXbaeWCszxOF0pCxzsNJFxI6ETfbGvAey9erQNRi1KkASgIl384O09flio8cydQOqsDpDAICTBHmT96ZseWCtLyDeuxbx2gpAx3igXLFJJJPQaYCzvG98Q/7R0JJavTDnbVqXT5DkFjFJz2XNOmAqE1KqyAo2A5R88JqOS8Optziv+PBrJL1JXg7OvGF0DugaiGdb0yrgAyYGk2g8yMRZLiVKpzBhVBaI2m5m8jp53xy3LKaMMpKv/MDBHoRhhS7ZtIGZprXXk3w1R5ioBf8A6gcTehfBTfXJ1cZxbgeJrahbnsWP4GOWPO81aidLnUE8QspElYE7n4TG+KDw0pWSMhW1MQZoVYSvvP8AbViTdTOCKPaOojFWlTTMVGNio2shi4EXPlbEpQkuRotPgvYqMCbnU50hDGqR8J6KCARJ3jGhRirEkpbQUQg2OxLG8zI3GEnDeJazvBDAGqYvaZ9zB9jhxS4mkrsNZIZ+QYQTb1v88J+fn5Q1UE08tpIc6aYWNaWAg2gnpqE8uXpiNbBkC6Cv2kEQDBG1rmI2x4ymoqiuZD2YAHVsAbbASA0nljZxADVCdLEKQJmB4Tqfe4gwIsMYANWpvUlKjaDUDHwTGkDUpMXAsRJI/LEbE61chaZqQqHc6TYlgIHSLnfBT0WXXAHdINMLIIK3WD009Ou+Jf8A0/SO71TSUkyf6rgzzvy6+2BTYbQndCp06WHdj4rKCwv4o5bwPPEVegRIYRVLDSZJBDdLwuGoZAKqKxckLVcSfCI2vecD1s47CmaYVamggh1J0AGBJE3IAgTN9sDAysDFEk6UBAKy03M8wCSbYqvF+zRnv6EKBMoT4W6xzU4uJ74sHBbSGIFNoUXE+JhJ3m3pgU06ulxPPVczpg8hHiG2/lgJtO0FC7sP2kL1Bl68pVCzB2K+MkD5/KfPF/zatqmWAO0bdL2mIg2vNuhxzrivCmZ0cKO8p3R1OlvYDnfbntzxfq+eKgCqpSwvIj0O3ltim+LXgSUXYrrZ1WJWqAFlfFa28Ar93bzHywkz2SBckkNOxmLcvhIGH3EBLSu4+K0yCZ0jkLDr/nFeOeI2Wqw5XEi+xtYg4VryGN9ikgaZ21zzHxdZ8vfEYzAu53m46enLA2s2MRG89d7H8TOIKj3uSSBMH6xjoUTOQwp5jmxkbluYE2EDGBxBE7yZF9yLHpYYW/vEGfw5Tyt153xCc1AtaOXI3n64b0xdxJm0E/r5ThPXeDbngqpVJJOBKoB53x1aark5tV3waU3M77Yn78MSW9sDgwDiREgXi+KtIjFs2qoDtgfVyjG5qjYY3p0cZYWTPLwQY20SYxPXSRttjzLKDYWYbYO7Fm2ZoFZINsdm/ZZ+z9lC5nOydmp0G2HRnHM9F5c77c+yPD+6pioWiqSCpNog7ifTfFk7OdrKy5nUXqvQhhUYsTMqQIBO4aDbHPPV3YRaOjWWdM7U9s6eVqaaQ75z8SzCr6tf5AWxz/tR2oqvqenk17kjxgnUR5kC4HnEDFWqVX0p4/EGHef1AG8E32wzz3E0IVqbQw6YlcryWUI1g84dkc1mCjFKiU2IFwQdJPIbxiLja06TDWdj4UG/9zdPIYWU+LszNLGQd5wNns/3rDvFDvsGJ39euKptvKJONLDCs3mAwkbYVmCbgxjC+g2kA2jpjYC9ue2KRSElZFWqXtI6e3PFq4R2tNQLTz1I10FlrqQK6DaNRtVXya/nivZfhz1GgCB12t+ueD+IcPWjS/iKT/Kpk/PCyceAxT5LPxLJVadPvqFVauWkRWT4VG5SpTN6Z53x7wviOmweJJ8ZuLyRF/DvF774oPB+PV8pU7zL1CpNmXdXH8robMP0MXnKZSlxBe9oJ3OZPibKExTqlTJaixuJ/lN/UAkw1Ph6yimnr3hln4ZxcsVWmBMkOHY/EoiSTe4kYdZDMAqmk6gQGYvtqAg2MmSPe3LHMqVcU2PfMSyFgqGxXyJ6+X1wypccNQGGIDKDYhXUg7hWsFjmfPHK4dzo5OkLmqYOjUCxEkHql/h2GpbyTjwK1XROoECfCwhmUyg1bkaSCYt54rvDcwIIP3tBAIBuP5n5mAd/LDccSAOlPEwYENBFOIANwLkKwPtywn1BQYuRRtIMMWLCdIgmdQY8iADAmYxC2YEApLOtTSLEAlhBOsiIDG58sZVpL9/7R1K6WgWgwTo1CPCVviWu601aY0pASdwVa5geRi2NwYXurhX11AhQqWga9RBIMFh0HLrj2tRYuxdyGZSDfwAQDGkbG3474YPSCOVgKhQwd4JIYeECJk4Ep5QnQHLOtUhummQQZtJO24tgNdgpgHD+HqatIMNKnTYsxLx5bifzGHfEKwDFXju4sbyk7SwPw7WG1jfEfCsvpWdS92spYbamgtqE7RfYb9MSNXYNBuhkghYhYsFH05788ZYRm7YrZiD3dSYWSCYAItAPO0T+eFvEchqeS+gkbAsPwLDDTMZQmUKkVF8SszFyR0JtcR12jfHuXdWEvOqSCDyPz2xkuzNdZRx2uyhoZlBIlQdo6z1tbEWbzaiRe8TuTa++E9UFiZnVznG9Kk2mOf5Y9L0kuWc/qNvgkOd1C4jzx4MwvmL3Pl6YBAZZEY8auegxb012I+q1yOatEFJEx15YVlrbGcE5RyVkyegxqKLlp0GOZi3zwsem7Gl1JNGppzFvfGPTZmg7DDFciSvhBPpiVMtAGsacD1B/S8i5cnIJHyxsuSckAgrPM4Z5CgdTGmBAvLSflhjmcuQRPiEb8wevphJarTCtJNCL/wBLcwNQCzB88ENw1UZUAl2I2+6Os4Krq+kaaihBvPK+88+kYioFadQ1DV1MQRBiL4XdJ9x9sVwj0uTmQaqnu9gNwIsogeX44J4vTcE6aqqg2UCG9/fAlB3erYiIJ1fyjaY63wXk6FMuRBdli24JM3J6WwG6CkqK23fTJ1af54MfOME5/KtSFy/i2JWx9MWjPZd1SWqcpYACBHK4P6+WBK/G++RWWJ2j8iOeKeo/BNaayrKzwvKszBirFCbxufYXxZM8aQSadAeHnon/AOUTy643yzPR1M6lC3wki2207Az1ibYLznGVo0C2hob4fC2mQIA1ERy974WU5SlwaMYwjyVDvVewmDvCkx79MWXJ9nVXSWrQOald/wDqG3yOA8rlc2aPdUgUWqNbMSoEG/Lxb8sMuCUq1Wn9owCC2oXJjoDGDOWMM0I28oC7U5nu0001AA2defUEze3W+Kz+9lhc3xf81wDLaSaj1CvOXVR9N8JOH8DpEM1NHdJMFqZqGB6EIfUDB09SEYi6mlOUsCrhfDgYeoCV5L/N/phvxjjSUhpoGW5vEX/p6AcowtzRqVawp0V0hVghvBYczOx9MZUylJJV5aoOUjT7RvgtKTTl9gRuKqP3LLwziqcRQJm2WnmhApZogQ8bLWBtPIVPn1I1dWytU0a+tXEgi5JBFiN9SzeR54qtavBxaeC8eTMU1ymdaFFqGZN2onkrnc0iY5+H0uonpbsgjqKLoOynERUnVCr4G0z4GvfU29wBb13w94Vm1UDQLDWdLiBpNvCYsN7+npij8Ro1ctVNGsIdTsB4TeVYCIIJ5xOGuSzYLJr1CGDBEN01KZkT8MyRz5Rjknp1k6ozs6HkOJKFRlH2OkhzJkDYTzvIPtthrktICFvErfHqnf4Nif7Tz9Bii5XO01BaoVVlRVJFqQM25mCegubb4eZTOmpJh6Wt5R7EGPCdK/dBgMOdsRarIzRYqdZFiPE27rfVzTaZkyPLA2piqzNN/vKYYhVYAKFFpK32tOPMtmgyMwgOzagBALTfryK7fTBVWoKgbT4WZgE8g4mZjn7+vRbMF8LU6XkAAsxK8tPNRB3tq8pHXAVSgVJUF4I8LyCxURKA2IsLelzfB9dHYB0A7xT4R0ViCZHUwR7Y0zKd7Olrz4XH3GEjRKwSLx54ZrsImLlprUg6SKgllMgERaC4kARa3mML81k6VVtTNQpnYqTMe/MYYusl/Aus2ZdVgoIMki53kjYfXFytKvLmoN4EAQQOYkX9dsLdj8HzucwzsSBM8ycRVc0yW1A+gw27P5emFZmveAD9T1wZQoGvVFKjSDMeSjYbSTyAnfHqOai6rBzrTlJXeSt5egagLTGG3CuEsVL6CQBJdrLH9zWx0fh3YfL5NA7xVzJKjxQaasxt9nPIDdueAe2VUVPEfEtEyqMDAiRG8EE3+WIS+J3S2xH09FJW+SqZXh4DEd/RCH/8cuTP3QwGn8cKeOcRDtCtCLZQOfU4Lo8fJ1CqWYfdWwVY/pUCcAiumsEIpM2AG/sN8WhFp3JE5tONRY47PT3TM0hV5nz6YD4nmlN1JHTB+do1o1NCyLpJ/G0Y8ytBaNIO4BqOJneAdgPbCWr3FKdbQrhjqaYqkS1xHvEb++I87m2b7wWNtMb+4t8sJK/EKgaKZsx+E7SeccjHPDIcObTqdlk3gCfxJwHCssyneEeZShUdmPhKAeJm68oAtqjGuYoqNtP/ALcQ8IzzKWoTOttWo7C1yegAGJM/nqI8NNS5/mPP0HIYZxdgUlRGprqCy04VhE2uAdxf64KfLHLgOlQhzcmxB9euFVTi9QLoM6BYA8vLHnB6TV6q0gxAMlj0A3jzw7g6smtRXXI+4JUaqj1K7ggGESwBjcxzM2wHSzNL94EwJDAHkGIIFueLDxHhlDL0gALC4kkmes4qmU4ejl6niYK0Io3J3knp/riUWpNyZVppKKLDl8j+60/tGLuw+FjKqN407H1OAc72iZgyPDIRBBA2wt4nxapUsyvqAgyPpgjhnCKDoKlaqbidC2jyJIwdtdUgbr6YjXKccRqeppGk2jmIuu3MfTC2rxptJSk2gxqmPvbQJsAIHrM4FzuZy6EpToKRsJZzPtqifbB3ZvIUzSZnprrVvvi+03B9cHbFLdQN0m9pG3CqlektWpmA1pKEW9JDe0gYnzXaGoigAwBbwHwjpCm4t5YzM51YIZFj+kaT8xisZmlcw9uU7++Ggt3uFm9ntLFU413ghiDazfeGK5ma8sDzFjiTIZcv8CO5G+mT9MB1RDGxF9juMVhBJuiGpqNxROhm5xMizgWgpYgCT5Dc4eZbIkECrKdBEmPph5SSEjFyLFwlzxHJtliT++5VS+Xab1KQ+KkW5leXlHJTiq5PjOnyPTYzv8XK/wCeGtLiH7rWpVqAg0iGHVuoYxsRIPkcRftN4YlPN99R/gZpFr0z/eJI9Zv/ANWJpKTyijcoLATk+KEAE6RFwgHhkHUsqZE8tfW2LTlOJoHRSpc650LZ6YZJIIHLcgD33jHKMvnHp3B/09MNclx8q1zG1/vWMiGFxzEbQYxHU+GfYrD4hcM69wXiQeCWFQLTC98tt2JHh5kEcrX98WH/ANUCg38SrpZyp8CyYJaw+IREzzxxzL9qSwVEbSF3OxjUDpEESTf/ADiz8H4qU0RALD7rxNwVLydLEi03AmNxjklpyidClGXB0vhbvoMuZHiAAEnkRpMEaSbenniTMOaZDi1OIKAXJMDWBv6TsAcKeB8ZFYuVqAsmkyaZnxWHyKkGPKeWHesXsSVseekAXhSLgj6nphPkDvZFm01EFCJ/4ZNw4vvsTvIE9cLKy6j99SLMAogNzglGn2MYa16gU6oZ9beJR9wER4RzuAuJ1pLU8XgIkgb8iRFjyMjG27ngylSycDzlJMtQBEFm588W/wDZ0aK0kWknjqEtUdhMkWAHKBIj3xBR7AK4BztYNoCroo/zHkXPIegOHOSrU8uGSivd0wCoFvujTNzJOq5+eKasotUuRlYRxnPaFAm7uWGmIOkTdTuCT13xzTtNm27tk1STYjbnyww43xyK6IAW8JXw7yfEbDoCB5QcVyotSrmfhEU2V3BNoBmJvPSMPo6ddTFnPFIHy3AHVleoUABBK3JO1jtGJ82veOO7RtRMoy7SLzJ/zj2vme8LM9Tw6jCjc33M4FzvFoACEz6/njp65MlUILA7yuXqu0ZkgjSbodz5nlhdxrVspkKPh3MDzwxpZ/WilCANEsx/m5iPXrhdnM8o8NMXa3Un1xOO7dwUlt28iNKrSGg2w2yWfes4S8C7EclG5wx4fT0aVJWSYmOuDqdFgzogUuwIDbAQJuen+mKS1E8UShpNZsr1TLAB2TUGNgDzBg7YZcKyapSRmgVDOsMLgEwLdI+uDnilQUSodR4xNyeZvhBma1SuDoVmjcgGB77YW5SwO1GORhx/hgMgGRAIP4XxpkODNl21moqstjI8NxsDInkfliPLUWFLVXJk2VZ5RufnhRn67baiVG08sNFSfSmJJxXW0MOOMah/jhj/ACgQPrh9w6sn7imggNfUPO+A8hRp08uoSGr1YE85PLyAwuz9cUh3axq/4jL95uZB6TtgVa2oZYe5m8M7hEIlzF9vX2E4i4plEotAZotqYeZuY2mAY9RiXIZAIor1nKn7gU39cDZLJNXdpMUVuztb5nmfTBVXzhCytrjLDcgFcuKJCADUajGWjkAfP254CzdVVY6LctU3bzP+MT5jIrTH2bFQ4BAN5HIn13jocD5DhHeOA1QBd2POPLzwVt5szUqqsgdN6j+eHuSy1OkoHdd5UgMzEA78gDaL4aNl6S0ydIFJQSq82EEaj9RzxVxmKqKBOpfPl74G7fhYNs2ZlkeZqvUqqV0oo3BJ0knp/wCbYAXhlI0/tWY1TsqxY+ZI2xtlYID120g3FNCJPmTyx5nOOAAIiItMXgCSSOZc3JwEpcRC3F5kR8MTuKsvBt4T5f5x7xXOEyQen4Y9y2SOaV6gtVnwqNj5R64T5xnXwujKTeGBBj0PmMPGO6VvkSU1GFLgOr1dS4sHaVO84Lw6qbtTqVaM+WpiB7Kqj2xTqheB4WjlY3xdeOUyvZ/JBhBfNVGAPT7RfrilVRCTsogOPTEY1AI5Y1d8VJ2aFcTJWdfhYj3xirbGJRLbYzruBJ9i4/sn7RVKPEUBOpcwO6efOCD6ggD0Jx3vOKdQKlyAWk7g6iAyweRAI3gSMfK3cNTIaYIMgqbgi4IPI4+i+x3HDm8nSqFSQw01j/XYNA5CfF6Y8/4yKxJcHZoN8Pkd0KlrKKZMWEgiACSp53YG28Yko5fL3OksCbENaNtuW0++Blpr4WUAIHJUzcRG3lI+RxGldWA1+IgQGUxI32je8e2OROuUdFXwUvM8U0IWkEli5mzSdhA5gYqHF+NimqrqWbTI3NiDHPck+2POLcWFyzCBcMFsTA584ED54prZwVauqpcdB9cdGhobsvgGrrbcLlh9TjAQN3camN35x0HSd8AZNnZ9Sn8d8OKeUyzARp97HEOYydKndKig9JBH1x1KUVhIjKE3lvHyF9SgHrKvw6jeeXni4Usvl8sn2YBY7ubk/wCPbFYfh9dlWppAi4BN/liZuH1ioLOgEdZ/LA1KkkrNp3Ft7ckfGMwKhnn1xnDuGeJWLQCwUdSxiwHkDJPpgDL5YtUgsoC3JJthjknZhyUI0rUad7WUczYG23UYd9MaTFj1ytoYcYNMEoFI07NN5H3p9b4YZbP/AGWXrn4tbrUIFoJkmOVkxW69dWroHY92WGo7GJvb0wbms2tFalOmQaTMSsGSt/PqPriWzCRVzVv5DDj+TNavSVPiZ9M+m59hfBvGqiUF7lLBR8z1PUnfCLgXEa1TMo6rqCAyAQIBETJtP+uBeJZmpXr6NJ1MbDf5HpHPBcG2ovsBaiScl3Bc3WJiCTJjTG3p1xbOBslOh3dVQjsJholv10wFkctSoZul31lg7G2qLT7484zQavmUpoyg3Mna18CVTqPY0bg3J8gf7p4yUVkidDQdJkEQOXPAvD8jULNUKBxTN1mDJFiMFZ/iFUGHqauvrtyG2Nu67tdTE66igxMaRynqSPlhraWQUpPAs4jmnZwagIUQIHJRyHtg/i1ZzTVEXu6YFl5nzI3n1xpwnKF2Z6jfZ0zJ56vY8sRZl6tdnZFZgNza3vYYbFpeBM02+/3G/aCqBVUKLaU/AD/GA61Du2Gs+IL4l6eRPXrgZWqL3dXUGYDkbruIPtzxDl0qV6kDfdj0GFUK7jud9ibinEGYQDYm+B++IEEETtI39MPqWUVfAqgndmImPU8p8sLs1kw1XxVCEUAmd/MD9c8aMo8GnGXIbwbhqqJYK7N1uq/0qObdSNsS5bs0z6qZVVUknvD4iBygb7eYxvU4jSpidQnYAXgAkQOk2PyxrwjiNSo7HSRSCm/nIG/oTie6eZD7YYiFUsqmVqBaDmpKGdUC8/dMRPv0wTx3/wD1JQC6TVQ21CIBF5MTaL+mE9eqdYjz/IfngLN8UNLMqbRpvAvebzvgRUpO+40nGKp8B/E8rW0sngYxaCb+YkdcMv2pv3NLh+SJ8VCjrqAba3if/kH+eDOzFFalb95qEDLZdS7udiRDKo6mRJHS3MTR+0XFGzuaq1jvUMgfyqLKPYR7zimgn3I/EVwhe+ZBG18QhSeWHHDuBHX9r8IEwJk/nGJ+KGmBCoFjyg4t6sU6jkktGUlulgXQQL89x+WJaGZpjexGH3AKK6GqFSzGYI2EAfL1OE+eqeKYHvfCbrdFNtK0A57NhrL9Ixcf2TdoDlsx+71A3c5oqsyQFe4BjaDqg+3TFc4Zw4VnlQAoBnoD+eHFTKa2FPLo1WtO1MElTyNrLtM2iMCclWygRg29zZ2+rNNgSAqAgwWBGxU+ggD3A648GaRvF3xoz9214sG35gfhhXwHM1DRpU8z3b5kz3wXxEW3IH3jpEgWmY5YP1UzJNQf/r1et+V5tjzKadKjq+p86Z3Od4Yk92NgcaHNW0oovbzxFmMuFA6nE6Vgg8IHrz+ePYpVg4Llbs0TLACWqQegv+OIwq61uTe84dZNKWgNAYmNTGDBNoAOMfTMrSXf4jHLzwnqZZX0cIOzWZ1WBggfDzwsyGdSlUfvgZ+6DcDzjb3xmZeTJIVuRF/nj3L+N1VqeskwBG43JB9BOJxSSKSbbwTZjPNWulNmTaYgfMiBhbncyxMBQqiyqCCB+uuGHEeD1UnuQdG+mRPynEVXhKIo7xyzkTpTl9ScNBwXAk1qPD/4A8Op6iSwm2D+BcCFbxVXKJBNom3OTYDEnCs6uVQlqcs4OnVv6xH698R1M6+YcClTJckGF299reuC5SbdceQKMElu58DzP0svQpOuVJNvtW1TYECNWwJ1betsLezvEgM8lRl8J1AHkNQ64P421R1WlUIIRZZKQgEgTDG0bchfFaznFHqCJ8MQFFgOlhhNOO5D6jUWh52mTv8AMpTp3ZjE9OZJ8gJOBUoq+YIRiEpKS9W5OlbEhRa5gAYi7LuxqPB8RplQx+4DYt+XvglqYTXTyylgRDux5dZsAJwX09Jl1rd5/ohYLrVlpmxBGomTBkSLCLbAYDzlWpVqWBZmO0R/oMR5msVJUhfb8sNeE8Jqkd4H09LT+OD7VbF972olpdn65paCUTmSST9AfrgniVP93ywpoyg8+rHn6YA4lxfM07F5HUR/jGnBuEVM3qq1HK01MFjcsd4E+XPzwlOt0ngduKe2KyGcFyVNstII74kl55jlH664goVTR1aVu0c+k7dN9vLEXEctpI7onVIAGxPlg2hTFNfEQz8ydh6T9fpgN9/I0V+3wEZamRQD6gdcnVvJm/sNsJ89l0FMEHVWMl5JA32A2jBOZzbFZ2HKdz5xyH69UmfqyJw2nFtiasklkfZXs8EUNVgsfu9PLzxN3hpllYQrKNMG0yDB6WwEO0TNTXvF8QHxbExscLc/xTWIiASJvywPT1JS6g+ppwj0j3I0RVqR1ET+v1ti9ZD9m1Nk1SS3WF0/Igk/PHPOC1vujYRB5i8gT1nHZ/2a8WNVHo1PiHiX02I+n440k1hCbryznP7T8pm6VNaS0hTySx/DOoFj96oYEX2m3mTGKjwfKqjo5kxy6mDH4wcfT2aywIIYAg2IIkH1GOWdsf2amGq5Kx3NEmx/sJ2/tNvTBUunaZJbtzKtmWKjWCNfn1No8/1vhZx7LqwWbG0Hc35HrhbnqlSkRTq6gREqRBBHIzgTP59naT+vIY2npO00Pqa0aaYaarZddAfUpvIEYD73UYWWJ2UCSfbFh4B2ZzOc0sV7uiR8bRJA/lU7+u3rti/cB7M0MudHd6DuXMs5PITEAgXOwFrHC6mvHT5ywR03LjCKv2Q7D5iqAKxehSe+lR429f5RaPnMYv8AToU8nQFLK00WqGkIdLMxPMj4mjaSTz5WxtmsxFIMaUpTEaVgTPLwiQRzJH47BLUUVO+iGI8feQRTUbgN10/rfHFqaspvJ0Q01ELzPEGpr3rMpJB700l+NgDA0/0zuSP8EhqUA6S+oapNMzcknba/1xVczmNRBEUzHgR7RJksfKIib+l8a0eM5ikoRXEAdDv+ufPCYfI7j4OYJk2qDUQY2Xpa/wA/LBeX4RGk1TNvhG09CZw6zXE2FNFABcSXZT0G6iARK74GTOagsHeJi36vj0XqTaORaMU8gXFGH8NUA/lgfTARoVxaJsPadsNa7ISJqIsGepvvYYHzVSkXnvhtYaWi0c5w0ZNKqNOKbuzSlxMjTTWiC4jYEliOvXBCfvbtqZdCJN2sq+dpPPfzwyoV7JVoUTUYeFiq7j+4CJkD8cLuLdpKuogI1IxFpB9Z5nCq5Oox+4XUVcpfY0z3Gq6wHBubErv6GL4O7qssVagRdQ+G+qD1tb0wjyfEzrFSp49MaQfLBvF+MtVUk9MGWnwkjR1E7bZNxvhjNDNUBA2EfnOGnAWRaUUyoc/ETsonY8za8C5OK2uf+zAJnGmVomC7VCiHYDdvQbR5nGcJbabApx3XFcjTjHFBTVqaGXadR5mdyf8AHlhVlMiUUO27CVXnB2J6TiOnR1Fu7Encs52/ycOc8RVzGkGEtcXhQBy58hhvaqX8i+97pfwA5OtUpUnKLeo0Ei5AXl5XM+eJM1xLu07pAAIGphu56k9JmByGLFkaCKDoRgrHxM1pPvc26CMJuLZSiHFRUPhYEiZBAN5BP0wimpSyijhKMelkWT7PvVTvahNNRcSLnEqZ9qalRUDBeREW64I4l2pNUCmo8gPM2EYVZnIKCZY67hojSCOQtf1m/lhsv3C4Xs5G/D8gtem1arJSYVZiSOZO8YjyfaBcuHoFPsydQi8TuPwxFw3OaaQy5IEsIPK5An8cPqPDdFM1HAYmSqxCqs2t153xNum74KVaVciLhGYp1jUZp1rBRZgAdfMi344gzFYatUSRsDt6xibiGYF7+4thKveNsCR1xSMd2eBJScccjTJZJ8wCzOEXqRJPoOWFXE8p3ZhX1AYny5qoDI/Ef5wyr5RVOnSrtpUlm2lhPQwLxtyw27Y/kI4b4/P5ilOIjQFZQYsMOez3ZqpmwX0JRyy3qZmpIpoBvDH42/pX3jfAi5mpQYVaQpqydFVo9Ay/liXOcTrZ0B81XqVYsqEwq+iKAAfQYNqrQtSvaxjl8xlQ3dIjJQP8N2PicqY1MJ5/LeMXDsDxZaVeQQ2kwY5g+XpPvjnPGKDGmn2ZGlQo9BtbcWwVkYy9doqElEUi9n2LT8/a2JvqzY9bemj6hrIGAZbgiQeoOAalLC/9nfF1zOUABkpt10nb5GR8sPatPAonF06KV2r7I0M6v2i6agHhqLZh78x5HFJ4N+zmnlu8qZmK9RT9mkQhHUgm7eW2OwVaWAcxlwQQRIPXAduLSdDqrtlOqNrDSiDSNBIYqeROgHlEAsSOdug+Z4oqLqDMoA0sAAoM3AVdiNheN/kx412cZh9i2mBGk7RMwOk/4xROK52pTcjMUlGmSobkB94nnfbHC9GSZ1xnGQ7oP4zUZijEHSoBhVjdl6/+fRfm84pHiB7obQQQ5PNhyUQNvnhDm+OzpWSUiY2LXm5n4fK9hgCvxkCYYmT8JvEe8Rh46EmF6sUWb94k66g1Aiw+K5tAESojrO/rAFbiNJjLPVnopAA8ri+Krm+LuxJFpEecdLRbAVSs0/EfY46IfCvuQl8UlwX/ALL9jKzslWugKtbumjVH8xmywJPX8rX/ALAZJoAUoxsSlQkav7bqZ/PbDigA6GnAtYqCCJ3ubxf3xFlc+dXjAUEFPDAAYEAQ3xMItIkyMc0tWTd3RXaqK3nuwBFTSlfSpHh1ATI3FiNvTC/L9h8xrOru6iraASCx6QyiZ+RA3xes4xIiySQRuLg9AJM+3LGiZvvAtXwosX7wixFpCRG4iT0HXC+rPgKiuSn8UyOb0qtOgYMgBdJAjkdJhfQxisngOfFSGytS9wCk/wCgP446tVz01ArSyvCsDM6psQo5bbxz6YnymeMGizEuvxKpEkRAMiw2+k4aOtWKM4tnFKvZXMtUXVlq6K037tgLc9rYzN9nUQQzuD0MfSMdqpcSh2DeBU6XgTYlz8J2MdJxLmcyRDkKEBAfvJvJjV587xF8U/y5UT9GN5XJw3IdnVANWo+qmLKBYk+fIAfjjbPZ0RAAK9CAYHyx2rNcKy+YU0qlMGd3VAjBjcXkN+GOf8Z/Z66M37s+o3+zqQGj+ltm32MeuHj8QpO5MC09qqKE1ThWWTKsVJLNEkG5J5BeQ/xhTTzrnSKNJQVtqA35XLG8+uB+I98rdy1FkqXmVhjfrG1txY4IyuTZVGsrI2BYmDvMC0zi9Urkyd26igvMZAmCajlQbnU3ivBCidpm+A6uTaQqOZ38ZsANySeX+mNDxKo9RaSqs7A6rQPO2wx5nG7nWDVLu66WK2AuDAJ3FsFKSwzNxadGjZemt1PjBkNBAkGbLO2Na2Y1sdUSZYkfXBXA+CHNSQdKCxO5PoPzw0r9nKVJgy1H1LzOmJ9I3xnNJ03kCi2rSwLP9nszVQMtNoN9TQv1v+GGFWlmFpAPmElRGi/6m2+F9XjVSmxBZmY7NN/niLMrWqzNNm1DkPz67YHU+aoboV1yLauVqOfDLxvp2HvthzwWnWd0oBIO5J2AG5x7Tr1qkUQvdBReRAA8hzxtlc4uVql6dYuY0sG8+gnDOTapoWMVF2n+f7Gtc0qcro1tzLGfw2wi4vnpEr8W3lHTDnhOROdDVmPd01Om3xMfLlHnfEPEOz9EbO4PmR/jEk4Rlkq1OcMCfLZF6iancIp2gST7TbDPI0kowEBJ5uw3Pl0A2/HAXDqkVlouRovDecHSD7wMNcxViwJkYabfHYWCX8ogzmbmxaf1/jAuTplJqGiah2pzAXzN9/bzxHxCoseNQZ3I3B/XO2IcvxViLgMfoOgHlywYxxhAlLNNnQP2Ydpv3bNKtZwq1rMIgA22P62x3qqk4+RmzMxyNiAcfQX7KO1f75l+6czVpAepXb5g29CMFeCWrH9yLW64GqU8H1UwOyYVmixe9LC3jPCaFamVroGXz3HoRcH0wdxXitKgDrYSOX+emOX8f7QZvNsVyvgTY1P8fqcK34HQg7SdhFpsxy9bwk2p1GGr2bn6HFNfLBJJYeEwQLn3HLF8XgT5ekazk1DTcNUYydR2UAnkNyMVTtiq1M7U7gEhoJA/mIvimm3dN4FlVcZEusT5frlj1gRtMYk/doEMCMRGgx88XTRFxkux3bKVNBCtNPUdWk/zCJAUDmBz6Y1ztGX1ahTVhuzEtqEQQDYG3LEKhgzqN6klWbkQLyzGI9JxKaQqIROuBsp+ctvvabY8ReD1PmbZfNgtMFjOnUZ1ahYNo5SbXjARULUNOoTDLKqDqedRkC0ACRYeWNlzOp9EikLhlRfEDAglh8pvtviLjGaVKbt8IBEMsapBDHxXExJ54PPBlgKZ1qfZN9msgFQCXgfCS8zcxfoT7eUs2SZpbT3TCQCDNmZjswmY52wkr9pl8L6CwYSwjSZ5STdoHoPXE2ez3eKBqXRpBKr8N7jlMkQT6+WG2MCZYMxRZnQ02B0mCzWQCL6VvJ8/P1xBxDiQpAsfGQsFmmJ9NjaI9Tio1e0MMBWYlNtQF12gxYNEDfAa5ypm6lPL0pZ3OkRfzLecKCfbDw0ndsEmN+C5nP5usP3YAqphnqQEHOCxEzAm0nbrjp9bI03ZixkqYMtCsekbkk+lvUY84VlxRpLTo0NCIfg0XO3iZib3i53Ixo9EVKne6dYptpWVhQ1paQTNzb/TCSafCFt3yL8+tOorDMUaA7v4bEhBYQahNybWsLfJTX4blWWWy+X0pMMyKpY9QiiGUeZvGHFXS5Rh4JYsAPEFsYdlHPSLA7YHzChahRzUdqkfALkDaUiwHM+fLCJvsx8Ffy/ZfJgh1oqswWId1cDYECIWT0tgT/Y3h2sU2Ss7NcNrY26tpsBynDvPZgqHp1G1KLIEB1f+/efK/rgUVairFNFpBR8UnxT/AEkEnznflhlqzT9wHpxaqhHmexWTn7NqwfTASnUUBT6mnLCTva2GeR7A5VQe8rZl/wDrEAeyz7/IYIXTSBMs0C5JnTzg8on8sL872hdW1DmIa92HQ/5jDrU1X3B6cOyC6vZvhWXYu6gx/CLtUZWMcwG9OUybYIy3EeHOQXVNWkAp9otMEXsTeeVycUrjfFe/KarlQQAdx77m1p3wvpsUM3ZOfUT064ooSkrk8mxHg6jV7P5ZyyHKUtWkMoYqCPfmCbC+JE4Dkg6FcnQYkQRpp2I6eC7HzAPmMUjsl2iFOsKbeOm0BZJBQj4Y8v6dpjFrq19SvSVbWBq7aZIMN1Mbxv5YjPfB02HapdgzM6B3lKlQRSpEtpRQurkygDUYkzB2xpmuG5UBmrU6ZDEAAooJi0hALBvInHr1UpkDSRLeEgEnpqJmT6b4g1Szhq01T4kJHhNoBEfD+eJ7n5GpG+Y4bkvEDlsrJEppVRMC4us72iRiQ0qIpqxytCD4YVUIJJiASshp9BiB60sDCGqRpKwAGgTdeXMwP/ArZlVKvU0a2ZtKkkwRYLHWfveg9S5vyZRXg3fhtCow7yjRLSwKFKSkgCAusC5iDGAqHZfKMFapllUXBpp8RnmxEFfQHptgmklTRTFQo1TUTTkWpTuGPr15xuYxDxHNKoKwdRMOxNmG+5sIHI/64KlJd39zOMX2BMz2Y4eNSmmQ0yoV6gLAbgMWa/lHzxtwPI08lme9yhqzAITUHHMEMbW3WxJ6gRONqBLhkRyaTR9owOvb7ptcCxHnPlg4VqdINoChrDwrY/SWj269cMtWa7genF9jofD+12XrUtZOhh8SHefLqMVPtL2/3Sj4AN33b2GwOKVx3NNTqM6GFfcREHrp5TfFOzObN9X3re/l/nHdDrVnE4qBY8zxN8xUhie7G97k+vPFw4BkZTWfCi/qBis9hOzD5hi7eCgh8bef8o6n6YtXaPidNYppamgJ0g7gX36nqeuNKKQVJsB7T9olSmaSLqtYRN+pxzCtmGSASdMk+pO5MbnDDifG1qeNLBuXTywtooarqkTJv6czPpgpf+lgZYXS8kIzwZlDnwzcwJj5Yv3A+AZepSDtTnXJWATbYT52n0jFYodnVGYpUh4zWJ0WMaRzIO/M+2OpUqagBUHdqoChfQDkMR19RJJQKaallzOc5jjNSbliZ3Lz5z1xFxHtXUYCmzQJJJgQSYuQByg/PC+oJqMT5fngOtRV6ig2EHFY6cLtoWc5VgJTiJ3Z2Df0QOQ54e1O0BzCamUSlgogA7SbCL2xWK/CYuGw6ohe4UrFlAHqN/xvgzjDlGhKd0ws8dQiGhWHMXB8xgbM8e8JCQD9flf9cuaTiaSO8Wx+8OvnjTL5AuJkkdADjLShVsEtWd7UjermTU8O5JjHUexnA0ywbMkj94qArSWdMWuQCd2Np6DzxSOH5KkkEpDbTefbocb8a7VkQEMAEkAKB4gbEyJs0mcT1N03thwOqit02df4VmwUVq2oeE954rhVMLsdiPfB+RQBEWlqSkSCHJ1eGGYsd9/hk9fLFC7KcbR1DlqLK5BKMvwmfEhJPw3nbkMW3JZsVAWCL3Y1roU6dJVYAgRadgOoxySi4umUu8ob0qLNSfToJnw8iTynpAjC5Qx0KrPrE97VNixsdKkRadp6XwfmaqgJULEOoYhXFpbwz1ED64my1I06YIOqZBAMySfPq30wtWzXQk/c1pgNEAmCwAJZjbxXlr+k/hhdnqhV2pakVmuoJ0knyHL3j3w5bJai1F6ZR9MtWB/mJgKNiYsca0MkqDRTCgqsyzXI6Xm5iYHLGoNlF7QO5pqaau+rwkU0K+JTP2iHz5jFfzefDAWIIsQd5FsdRqcOqMgc2Q2cQfmLWHlincd7DPVYPSbS5J18ww/mEb+g25nFdOSWGBlCz9a1jBGxxPw3NOw/hN6xb54Zv+zzP6ie6NRVIutgfPU0W9MWnKdisywQE06SGQCzSbf2g/X5Y6ZTilRONt2UvhmVfv8AVGmPhU/ebkBHrOOjZUJSRmM+GLPuTEbc1v7Xwbkv2e0KY15irUeSNJTwL682/HDrh/B6biWUGmoBpkzqb3babAY5dV7pIpFpIrQapoqQ6sTLaJNhYBlO5A/XPBFHK1AoYU+9ZwNl0mwsTaxn2/K1JUT+JT0IPhCNsx5wBc3PvgSq6sz2KBWEkHQrMTeYvAtiVJdw7m+xXBwerABUCrpMMCPESCdO8gAc8b/+j5j7Ko1JBVAALGAoH9vWMWxLA6iGW516bi9/M41zgquv2chWN9cWXyHntfzwaVG3Mp1XgldgVpd2wYm+sSd9+Vvp1wlq/s8ztQkF6YI3JLMByiw3gfTHUEKLrDaQF2gX2AAUDbfEmUpd34Z1GmCSJvLEmTG+Hg9vAsnZzTIdiM3QIWnWSojEd4uorbqpawaJ/Pyg7V8H4ilPRSpM6rLeDSSB5AGcdbpZcfyeJZI9Tf8AROFlWoKmmojIagkMCp0kD3389sNuzbWQXeEcLyXaQNlxRryzhyCWmVW25PMGYB2xlHgR1q1QjRyeQRHUL1jli7drOyKZhu8pgLVMxGxPQmL+vLHMx31GpUSoGVh4YBEA9eht0x1ac072kpx43F3z3aMUqIoUjppKLDmxO5OK7l889RmBaWYeEGIttFtxc+eEFBXckkmJ33PywZRpopDFnBUgiRFwZHLBlp+Xk0JeEGZjs9UcluYjWREDn9OuGvA+zpSoAFLk3J+Hw+hPl54hXtDY+A3EFgCDHW9icXrgWRWqqKophRB1bSDESP5iTtjn1J6lbWWjCF2iXszwdqba3H2gEKxQDwsZgeZtf0wxclmYmneeR6gEe8HDKuWcgA+HZIN2MEG83AkekHAlYVjpIUXEkwbkknbEcmbOHn4/10OAD/GGMxmPSh/Rz6vC+oxr/Aca8G/hP64zGYD9o3719CGvtU9D+WHPDPgp+gxmMwkuBlyacS3b+0/UYq3Fvj9h9Me4zD/D8k/ifaNeyfP+4fljsvDvhb+78kxmMxy/E/qMpofpoe5/+NX/AOUfqMEp9z+5P+7GYzHKvc/zuyr9qJ858Lf3j6jEGX/4fo+MxmKS/PuDse5b4av9p+gxr2R/g0/+X/nHuMwF7kaXtYTR2f0/xiZv92PvjMZjefoK+31FvaH73/KP/biTK/BR/tp/THmMwi90h17ULsr/ALyPT/7DBnHPgPqP+7GYzCr9N/yN+5B3EP8Ad2/t/wDtgCv8Q/5Z/wC4YzGYvPl/Rf2Tjwa5j+DU/tTDbh3/ABvb88e4zCafP58zant/PkGL8L+/0GFfDP4L/wBv+ce4zD/uX0Yi4f8ABXs3/Aof8wfU45f20/3h/wC4/UY9xmDpe5FOzK7lf18xhlS3HrjMZjqmLAFz/wAJx0Psx/Apf3D/APnjMZjm+I9i+pSPLLhU+Kj/AGv/ANrYJOy+n5nGYzA8/ngl+f7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3080" name="Picture 8" descr="Image 6 for article titled &quot;Dying for a Cup of Coffee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960" y="3456882"/>
            <a:ext cx="2484120" cy="310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478280"/>
            <a:ext cx="5942174" cy="508730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8538591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33524" y="377590"/>
            <a:ext cx="6076986" cy="705321"/>
          </a:xfrm>
        </p:spPr>
        <p:txBody>
          <a:bodyPr/>
          <a:lstStyle/>
          <a:p>
            <a:r>
              <a:rPr lang="pl-PL" dirty="0"/>
              <a:t>Przykład zastosowania symulacji </a:t>
            </a:r>
            <a:br>
              <a:rPr lang="pl-PL" dirty="0"/>
            </a:br>
            <a:r>
              <a:rPr lang="pl-PL" dirty="0"/>
              <a:t>dlaczego kawa traci aromat w obecności wody? 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Strona </a:t>
            </a:r>
            <a:fld id="{C5A495FA-939F-4A3C-8927-7EFC63A8748B}" type="slidenum">
              <a:rPr lang="pl-PL" smtClean="0"/>
              <a:pPr>
                <a:defRPr/>
              </a:pPr>
              <a:t>17</a:t>
            </a:fld>
            <a:endParaRPr lang="pl-PL" i="0">
              <a:latin typeface="Times New Roman" pitchFamily="18" charset="0"/>
            </a:endParaRPr>
          </a:p>
        </p:txBody>
      </p:sp>
      <p:sp>
        <p:nvSpPr>
          <p:cNvPr id="6" name="AutoShape 4" descr="data:image/jpeg;base64,/9j/4AAQSkZJRgABAQAAAQABAAD/2wCEAAkGBxQTEhUUExQWFhQWGR4bGBcYGR0cHBseHh0cHSAdHhccHSggHR8nHBsfIzIiJSorLi4uHR8zODMsNygtLisBCgoKDg0OGxAQGzUmICQvLDQ3NCwsLywvLzQsLCwsLDQwLDQsLCwsLCwsLCwsLDQsLCwsLCwsLCwsLC8sLCwsLP/AABEIALEBHAMBIgACEQEDEQH/xAAcAAACAgMBAQAAAAAAAAAAAAAEBQMGAAIHAQj/xABEEAACAQIEAwYDBQcBBwQDAQABAhEDIQAEEjEFQVEGEyJhcYEykbEjQqHB8AcUM1JictHhFjRDc4Ky8RWSosJTk7Mk/8QAGQEAAwEBAQAAAAAAAAAAAAAAAQIDAAQF/8QALREAAgIBAwMCBQQDAQAAAAAAAAECESEDEjEiQVETMgRhcZHwM0KBwRSx4VL/2gAMAwEAAhEDEQA/AEWacHwTqm1S1yTYH8sVbiHBHQyviW832jrh+8La5JmeU2u3W02xKlWQBIM32tAsJPytjx4TcOD2pRUuSjMP/O2MfcYtfEeHpVJizROoCPw88IMxw515Ejr/AKY64asZHNPTaB6dYrsxHlgtM+/MzbaN8BGmfliSmfz53xRpMmmxtS4np3mTYmf1/pgunxXTaDImI5dT6+eE6i4xI4AFyBvvvytiThEpuY/yWeEh2MnkBy9TO3Xrgs56dQF5vcyWPmIPhG488VLMV1tBA9Db0x4OI6D4JH48+vphfRvg3q1yX5c6KYksDUb70bdWgAH/AMY3y1ZSSSSZEjnAPObEk7Lz364o1HjZ53v+p64NHaMQADpnc/nA8vlhHoy8DLViy4VuIFvCLIvx3Nuim/8A7sFtm7gkwBYAWkx8KkAyD15Yp+V4ghEAwOoMz/k/P2xMmfkjTCkWB30Lzv8AzHE3pj7kWtKwcte5gVXgWEmEXbaeWCszxOF0pCxzsNJFxI6ETfbGvAey9erQNRi1KkASgIl384O09flio8cydQOqsDpDAICTBHmT96ZseWCtLyDeuxbx2gpAx3igXLFJJJPQaYCzvG98Q/7R0JJavTDnbVqXT5DkFjFJz2XNOmAqE1KqyAo2A5R88JqOS8Optziv+PBrJL1JXg7OvGF0DugaiGdb0yrgAyYGk2g8yMRZLiVKpzBhVBaI2m5m8jp53xy3LKaMMpKv/MDBHoRhhS7ZtIGZprXXk3w1R5ioBf8A6gcTehfBTfXJ1cZxbgeJrahbnsWP4GOWPO81aidLnUE8QspElYE7n4TG+KDw0pWSMhW1MQZoVYSvvP8AbViTdTOCKPaOojFWlTTMVGNio2shi4EXPlbEpQkuRotPgvYqMCbnU50hDGqR8J6KCARJ3jGhRirEkpbQUQg2OxLG8zI3GEnDeJazvBDAGqYvaZ9zB9jhxS4mkrsNZIZ+QYQTb1v88J+fn5Q1UE08tpIc6aYWNaWAg2gnpqE8uXpiNbBkC6Cv2kEQDBG1rmI2x4ymoqiuZD2YAHVsAbbASA0nljZxADVCdLEKQJmB4Tqfe4gwIsMYANWpvUlKjaDUDHwTGkDUpMXAsRJI/LEbE61chaZqQqHc6TYlgIHSLnfBT0WXXAHdINMLIIK3WD009Ou+Jf8A0/SO71TSUkyf6rgzzvy6+2BTYbQndCp06WHdj4rKCwv4o5bwPPEVegRIYRVLDSZJBDdLwuGoZAKqKxckLVcSfCI2vecD1s47CmaYVamggh1J0AGBJE3IAgTN9sDAysDFEk6UBAKy03M8wCSbYqvF+zRnv6EKBMoT4W6xzU4uJ74sHBbSGIFNoUXE+JhJ3m3pgU06ulxPPVczpg8hHiG2/lgJtO0FC7sP2kL1Bl68pVCzB2K+MkD5/KfPF/zatqmWAO0bdL2mIg2vNuhxzrivCmZ0cKO8p3R1OlvYDnfbntzxfq+eKgCqpSwvIj0O3ltim+LXgSUXYrrZ1WJWqAFlfFa28Ar93bzHywkz2SBckkNOxmLcvhIGH3EBLSu4+K0yCZ0jkLDr/nFeOeI2Wqw5XEi+xtYg4VryGN9ikgaZ21zzHxdZ8vfEYzAu53m46enLA2s2MRG89d7H8TOIKj3uSSBMH6xjoUTOQwp5jmxkbluYE2EDGBxBE7yZF9yLHpYYW/vEGfw5Tyt153xCc1AtaOXI3n64b0xdxJm0E/r5ThPXeDbngqpVJJOBKoB53x1aark5tV3waU3M77Yn78MSW9sDgwDiREgXi+KtIjFs2qoDtgfVyjG5qjYY3p0cZYWTPLwQY20SYxPXSRttjzLKDYWYbYO7Fm2ZoFZINsdm/ZZ+z9lC5nOydmp0G2HRnHM9F5c77c+yPD+6pioWiqSCpNog7ifTfFk7OdrKy5nUXqvQhhUYsTMqQIBO4aDbHPPV3YRaOjWWdM7U9s6eVqaaQ75z8SzCr6tf5AWxz/tR2oqvqenk17kjxgnUR5kC4HnEDFWqVX0p4/EGHef1AG8E32wzz3E0IVqbQw6YlcryWUI1g84dkc1mCjFKiU2IFwQdJPIbxiLja06TDWdj4UG/9zdPIYWU+LszNLGQd5wNns/3rDvFDvsGJ39euKptvKJONLDCs3mAwkbYVmCbgxjC+g2kA2jpjYC9ue2KRSElZFWqXtI6e3PFq4R2tNQLTz1I10FlrqQK6DaNRtVXya/nivZfhz1GgCB12t+ueD+IcPWjS/iKT/Kpk/PCyceAxT5LPxLJVadPvqFVauWkRWT4VG5SpTN6Z53x7wviOmweJJ8ZuLyRF/DvF774oPB+PV8pU7zL1CpNmXdXH8robMP0MXnKZSlxBe9oJ3OZPibKExTqlTJaixuJ/lN/UAkw1Ph6yimnr3hln4ZxcsVWmBMkOHY/EoiSTe4kYdZDMAqmk6gQGYvtqAg2MmSPe3LHMqVcU2PfMSyFgqGxXyJ6+X1wypccNQGGIDKDYhXUg7hWsFjmfPHK4dzo5OkLmqYOjUCxEkHql/h2GpbyTjwK1XROoECfCwhmUyg1bkaSCYt54rvDcwIIP3tBAIBuP5n5mAd/LDccSAOlPEwYENBFOIANwLkKwPtywn1BQYuRRtIMMWLCdIgmdQY8iADAmYxC2YEApLOtTSLEAlhBOsiIDG58sZVpL9/7R1K6WgWgwTo1CPCVviWu601aY0pASdwVa5geRi2NwYXurhX11AhQqWga9RBIMFh0HLrj2tRYuxdyGZSDfwAQDGkbG3474YPSCOVgKhQwd4JIYeECJk4Ep5QnQHLOtUhummQQZtJO24tgNdgpgHD+HqatIMNKnTYsxLx5bifzGHfEKwDFXju4sbyk7SwPw7WG1jfEfCsvpWdS92spYbamgtqE7RfYb9MSNXYNBuhkghYhYsFH05788ZYRm7YrZiD3dSYWSCYAItAPO0T+eFvEchqeS+gkbAsPwLDDTMZQmUKkVF8SszFyR0JtcR12jfHuXdWEvOqSCDyPz2xkuzNdZRx2uyhoZlBIlQdo6z1tbEWbzaiRe8TuTa++E9UFiZnVznG9Kk2mOf5Y9L0kuWc/qNvgkOd1C4jzx4MwvmL3Pl6YBAZZEY8auegxb012I+q1yOatEFJEx15YVlrbGcE5RyVkyegxqKLlp0GOZi3zwsem7Gl1JNGppzFvfGPTZmg7DDFciSvhBPpiVMtAGsacD1B/S8i5cnIJHyxsuSckAgrPM4Z5CgdTGmBAvLSflhjmcuQRPiEb8wevphJarTCtJNCL/wBLcwNQCzB88ENw1UZUAl2I2+6Os4Krq+kaaihBvPK+88+kYioFadQ1DV1MQRBiL4XdJ9x9sVwj0uTmQaqnu9gNwIsogeX44J4vTcE6aqqg2UCG9/fAlB3erYiIJ1fyjaY63wXk6FMuRBdli24JM3J6WwG6CkqK23fTJ1af54MfOME5/KtSFy/i2JWx9MWjPZd1SWqcpYACBHK4P6+WBK/G++RWWJ2j8iOeKeo/BNaayrKzwvKszBirFCbxufYXxZM8aQSadAeHnon/AOUTy643yzPR1M6lC3wki2207Az1ibYLznGVo0C2hob4fC2mQIA1ERy974WU5SlwaMYwjyVDvVewmDvCkx79MWXJ9nVXSWrQOald/wDqG3yOA8rlc2aPdUgUWqNbMSoEG/Lxb8sMuCUq1Wn9owCC2oXJjoDGDOWMM0I28oC7U5nu0001AA2defUEze3W+Kz+9lhc3xf81wDLaSaj1CvOXVR9N8JOH8DpEM1NHdJMFqZqGB6EIfUDB09SEYi6mlOUsCrhfDgYeoCV5L/N/phvxjjSUhpoGW5vEX/p6AcowtzRqVawp0V0hVghvBYczOx9MZUylJJV5aoOUjT7RvgtKTTl9gRuKqP3LLwziqcRQJm2WnmhApZogQ8bLWBtPIVPn1I1dWytU0a+tXEgi5JBFiN9SzeR54qtavBxaeC8eTMU1ymdaFFqGZN2onkrnc0iY5+H0uonpbsgjqKLoOynERUnVCr4G0z4GvfU29wBb13w94Vm1UDQLDWdLiBpNvCYsN7+npij8Ro1ctVNGsIdTsB4TeVYCIIJ5xOGuSzYLJr1CGDBEN01KZkT8MyRz5Rjknp1k6ozs6HkOJKFRlH2OkhzJkDYTzvIPtthrktICFvErfHqnf4Nif7Tz9Bii5XO01BaoVVlRVJFqQM25mCegubb4eZTOmpJh6Wt5R7EGPCdK/dBgMOdsRarIzRYqdZFiPE27rfVzTaZkyPLA2piqzNN/vKYYhVYAKFFpK32tOPMtmgyMwgOzagBALTfryK7fTBVWoKgbT4WZgE8g4mZjn7+vRbMF8LU6XkAAsxK8tPNRB3tq8pHXAVSgVJUF4I8LyCxURKA2IsLelzfB9dHYB0A7xT4R0ViCZHUwR7Y0zKd7Olrz4XH3GEjRKwSLx54ZrsImLlprUg6SKgllMgERaC4kARa3mML81k6VVtTNQpnYqTMe/MYYusl/Aus2ZdVgoIMki53kjYfXFytKvLmoN4EAQQOYkX9dsLdj8HzucwzsSBM8ycRVc0yW1A+gw27P5emFZmveAD9T1wZQoGvVFKjSDMeSjYbSTyAnfHqOai6rBzrTlJXeSt5egagLTGG3CuEsVL6CQBJdrLH9zWx0fh3YfL5NA7xVzJKjxQaasxt9nPIDdueAe2VUVPEfEtEyqMDAiRG8EE3+WIS+J3S2xH09FJW+SqZXh4DEd/RCH/8cuTP3QwGn8cKeOcRDtCtCLZQOfU4Lo8fJ1CqWYfdWwVY/pUCcAiumsEIpM2AG/sN8WhFp3JE5tONRY47PT3TM0hV5nz6YD4nmlN1JHTB+do1o1NCyLpJ/G0Y8ytBaNIO4BqOJneAdgPbCWr3FKdbQrhjqaYqkS1xHvEb++I87m2b7wWNtMb+4t8sJK/EKgaKZsx+E7SeccjHPDIcObTqdlk3gCfxJwHCssyneEeZShUdmPhKAeJm68oAtqjGuYoqNtP/ALcQ8IzzKWoTOttWo7C1yegAGJM/nqI8NNS5/mPP0HIYZxdgUlRGprqCy04VhE2uAdxf64KfLHLgOlQhzcmxB9euFVTi9QLoM6BYA8vLHnB6TV6q0gxAMlj0A3jzw7g6smtRXXI+4JUaqj1K7ggGESwBjcxzM2wHSzNL94EwJDAHkGIIFueLDxHhlDL0gALC4kkmes4qmU4ejl6niYK0Io3J3knp/riUWpNyZVppKKLDl8j+60/tGLuw+FjKqN407H1OAc72iZgyPDIRBBA2wt4nxapUsyvqAgyPpgjhnCKDoKlaqbidC2jyJIwdtdUgbr6YjXKccRqeppGk2jmIuu3MfTC2rxptJSk2gxqmPvbQJsAIHrM4FzuZy6EpToKRsJZzPtqifbB3ZvIUzSZnprrVvvi+03B9cHbFLdQN0m9pG3CqlektWpmA1pKEW9JDe0gYnzXaGoigAwBbwHwjpCm4t5YzM51YIZFj+kaT8xisZmlcw9uU7++Ggt3uFm9ntLFU413ghiDazfeGK5ma8sDzFjiTIZcv8CO5G+mT9MB1RDGxF9juMVhBJuiGpqNxROhm5xMizgWgpYgCT5Dc4eZbIkECrKdBEmPph5SSEjFyLFwlzxHJtliT++5VS+Xab1KQ+KkW5leXlHJTiq5PjOnyPTYzv8XK/wCeGtLiH7rWpVqAg0iGHVuoYxsRIPkcRftN4YlPN99R/gZpFr0z/eJI9Zv/ANWJpKTyijcoLATk+KEAE6RFwgHhkHUsqZE8tfW2LTlOJoHRSpc650LZ6YZJIIHLcgD33jHKMvnHp3B/09MNclx8q1zG1/vWMiGFxzEbQYxHU+GfYrD4hcM69wXiQeCWFQLTC98tt2JHh5kEcrX98WH/ANUCg38SrpZyp8CyYJaw+IREzzxxzL9qSwVEbSF3OxjUDpEESTf/ADiz8H4qU0RALD7rxNwVLydLEi03AmNxjklpyidClGXB0vhbvoMuZHiAAEnkRpMEaSbenniTMOaZDi1OIKAXJMDWBv6TsAcKeB8ZFYuVqAsmkyaZnxWHyKkGPKeWHesXsSVseekAXhSLgj6nphPkDvZFm01EFCJ/4ZNw4vvsTvIE9cLKy6j99SLMAogNzglGn2MYa16gU6oZ9beJR9wER4RzuAuJ1pLU8XgIkgb8iRFjyMjG27ngylSycDzlJMtQBEFm588W/wDZ0aK0kWknjqEtUdhMkWAHKBIj3xBR7AK4BztYNoCroo/zHkXPIegOHOSrU8uGSivd0wCoFvujTNzJOq5+eKasotUuRlYRxnPaFAm7uWGmIOkTdTuCT13xzTtNm27tk1STYjbnyww43xyK6IAW8JXw7yfEbDoCB5QcVyotSrmfhEU2V3BNoBmJvPSMPo6ddTFnPFIHy3AHVleoUABBK3JO1jtGJ82veOO7RtRMoy7SLzJ/zj2vme8LM9Tw6jCjc33M4FzvFoACEz6/njp65MlUILA7yuXqu0ZkgjSbodz5nlhdxrVspkKPh3MDzwxpZ/WilCANEsx/m5iPXrhdnM8o8NMXa3Un1xOO7dwUlt28iNKrSGg2w2yWfes4S8C7EclG5wx4fT0aVJWSYmOuDqdFgzogUuwIDbAQJuen+mKS1E8UShpNZsr1TLAB2TUGNgDzBg7YZcKyapSRmgVDOsMLgEwLdI+uDnilQUSodR4xNyeZvhBma1SuDoVmjcgGB77YW5SwO1GORhx/hgMgGRAIP4XxpkODNl21moqstjI8NxsDInkfliPLUWFLVXJk2VZ5RufnhRn67baiVG08sNFSfSmJJxXW0MOOMah/jhj/ACgQPrh9w6sn7imggNfUPO+A8hRp08uoSGr1YE85PLyAwuz9cUh3axq/4jL95uZB6TtgVa2oZYe5m8M7hEIlzF9vX2E4i4plEotAZotqYeZuY2mAY9RiXIZAIor1nKn7gU39cDZLJNXdpMUVuztb5nmfTBVXzhCytrjLDcgFcuKJCADUajGWjkAfP254CzdVVY6LctU3bzP+MT5jIrTH2bFQ4BAN5HIn13jocD5DhHeOA1QBd2POPLzwVt5szUqqsgdN6j+eHuSy1OkoHdd5UgMzEA78gDaL4aNl6S0ydIFJQSq82EEaj9RzxVxmKqKBOpfPl74G7fhYNs2ZlkeZqvUqqV0oo3BJ0knp/wCbYAXhlI0/tWY1TsqxY+ZI2xtlYID120g3FNCJPmTyx5nOOAAIiItMXgCSSOZc3JwEpcRC3F5kR8MTuKsvBt4T5f5x7xXOEyQen4Y9y2SOaV6gtVnwqNj5R64T5xnXwujKTeGBBj0PmMPGO6VvkSU1GFLgOr1dS4sHaVO84Lw6qbtTqVaM+WpiB7Kqj2xTqheB4WjlY3xdeOUyvZ/JBhBfNVGAPT7RfrilVRCTsogOPTEY1AI5Y1d8VJ2aFcTJWdfhYj3xirbGJRLbYzruBJ9i4/sn7RVKPEUBOpcwO6efOCD6ggD0Jx3vOKdQKlyAWk7g6iAyweRAI3gSMfK3cNTIaYIMgqbgi4IPI4+i+x3HDm8nSqFSQw01j/XYNA5CfF6Y8/4yKxJcHZoN8Pkd0KlrKKZMWEgiACSp53YG28Yko5fL3OksCbENaNtuW0++Blpr4WUAIHJUzcRG3lI+RxGldWA1+IgQGUxI32je8e2OROuUdFXwUvM8U0IWkEli5mzSdhA5gYqHF+NimqrqWbTI3NiDHPck+2POLcWFyzCBcMFsTA584ED54prZwVauqpcdB9cdGhobsvgGrrbcLlh9TjAQN3camN35x0HSd8AZNnZ9Sn8d8OKeUyzARp97HEOYydKndKig9JBH1x1KUVhIjKE3lvHyF9SgHrKvw6jeeXni4Usvl8sn2YBY7ubk/wCPbFYfh9dlWppAi4BN/liZuH1ioLOgEdZ/LA1KkkrNp3Ft7ckfGMwKhnn1xnDuGeJWLQCwUdSxiwHkDJPpgDL5YtUgsoC3JJthjknZhyUI0rUad7WUczYG23UYd9MaTFj1ytoYcYNMEoFI07NN5H3p9b4YZbP/AGWXrn4tbrUIFoJkmOVkxW69dWroHY92WGo7GJvb0wbms2tFalOmQaTMSsGSt/PqPriWzCRVzVv5DDj+TNavSVPiZ9M+m59hfBvGqiUF7lLBR8z1PUnfCLgXEa1TMo6rqCAyAQIBETJtP+uBeJZmpXr6NJ1MbDf5HpHPBcG2ovsBaiScl3Bc3WJiCTJjTG3p1xbOBslOh3dVQjsJholv10wFkctSoZul31lg7G2qLT7484zQavmUpoyg3Mna18CVTqPY0bg3J8gf7p4yUVkidDQdJkEQOXPAvD8jULNUKBxTN1mDJFiMFZ/iFUGHqauvrtyG2Nu67tdTE66igxMaRynqSPlhraWQUpPAs4jmnZwagIUQIHJRyHtg/i1ZzTVEXu6YFl5nzI3n1xpwnKF2Z6jfZ0zJ56vY8sRZl6tdnZFZgNza3vYYbFpeBM02+/3G/aCqBVUKLaU/AD/GA61Du2Gs+IL4l6eRPXrgZWqL3dXUGYDkbruIPtzxDl0qV6kDfdj0GFUK7jud9ibinEGYQDYm+B++IEEETtI39MPqWUVfAqgndmImPU8p8sLs1kw1XxVCEUAmd/MD9c8aMo8GnGXIbwbhqqJYK7N1uq/0qObdSNsS5bs0z6qZVVUknvD4iBygb7eYxvU4jSpidQnYAXgAkQOk2PyxrwjiNSo7HSRSCm/nIG/oTie6eZD7YYiFUsqmVqBaDmpKGdUC8/dMRPv0wTx3/wD1JQC6TVQ21CIBF5MTaL+mE9eqdYjz/IfngLN8UNLMqbRpvAvebzvgRUpO+40nGKp8B/E8rW0sngYxaCb+YkdcMv2pv3NLh+SJ8VCjrqAba3if/kH+eDOzFFalb95qEDLZdS7udiRDKo6mRJHS3MTR+0XFGzuaq1jvUMgfyqLKPYR7zimgn3I/EVwhe+ZBG18QhSeWHHDuBHX9r8IEwJk/nGJ+KGmBCoFjyg4t6sU6jkktGUlulgXQQL89x+WJaGZpjexGH3AKK6GqFSzGYI2EAfL1OE+eqeKYHvfCbrdFNtK0A57NhrL9Ixcf2TdoDlsx+71A3c5oqsyQFe4BjaDqg+3TFc4Zw4VnlQAoBnoD+eHFTKa2FPLo1WtO1MElTyNrLtM2iMCclWygRg29zZ2+rNNgSAqAgwWBGxU+ggD3A648GaRvF3xoz9214sG35gfhhXwHM1DRpU8z3b5kz3wXxEW3IH3jpEgWmY5YP1UzJNQf/r1et+V5tjzKadKjq+p86Z3Od4Yk92NgcaHNW0oovbzxFmMuFA6nE6Vgg8IHrz+ePYpVg4Llbs0TLACWqQegv+OIwq61uTe84dZNKWgNAYmNTGDBNoAOMfTMrSXf4jHLzwnqZZX0cIOzWZ1WBggfDzwsyGdSlUfvgZ+6DcDzjb3xmZeTJIVuRF/nj3L+N1VqeskwBG43JB9BOJxSSKSbbwTZjPNWulNmTaYgfMiBhbncyxMBQqiyqCCB+uuGHEeD1UnuQdG+mRPynEVXhKIo7xyzkTpTl9ScNBwXAk1qPD/4A8Op6iSwm2D+BcCFbxVXKJBNom3OTYDEnCs6uVQlqcs4OnVv6xH698R1M6+YcClTJckGF299reuC5SbdceQKMElu58DzP0svQpOuVJNvtW1TYECNWwJ1betsLezvEgM8lRl8J1AHkNQ64P421R1WlUIIRZZKQgEgTDG0bchfFaznFHqCJ8MQFFgOlhhNOO5D6jUWh52mTv8AMpTp3ZjE9OZJ8gJOBUoq+YIRiEpKS9W5OlbEhRa5gAYi7LuxqPB8RplQx+4DYt+XvglqYTXTyylgRDux5dZsAJwX09Jl1rd5/ohYLrVlpmxBGomTBkSLCLbAYDzlWpVqWBZmO0R/oMR5msVJUhfb8sNeE8Jqkd4H09LT+OD7VbF972olpdn65paCUTmSST9AfrgniVP93ywpoyg8+rHn6YA4lxfM07F5HUR/jGnBuEVM3qq1HK01MFjcsd4E+XPzwlOt0ngduKe2KyGcFyVNstII74kl55jlH664goVTR1aVu0c+k7dN9vLEXEctpI7onVIAGxPlg2hTFNfEQz8ydh6T9fpgN9/I0V+3wEZamRQD6gdcnVvJm/sNsJ89l0FMEHVWMl5JA32A2jBOZzbFZ2HKdz5xyH69UmfqyJw2nFtiasklkfZXs8EUNVgsfu9PLzxN3hpllYQrKNMG0yDB6WwEO0TNTXvF8QHxbExscLc/xTWIiASJvywPT1JS6g+ppwj0j3I0RVqR1ET+v1ti9ZD9m1Nk1SS3WF0/Igk/PHPOC1vujYRB5i8gT1nHZ/2a8WNVHo1PiHiX02I+n440k1hCbryznP7T8pm6VNaS0hTySx/DOoFj96oYEX2m3mTGKjwfKqjo5kxy6mDH4wcfT2aywIIYAg2IIkH1GOWdsf2amGq5Kx3NEmx/sJ2/tNvTBUunaZJbtzKtmWKjWCNfn1No8/1vhZx7LqwWbG0Hc35HrhbnqlSkRTq6gREqRBBHIzgTP59naT+vIY2npO00Pqa0aaYaarZddAfUpvIEYD73UYWWJ2UCSfbFh4B2ZzOc0sV7uiR8bRJA/lU7+u3rti/cB7M0MudHd6DuXMs5PITEAgXOwFrHC6mvHT5ywR03LjCKv2Q7D5iqAKxehSe+lR429f5RaPnMYv8AToU8nQFLK00WqGkIdLMxPMj4mjaSTz5WxtmsxFIMaUpTEaVgTPLwiQRzJH47BLUUVO+iGI8feQRTUbgN10/rfHFqaspvJ0Q01ELzPEGpr3rMpJB700l+NgDA0/0zuSP8EhqUA6S+oapNMzcknba/1xVczmNRBEUzHgR7RJksfKIib+l8a0eM5ikoRXEAdDv+ufPCYfI7j4OYJk2qDUQY2Xpa/wA/LBeX4RGk1TNvhG09CZw6zXE2FNFABcSXZT0G6iARK74GTOagsHeJi36vj0XqTaORaMU8gXFGH8NUA/lgfTARoVxaJsPadsNa7ISJqIsGepvvYYHzVSkXnvhtYaWi0c5w0ZNKqNOKbuzSlxMjTTWiC4jYEliOvXBCfvbtqZdCJN2sq+dpPPfzwyoV7JVoUTUYeFiq7j+4CJkD8cLuLdpKuogI1IxFpB9Z5nCq5Oox+4XUVcpfY0z3Gq6wHBubErv6GL4O7qssVagRdQ+G+qD1tb0wjyfEzrFSp49MaQfLBvF+MtVUk9MGWnwkjR1E7bZNxvhjNDNUBA2EfnOGnAWRaUUyoc/ETsonY8za8C5OK2uf+zAJnGmVomC7VCiHYDdvQbR5nGcJbabApx3XFcjTjHFBTVqaGXadR5mdyf8AHlhVlMiUUO27CVXnB2J6TiOnR1Fu7Encs52/ycOc8RVzGkGEtcXhQBy58hhvaqX8i+97pfwA5OtUpUnKLeo0Ei5AXl5XM+eJM1xLu07pAAIGphu56k9JmByGLFkaCKDoRgrHxM1pPvc26CMJuLZSiHFRUPhYEiZBAN5BP0wimpSyijhKMelkWT7PvVTvahNNRcSLnEqZ9qalRUDBeREW64I4l2pNUCmo8gPM2EYVZnIKCZY67hojSCOQtf1m/lhsv3C4Xs5G/D8gtem1arJSYVZiSOZO8YjyfaBcuHoFPsydQi8TuPwxFw3OaaQy5IEsIPK5An8cPqPDdFM1HAYmSqxCqs2t153xNum74KVaVciLhGYp1jUZp1rBRZgAdfMi344gzFYatUSRsDt6xibiGYF7+4thKveNsCR1xSMd2eBJScccjTJZJ8wCzOEXqRJPoOWFXE8p3ZhX1AYny5qoDI/Ef5wyr5RVOnSrtpUlm2lhPQwLxtyw27Y/kI4b4/P5ilOIjQFZQYsMOez3ZqpmwX0JRyy3qZmpIpoBvDH42/pX3jfAi5mpQYVaQpqydFVo9Ay/liXOcTrZ0B81XqVYsqEwq+iKAAfQYNqrQtSvaxjl8xlQ3dIjJQP8N2PicqY1MJ5/LeMXDsDxZaVeQQ2kwY5g+XpPvjnPGKDGmn2ZGlQo9BtbcWwVkYy9doqElEUi9n2LT8/a2JvqzY9bemj6hrIGAZbgiQeoOAalLC/9nfF1zOUABkpt10nb5GR8sPatPAonF06KV2r7I0M6v2i6agHhqLZh78x5HFJ4N+zmnlu8qZmK9RT9mkQhHUgm7eW2OwVaWAcxlwQQRIPXAduLSdDqrtlOqNrDSiDSNBIYqeROgHlEAsSOdug+Z4oqLqDMoA0sAAoM3AVdiNheN/kx412cZh9i2mBGk7RMwOk/4xROK52pTcjMUlGmSobkB94nnfbHC9GSZ1xnGQ7oP4zUZijEHSoBhVjdl6/+fRfm84pHiB7obQQQ5PNhyUQNvnhDm+OzpWSUiY2LXm5n4fK9hgCvxkCYYmT8JvEe8Rh46EmF6sUWb94k66g1Aiw+K5tAESojrO/rAFbiNJjLPVnopAA8ri+Krm+LuxJFpEecdLRbAVSs0/EfY46IfCvuQl8UlwX/ALL9jKzslWugKtbumjVH8xmywJPX8rX/ALAZJoAUoxsSlQkav7bqZ/PbDigA6GnAtYqCCJ3ubxf3xFlc+dXjAUEFPDAAYEAQ3xMItIkyMc0tWTd3RXaqK3nuwBFTSlfSpHh1ATI3FiNvTC/L9h8xrOru6iraASCx6QyiZ+RA3xes4xIiySQRuLg9AJM+3LGiZvvAtXwosX7wixFpCRG4iT0HXC+rPgKiuSn8UyOb0qtOgYMgBdJAjkdJhfQxisngOfFSGytS9wCk/wCgP446tVz01ArSyvCsDM6psQo5bbxz6YnymeMGizEuvxKpEkRAMiw2+k4aOtWKM4tnFKvZXMtUXVlq6K037tgLc9rYzN9nUQQzuD0MfSMdqpcSh2DeBU6XgTYlz8J2MdJxLmcyRDkKEBAfvJvJjV587xF8U/y5UT9GN5XJw3IdnVANWo+qmLKBYk+fIAfjjbPZ0RAAK9CAYHyx2rNcKy+YU0qlMGd3VAjBjcXkN+GOf8Z/Z66M37s+o3+zqQGj+ltm32MeuHj8QpO5MC09qqKE1ThWWTKsVJLNEkG5J5BeQ/xhTTzrnSKNJQVtqA35XLG8+uB+I98rdy1FkqXmVhjfrG1txY4IyuTZVGsrI2BYmDvMC0zi9Urkyd26igvMZAmCajlQbnU3ivBCidpm+A6uTaQqOZ38ZsANySeX+mNDxKo9RaSqs7A6rQPO2wx5nG7nWDVLu66WK2AuDAJ3FsFKSwzNxadGjZemt1PjBkNBAkGbLO2Na2Y1sdUSZYkfXBXA+CHNSQdKCxO5PoPzw0r9nKVJgy1H1LzOmJ9I3xnNJ03kCi2rSwLP9nszVQMtNoN9TQv1v+GGFWlmFpAPmElRGi/6m2+F9XjVSmxBZmY7NN/niLMrWqzNNm1DkPz67YHU+aoboV1yLauVqOfDLxvp2HvthzwWnWd0oBIO5J2AG5x7Tr1qkUQvdBReRAA8hzxtlc4uVql6dYuY0sG8+gnDOTapoWMVF2n+f7Gtc0qcro1tzLGfw2wi4vnpEr8W3lHTDnhOROdDVmPd01Om3xMfLlHnfEPEOz9EbO4PmR/jEk4Rlkq1OcMCfLZF6iancIp2gST7TbDPI0kowEBJ5uw3Pl0A2/HAXDqkVlouRovDecHSD7wMNcxViwJkYabfHYWCX8ogzmbmxaf1/jAuTplJqGiah2pzAXzN9/bzxHxCoseNQZ3I3B/XO2IcvxViLgMfoOgHlywYxxhAlLNNnQP2Ydpv3bNKtZwq1rMIgA22P62x3qqk4+RmzMxyNiAcfQX7KO1f75l+6czVpAepXb5g29CMFeCWrH9yLW64GqU8H1UwOyYVmixe9LC3jPCaFamVroGXz3HoRcH0wdxXitKgDrYSOX+emOX8f7QZvNsVyvgTY1P8fqcK34HQg7SdhFpsxy9bwk2p1GGr2bn6HFNfLBJJYeEwQLn3HLF8XgT5ekazk1DTcNUYydR2UAnkNyMVTtiq1M7U7gEhoJA/mIvimm3dN4FlVcZEusT5frlj1gRtMYk/doEMCMRGgx88XTRFxkux3bKVNBCtNPUdWk/zCJAUDmBz6Y1ztGX1ahTVhuzEtqEQQDYG3LEKhgzqN6klWbkQLyzGI9JxKaQqIROuBsp+ctvvabY8ReD1PmbZfNgtMFjOnUZ1ahYNo5SbXjARULUNOoTDLKqDqedRkC0ACRYeWNlzOp9EikLhlRfEDAglh8pvtviLjGaVKbt8IBEMsapBDHxXExJ54PPBlgKZ1qfZN9msgFQCXgfCS8zcxfoT7eUs2SZpbT3TCQCDNmZjswmY52wkr9pl8L6CwYSwjSZ5STdoHoPXE2ez3eKBqXRpBKr8N7jlMkQT6+WG2MCZYMxRZnQ02B0mCzWQCL6VvJ8/P1xBxDiQpAsfGQsFmmJ9NjaI9Tio1e0MMBWYlNtQF12gxYNEDfAa5ypm6lPL0pZ3OkRfzLecKCfbDw0ndsEmN+C5nP5usP3YAqphnqQEHOCxEzAm0nbrjp9bI03ZixkqYMtCsekbkk+lvUY84VlxRpLTo0NCIfg0XO3iZib3i53Ixo9EVKne6dYptpWVhQ1paQTNzb/TCSafCFt3yL8+tOorDMUaA7v4bEhBYQahNybWsLfJTX4blWWWy+X0pMMyKpY9QiiGUeZvGHFXS5Rh4JYsAPEFsYdlHPSLA7YHzChahRzUdqkfALkDaUiwHM+fLCJvsx8Ffy/ZfJgh1oqswWId1cDYECIWT0tgT/Y3h2sU2Ss7NcNrY26tpsBynDvPZgqHp1G1KLIEB1f+/efK/rgUVairFNFpBR8UnxT/AEkEnznflhlqzT9wHpxaqhHmexWTn7NqwfTASnUUBT6mnLCTva2GeR7A5VQe8rZl/wDrEAeyz7/IYIXTSBMs0C5JnTzg8on8sL872hdW1DmIa92HQ/5jDrU1X3B6cOyC6vZvhWXYu6gx/CLtUZWMcwG9OUybYIy3EeHOQXVNWkAp9otMEXsTeeVycUrjfFe/KarlQQAdx77m1p3wvpsUM3ZOfUT064ooSkrk8mxHg6jV7P5ZyyHKUtWkMoYqCPfmCbC+JE4Dkg6FcnQYkQRpp2I6eC7HzAPmMUjsl2iFOsKbeOm0BZJBQj4Y8v6dpjFrq19SvSVbWBq7aZIMN1Mbxv5YjPfB02HapdgzM6B3lKlQRSpEtpRQurkygDUYkzB2xpmuG5UBmrU6ZDEAAooJi0hALBvInHr1UpkDSRLeEgEnpqJmT6b4g1Szhq01T4kJHhNoBEfD+eJ7n5GpG+Y4bkvEDlsrJEppVRMC4us72iRiQ0qIpqxytCD4YVUIJJiASshp9BiB60sDCGqRpKwAGgTdeXMwP/ArZlVKvU0a2ZtKkkwRYLHWfveg9S5vyZRXg3fhtCow7yjRLSwKFKSkgCAusC5iDGAqHZfKMFapllUXBpp8RnmxEFfQHptgmklTRTFQo1TUTTkWpTuGPr15xuYxDxHNKoKwdRMOxNmG+5sIHI/64KlJd39zOMX2BMz2Y4eNSmmQ0yoV6gLAbgMWa/lHzxtwPI08lme9yhqzAITUHHMEMbW3WxJ6gRONqBLhkRyaTR9owOvb7ptcCxHnPlg4VqdINoChrDwrY/SWj269cMtWa7genF9jofD+12XrUtZOhh8SHefLqMVPtL2/3Sj4AN33b2GwOKVx3NNTqM6GFfcREHrp5TfFOzObN9X3re/l/nHdDrVnE4qBY8zxN8xUhie7G97k+vPFw4BkZTWfCi/qBis9hOzD5hi7eCgh8bef8o6n6YtXaPidNYppamgJ0g7gX36nqeuNKKQVJsB7T9olSmaSLqtYRN+pxzCtmGSASdMk+pO5MbnDDifG1qeNLBuXTywtooarqkTJv6czPpgpf+lgZYXS8kIzwZlDnwzcwJj5Yv3A+AZepSDtTnXJWATbYT52n0jFYodnVGYpUh4zWJ0WMaRzIO/M+2OpUqagBUHdqoChfQDkMR19RJJQKaallzOc5jjNSbliZ3Lz5z1xFxHtXUYCmzQJJJgQSYuQByg/PC+oJqMT5fngOtRV6ig2EHFY6cLtoWc5VgJTiJ3Z2Df0QOQ54e1O0BzCamUSlgogA7SbCL2xWK/CYuGw6ohe4UrFlAHqN/xvgzjDlGhKd0ws8dQiGhWHMXB8xgbM8e8JCQD9flf9cuaTiaSO8Wx+8OvnjTL5AuJkkdADjLShVsEtWd7UjermTU8O5JjHUexnA0ywbMkj94qArSWdMWuQCd2Np6DzxSOH5KkkEpDbTefbocb8a7VkQEMAEkAKB4gbEyJs0mcT1N03thwOqit02df4VmwUVq2oeE954rhVMLsdiPfB+RQBEWlqSkSCHJ1eGGYsd9/hk9fLFC7KcbR1DlqLK5BKMvwmfEhJPw3nbkMW3JZsVAWCL3Y1roU6dJVYAgRadgOoxySi4umUu8ob0qLNSfToJnw8iTynpAjC5Qx0KrPrE97VNixsdKkRadp6XwfmaqgJULEOoYhXFpbwz1ED64my1I06YIOqZBAMySfPq30wtWzXQk/c1pgNEAmCwAJZjbxXlr+k/hhdnqhV2pakVmuoJ0knyHL3j3w5bJai1F6ZR9MtWB/mJgKNiYsca0MkqDRTCgqsyzXI6Xm5iYHLGoNlF7QO5pqaau+rwkU0K+JTP2iHz5jFfzefDAWIIsQd5FsdRqcOqMgc2Q2cQfmLWHlincd7DPVYPSbS5J18ww/mEb+g25nFdOSWGBlCz9a1jBGxxPw3NOw/hN6xb54Zv+zzP6ie6NRVIutgfPU0W9MWnKdisywQE06SGQCzSbf2g/X5Y6ZTilRONt2UvhmVfv8AVGmPhU/ebkBHrOOjZUJSRmM+GLPuTEbc1v7Xwbkv2e0KY15irUeSNJTwL682/HDrh/B6biWUGmoBpkzqb3babAY5dV7pIpFpIrQapoqQ6sTLaJNhYBlO5A/XPBFHK1AoYU+9ZwNl0mwsTaxn2/K1JUT+JT0IPhCNsx5wBc3PvgSq6sz2KBWEkHQrMTeYvAtiVJdw7m+xXBwerABUCrpMMCPESCdO8gAc8b/+j5j7Ko1JBVAALGAoH9vWMWxLA6iGW516bi9/M41zgquv2chWN9cWXyHntfzwaVG3Mp1XgldgVpd2wYm+sSd9+Vvp1wlq/s8ztQkF6YI3JLMByiw3gfTHUEKLrDaQF2gX2AAUDbfEmUpd34Z1GmCSJvLEmTG+Hg9vAsnZzTIdiM3QIWnWSojEd4uorbqpawaJ/Pyg7V8H4ilPRSpM6rLeDSSB5AGcdbpZcfyeJZI9Tf8AROFlWoKmmojIagkMCp0kD3389sNuzbWQXeEcLyXaQNlxRryzhyCWmVW25PMGYB2xlHgR1q1QjRyeQRHUL1jli7drOyKZhu8pgLVMxGxPQmL+vLHMx31GpUSoGVh4YBEA9eht0x1ac072kpx43F3z3aMUqIoUjppKLDmxO5OK7l889RmBaWYeEGIttFtxc+eEFBXckkmJ33PywZRpopDFnBUgiRFwZHLBlp+Xk0JeEGZjs9UcluYjWREDn9OuGvA+zpSoAFLk3J+Hw+hPl54hXtDY+A3EFgCDHW9icXrgWRWqqKophRB1bSDESP5iTtjn1J6lbWWjCF2iXszwdqba3H2gEKxQDwsZgeZtf0wxclmYmneeR6gEe8HDKuWcgA+HZIN2MEG83AkekHAlYVjpIUXEkwbkknbEcmbOHn4/10OAD/GGMxmPSh/Rz6vC+oxr/Aca8G/hP64zGYD9o3719CGvtU9D+WHPDPgp+gxmMwkuBlyacS3b+0/UYq3Fvj9h9Me4zD/D8k/ifaNeyfP+4fljsvDvhb+78kxmMxy/E/qMpofpoe5/+NX/AOUfqMEp9z+5P+7GYzHKvc/zuyr9qJ858Lf3j6jEGX/4fo+MxmKS/PuDse5b4av9p+gxr2R/g0/+X/nHuMwF7kaXtYTR2f0/xiZv92PvjMZjefoK+31FvaH73/KP/biTK/BR/tp/THmMwi90h17ULsr/ALyPT/7DBnHPgPqP+7GYzCr9N/yN+5B3EP8Ad2/t/wDtgCv8Q/5Z/wC4YzGYvPl/Rf2Tjwa5j+DU/tTDbh3/ABvb88e4zCafP58zant/PkGL8L+/0GFfDP4L/wBv+ce4zD/uX0Yi4f8ABXs3/Aof8wfU45f20/3h/wC4/UY9xmDpe5FOzK7lf18xhlS3HrjMZjqmLAFz/wAJx0Psx/Apf3D/APnjMZjm+I9i+pSPLLhU+Kj/AGv/ANrYJOy+n5nGYzA8/ngl+f7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" name="AutoShape 6" descr="data:image/jpeg;base64,/9j/4AAQSkZJRgABAQAAAQABAAD/2wCEAAkGBxQTEhUUExQWFhQWGR4bGBcYGR0cHBseHh0cHSAdHhccHSggHR8nHBsfIzIiJSorLi4uHR8zODMsNygtLisBCgoKDg0OGxAQGzUmICQvLDQ3NCwsLywvLzQsLCwsLDQwLDQsLCwsLCwsLCwsLDQsLCwsLCwsLCwsLC8sLCwsLP/AABEIALEBHAMBIgACEQEDEQH/xAAcAAACAgMBAQAAAAAAAAAAAAAEBQMGAAIHAQj/xABEEAACAQIEAwYDBQcBBwQDAQABAhEDIQAEEjEFQVEGEyJhcYEykbEjQqHB8AcUM1JictHhFjRDc4Ky8RWSosJTk7Mk/8QAGQEAAwEBAQAAAAAAAAAAAAAAAQIDAAQF/8QALREAAgIBAwMCBQQDAQAAAAAAAAECESEDEjEiQVETMgRhcZHwM0KBwRSx4VL/2gAMAwEAAhEDEQA/AEWacHwTqm1S1yTYH8sVbiHBHQyviW832jrh+8La5JmeU2u3W02xKlWQBIM32tAsJPytjx4TcOD2pRUuSjMP/O2MfcYtfEeHpVJizROoCPw88IMxw515Ejr/AKY64asZHNPTaB6dYrsxHlgtM+/MzbaN8BGmfliSmfz53xRpMmmxtS4np3mTYmf1/pgunxXTaDImI5dT6+eE6i4xI4AFyBvvvytiThEpuY/yWeEh2MnkBy9TO3Xrgs56dQF5vcyWPmIPhG488VLMV1tBA9Db0x4OI6D4JH48+vphfRvg3q1yX5c6KYksDUb70bdWgAH/AMY3y1ZSSSSZEjnAPObEk7Lz364o1HjZ53v+p64NHaMQADpnc/nA8vlhHoy8DLViy4VuIFvCLIvx3Nuim/8A7sFtm7gkwBYAWkx8KkAyD15Yp+V4ghEAwOoMz/k/P2xMmfkjTCkWB30Lzv8AzHE3pj7kWtKwcte5gVXgWEmEXbaeWCszxOF0pCxzsNJFxI6ETfbGvAey9erQNRi1KkASgIl384O09flio8cydQOqsDpDAICTBHmT96ZseWCtLyDeuxbx2gpAx3igXLFJJJPQaYCzvG98Q/7R0JJavTDnbVqXT5DkFjFJz2XNOmAqE1KqyAo2A5R88JqOS8Optziv+PBrJL1JXg7OvGF0DugaiGdb0yrgAyYGk2g8yMRZLiVKpzBhVBaI2m5m8jp53xy3LKaMMpKv/MDBHoRhhS7ZtIGZprXXk3w1R5ioBf8A6gcTehfBTfXJ1cZxbgeJrahbnsWP4GOWPO81aidLnUE8QspElYE7n4TG+KDw0pWSMhW1MQZoVYSvvP8AbViTdTOCKPaOojFWlTTMVGNio2shi4EXPlbEpQkuRotPgvYqMCbnU50hDGqR8J6KCARJ3jGhRirEkpbQUQg2OxLG8zI3GEnDeJazvBDAGqYvaZ9zB9jhxS4mkrsNZIZ+QYQTb1v88J+fn5Q1UE08tpIc6aYWNaWAg2gnpqE8uXpiNbBkC6Cv2kEQDBG1rmI2x4ymoqiuZD2YAHVsAbbASA0nljZxADVCdLEKQJmB4Tqfe4gwIsMYANWpvUlKjaDUDHwTGkDUpMXAsRJI/LEbE61chaZqQqHc6TYlgIHSLnfBT0WXXAHdINMLIIK3WD009Ou+Jf8A0/SO71TSUkyf6rgzzvy6+2BTYbQndCp06WHdj4rKCwv4o5bwPPEVegRIYRVLDSZJBDdLwuGoZAKqKxckLVcSfCI2vecD1s47CmaYVamggh1J0AGBJE3IAgTN9sDAysDFEk6UBAKy03M8wCSbYqvF+zRnv6EKBMoT4W6xzU4uJ74sHBbSGIFNoUXE+JhJ3m3pgU06ulxPPVczpg8hHiG2/lgJtO0FC7sP2kL1Bl68pVCzB2K+MkD5/KfPF/zatqmWAO0bdL2mIg2vNuhxzrivCmZ0cKO8p3R1OlvYDnfbntzxfq+eKgCqpSwvIj0O3ltim+LXgSUXYrrZ1WJWqAFlfFa28Ar93bzHywkz2SBckkNOxmLcvhIGH3EBLSu4+K0yCZ0jkLDr/nFeOeI2Wqw5XEi+xtYg4VryGN9ikgaZ21zzHxdZ8vfEYzAu53m46enLA2s2MRG89d7H8TOIKj3uSSBMH6xjoUTOQwp5jmxkbluYE2EDGBxBE7yZF9yLHpYYW/vEGfw5Tyt153xCc1AtaOXI3n64b0xdxJm0E/r5ThPXeDbngqpVJJOBKoB53x1aark5tV3waU3M77Yn78MSW9sDgwDiREgXi+KtIjFs2qoDtgfVyjG5qjYY3p0cZYWTPLwQY20SYxPXSRttjzLKDYWYbYO7Fm2ZoFZINsdm/ZZ+z9lC5nOydmp0G2HRnHM9F5c77c+yPD+6pioWiqSCpNog7ifTfFk7OdrKy5nUXqvQhhUYsTMqQIBO4aDbHPPV3YRaOjWWdM7U9s6eVqaaQ75z8SzCr6tf5AWxz/tR2oqvqenk17kjxgnUR5kC4HnEDFWqVX0p4/EGHef1AG8E32wzz3E0IVqbQw6YlcryWUI1g84dkc1mCjFKiU2IFwQdJPIbxiLja06TDWdj4UG/9zdPIYWU+LszNLGQd5wNns/3rDvFDvsGJ39euKptvKJONLDCs3mAwkbYVmCbgxjC+g2kA2jpjYC9ue2KRSElZFWqXtI6e3PFq4R2tNQLTz1I10FlrqQK6DaNRtVXya/nivZfhz1GgCB12t+ueD+IcPWjS/iKT/Kpk/PCyceAxT5LPxLJVadPvqFVauWkRWT4VG5SpTN6Z53x7wviOmweJJ8ZuLyRF/DvF774oPB+PV8pU7zL1CpNmXdXH8robMP0MXnKZSlxBe9oJ3OZPibKExTqlTJaixuJ/lN/UAkw1Ph6yimnr3hln4ZxcsVWmBMkOHY/EoiSTe4kYdZDMAqmk6gQGYvtqAg2MmSPe3LHMqVcU2PfMSyFgqGxXyJ6+X1wypccNQGGIDKDYhXUg7hWsFjmfPHK4dzo5OkLmqYOjUCxEkHql/h2GpbyTjwK1XROoECfCwhmUyg1bkaSCYt54rvDcwIIP3tBAIBuP5n5mAd/LDccSAOlPEwYENBFOIANwLkKwPtywn1BQYuRRtIMMWLCdIgmdQY8iADAmYxC2YEApLOtTSLEAlhBOsiIDG58sZVpL9/7R1K6WgWgwTo1CPCVviWu601aY0pASdwVa5geRi2NwYXurhX11AhQqWga9RBIMFh0HLrj2tRYuxdyGZSDfwAQDGkbG3474YPSCOVgKhQwd4JIYeECJk4Ep5QnQHLOtUhummQQZtJO24tgNdgpgHD+HqatIMNKnTYsxLx5bifzGHfEKwDFXju4sbyk7SwPw7WG1jfEfCsvpWdS92spYbamgtqE7RfYb9MSNXYNBuhkghYhYsFH05788ZYRm7YrZiD3dSYWSCYAItAPO0T+eFvEchqeS+gkbAsPwLDDTMZQmUKkVF8SszFyR0JtcR12jfHuXdWEvOqSCDyPz2xkuzNdZRx2uyhoZlBIlQdo6z1tbEWbzaiRe8TuTa++E9UFiZnVznG9Kk2mOf5Y9L0kuWc/qNvgkOd1C4jzx4MwvmL3Pl6YBAZZEY8auegxb012I+q1yOatEFJEx15YVlrbGcE5RyVkyegxqKLlp0GOZi3zwsem7Gl1JNGppzFvfGPTZmg7DDFciSvhBPpiVMtAGsacD1B/S8i5cnIJHyxsuSckAgrPM4Z5CgdTGmBAvLSflhjmcuQRPiEb8wevphJarTCtJNCL/wBLcwNQCzB88ENw1UZUAl2I2+6Os4Krq+kaaihBvPK+88+kYioFadQ1DV1MQRBiL4XdJ9x9sVwj0uTmQaqnu9gNwIsogeX44J4vTcE6aqqg2UCG9/fAlB3erYiIJ1fyjaY63wXk6FMuRBdli24JM3J6WwG6CkqK23fTJ1af54MfOME5/KtSFy/i2JWx9MWjPZd1SWqcpYACBHK4P6+WBK/G++RWWJ2j8iOeKeo/BNaayrKzwvKszBirFCbxufYXxZM8aQSadAeHnon/AOUTy643yzPR1M6lC3wki2207Az1ibYLznGVo0C2hob4fC2mQIA1ERy974WU5SlwaMYwjyVDvVewmDvCkx79MWXJ9nVXSWrQOald/wDqG3yOA8rlc2aPdUgUWqNbMSoEG/Lxb8sMuCUq1Wn9owCC2oXJjoDGDOWMM0I28oC7U5nu0001AA2defUEze3W+Kz+9lhc3xf81wDLaSaj1CvOXVR9N8JOH8DpEM1NHdJMFqZqGB6EIfUDB09SEYi6mlOUsCrhfDgYeoCV5L/N/phvxjjSUhpoGW5vEX/p6AcowtzRqVawp0V0hVghvBYczOx9MZUylJJV5aoOUjT7RvgtKTTl9gRuKqP3LLwziqcRQJm2WnmhApZogQ8bLWBtPIVPn1I1dWytU0a+tXEgi5JBFiN9SzeR54qtavBxaeC8eTMU1ymdaFFqGZN2onkrnc0iY5+H0uonpbsgjqKLoOynERUnVCr4G0z4GvfU29wBb13w94Vm1UDQLDWdLiBpNvCYsN7+npij8Ro1ctVNGsIdTsB4TeVYCIIJ5xOGuSzYLJr1CGDBEN01KZkT8MyRz5Rjknp1k6ozs6HkOJKFRlH2OkhzJkDYTzvIPtthrktICFvErfHqnf4Nif7Tz9Bii5XO01BaoVVlRVJFqQM25mCegubb4eZTOmpJh6Wt5R7EGPCdK/dBgMOdsRarIzRYqdZFiPE27rfVzTaZkyPLA2piqzNN/vKYYhVYAKFFpK32tOPMtmgyMwgOzagBALTfryK7fTBVWoKgbT4WZgE8g4mZjn7+vRbMF8LU6XkAAsxK8tPNRB3tq8pHXAVSgVJUF4I8LyCxURKA2IsLelzfB9dHYB0A7xT4R0ViCZHUwR7Y0zKd7Olrz4XH3GEjRKwSLx54ZrsImLlprUg6SKgllMgERaC4kARa3mML81k6VVtTNQpnYqTMe/MYYusl/Aus2ZdVgoIMki53kjYfXFytKvLmoN4EAQQOYkX9dsLdj8HzucwzsSBM8ycRVc0yW1A+gw27P5emFZmveAD9T1wZQoGvVFKjSDMeSjYbSTyAnfHqOai6rBzrTlJXeSt5egagLTGG3CuEsVL6CQBJdrLH9zWx0fh3YfL5NA7xVzJKjxQaasxt9nPIDdueAe2VUVPEfEtEyqMDAiRG8EE3+WIS+J3S2xH09FJW+SqZXh4DEd/RCH/8cuTP3QwGn8cKeOcRDtCtCLZQOfU4Lo8fJ1CqWYfdWwVY/pUCcAiumsEIpM2AG/sN8WhFp3JE5tONRY47PT3TM0hV5nz6YD4nmlN1JHTB+do1o1NCyLpJ/G0Y8ytBaNIO4BqOJneAdgPbCWr3FKdbQrhjqaYqkS1xHvEb++I87m2b7wWNtMb+4t8sJK/EKgaKZsx+E7SeccjHPDIcObTqdlk3gCfxJwHCssyneEeZShUdmPhKAeJm68oAtqjGuYoqNtP/ALcQ8IzzKWoTOttWo7C1yegAGJM/nqI8NNS5/mPP0HIYZxdgUlRGprqCy04VhE2uAdxf64KfLHLgOlQhzcmxB9euFVTi9QLoM6BYA8vLHnB6TV6q0gxAMlj0A3jzw7g6smtRXXI+4JUaqj1K7ggGESwBjcxzM2wHSzNL94EwJDAHkGIIFueLDxHhlDL0gALC4kkmes4qmU4ejl6niYK0Io3J3knp/riUWpNyZVppKKLDl8j+60/tGLuw+FjKqN407H1OAc72iZgyPDIRBBA2wt4nxapUsyvqAgyPpgjhnCKDoKlaqbidC2jyJIwdtdUgbr6YjXKccRqeppGk2jmIuu3MfTC2rxptJSk2gxqmPvbQJsAIHrM4FzuZy6EpToKRsJZzPtqifbB3ZvIUzSZnprrVvvi+03B9cHbFLdQN0m9pG3CqlektWpmA1pKEW9JDe0gYnzXaGoigAwBbwHwjpCm4t5YzM51YIZFj+kaT8xisZmlcw9uU7++Ggt3uFm9ntLFU413ghiDazfeGK5ma8sDzFjiTIZcv8CO5G+mT9MB1RDGxF9juMVhBJuiGpqNxROhm5xMizgWgpYgCT5Dc4eZbIkECrKdBEmPph5SSEjFyLFwlzxHJtliT++5VS+Xab1KQ+KkW5leXlHJTiq5PjOnyPTYzv8XK/wCeGtLiH7rWpVqAg0iGHVuoYxsRIPkcRftN4YlPN99R/gZpFr0z/eJI9Zv/ANWJpKTyijcoLATk+KEAE6RFwgHhkHUsqZE8tfW2LTlOJoHRSpc650LZ6YZJIIHLcgD33jHKMvnHp3B/09MNclx8q1zG1/vWMiGFxzEbQYxHU+GfYrD4hcM69wXiQeCWFQLTC98tt2JHh5kEcrX98WH/ANUCg38SrpZyp8CyYJaw+IREzzxxzL9qSwVEbSF3OxjUDpEESTf/ADiz8H4qU0RALD7rxNwVLydLEi03AmNxjklpyidClGXB0vhbvoMuZHiAAEnkRpMEaSbenniTMOaZDi1OIKAXJMDWBv6TsAcKeB8ZFYuVqAsmkyaZnxWHyKkGPKeWHesXsSVseekAXhSLgj6nphPkDvZFm01EFCJ/4ZNw4vvsTvIE9cLKy6j99SLMAogNzglGn2MYa16gU6oZ9beJR9wER4RzuAuJ1pLU8XgIkgb8iRFjyMjG27ngylSycDzlJMtQBEFm588W/wDZ0aK0kWknjqEtUdhMkWAHKBIj3xBR7AK4BztYNoCroo/zHkXPIegOHOSrU8uGSivd0wCoFvujTNzJOq5+eKasotUuRlYRxnPaFAm7uWGmIOkTdTuCT13xzTtNm27tk1STYjbnyww43xyK6IAW8JXw7yfEbDoCB5QcVyotSrmfhEU2V3BNoBmJvPSMPo6ddTFnPFIHy3AHVleoUABBK3JO1jtGJ82veOO7RtRMoy7SLzJ/zj2vme8LM9Tw6jCjc33M4FzvFoACEz6/njp65MlUILA7yuXqu0ZkgjSbodz5nlhdxrVspkKPh3MDzwxpZ/WilCANEsx/m5iPXrhdnM8o8NMXa3Un1xOO7dwUlt28iNKrSGg2w2yWfes4S8C7EclG5wx4fT0aVJWSYmOuDqdFgzogUuwIDbAQJuen+mKS1E8UShpNZsr1TLAB2TUGNgDzBg7YZcKyapSRmgVDOsMLgEwLdI+uDnilQUSodR4xNyeZvhBma1SuDoVmjcgGB77YW5SwO1GORhx/hgMgGRAIP4XxpkODNl21moqstjI8NxsDInkfliPLUWFLVXJk2VZ5RufnhRn67baiVG08sNFSfSmJJxXW0MOOMah/jhj/ACgQPrh9w6sn7imggNfUPO+A8hRp08uoSGr1YE85PLyAwuz9cUh3axq/4jL95uZB6TtgVa2oZYe5m8M7hEIlzF9vX2E4i4plEotAZotqYeZuY2mAY9RiXIZAIor1nKn7gU39cDZLJNXdpMUVuztb5nmfTBVXzhCytrjLDcgFcuKJCADUajGWjkAfP254CzdVVY6LctU3bzP+MT5jIrTH2bFQ4BAN5HIn13jocD5DhHeOA1QBd2POPLzwVt5szUqqsgdN6j+eHuSy1OkoHdd5UgMzEA78gDaL4aNl6S0ydIFJQSq82EEaj9RzxVxmKqKBOpfPl74G7fhYNs2ZlkeZqvUqqV0oo3BJ0knp/wCbYAXhlI0/tWY1TsqxY+ZI2xtlYID120g3FNCJPmTyx5nOOAAIiItMXgCSSOZc3JwEpcRC3F5kR8MTuKsvBt4T5f5x7xXOEyQen4Y9y2SOaV6gtVnwqNj5R64T5xnXwujKTeGBBj0PmMPGO6VvkSU1GFLgOr1dS4sHaVO84Lw6qbtTqVaM+WpiB7Kqj2xTqheB4WjlY3xdeOUyvZ/JBhBfNVGAPT7RfrilVRCTsogOPTEY1AI5Y1d8VJ2aFcTJWdfhYj3xirbGJRLbYzruBJ9i4/sn7RVKPEUBOpcwO6efOCD6ggD0Jx3vOKdQKlyAWk7g6iAyweRAI3gSMfK3cNTIaYIMgqbgi4IPI4+i+x3HDm8nSqFSQw01j/XYNA5CfF6Y8/4yKxJcHZoN8Pkd0KlrKKZMWEgiACSp53YG28Yko5fL3OksCbENaNtuW0++Blpr4WUAIHJUzcRG3lI+RxGldWA1+IgQGUxI32je8e2OROuUdFXwUvM8U0IWkEli5mzSdhA5gYqHF+NimqrqWbTI3NiDHPck+2POLcWFyzCBcMFsTA584ED54prZwVauqpcdB9cdGhobsvgGrrbcLlh9TjAQN3camN35x0HSd8AZNnZ9Sn8d8OKeUyzARp97HEOYydKndKig9JBH1x1KUVhIjKE3lvHyF9SgHrKvw6jeeXni4Usvl8sn2YBY7ubk/wCPbFYfh9dlWppAi4BN/liZuH1ioLOgEdZ/LA1KkkrNp3Ft7ckfGMwKhnn1xnDuGeJWLQCwUdSxiwHkDJPpgDL5YtUgsoC3JJthjknZhyUI0rUad7WUczYG23UYd9MaTFj1ytoYcYNMEoFI07NN5H3p9b4YZbP/AGWXrn4tbrUIFoJkmOVkxW69dWroHY92WGo7GJvb0wbms2tFalOmQaTMSsGSt/PqPriWzCRVzVv5DDj+TNavSVPiZ9M+m59hfBvGqiUF7lLBR8z1PUnfCLgXEa1TMo6rqCAyAQIBETJtP+uBeJZmpXr6NJ1MbDf5HpHPBcG2ovsBaiScl3Bc3WJiCTJjTG3p1xbOBslOh3dVQjsJholv10wFkctSoZul31lg7G2qLT7484zQavmUpoyg3Mna18CVTqPY0bg3J8gf7p4yUVkidDQdJkEQOXPAvD8jULNUKBxTN1mDJFiMFZ/iFUGHqauvrtyG2Nu67tdTE66igxMaRynqSPlhraWQUpPAs4jmnZwagIUQIHJRyHtg/i1ZzTVEXu6YFl5nzI3n1xpwnKF2Z6jfZ0zJ56vY8sRZl6tdnZFZgNza3vYYbFpeBM02+/3G/aCqBVUKLaU/AD/GA61Du2Gs+IL4l6eRPXrgZWqL3dXUGYDkbruIPtzxDl0qV6kDfdj0GFUK7jud9ibinEGYQDYm+B++IEEETtI39MPqWUVfAqgndmImPU8p8sLs1kw1XxVCEUAmd/MD9c8aMo8GnGXIbwbhqqJYK7N1uq/0qObdSNsS5bs0z6qZVVUknvD4iBygb7eYxvU4jSpidQnYAXgAkQOk2PyxrwjiNSo7HSRSCm/nIG/oTie6eZD7YYiFUsqmVqBaDmpKGdUC8/dMRPv0wTx3/wD1JQC6TVQ21CIBF5MTaL+mE9eqdYjz/IfngLN8UNLMqbRpvAvebzvgRUpO+40nGKp8B/E8rW0sngYxaCb+YkdcMv2pv3NLh+SJ8VCjrqAba3if/kH+eDOzFFalb95qEDLZdS7udiRDKo6mRJHS3MTR+0XFGzuaq1jvUMgfyqLKPYR7zimgn3I/EVwhe+ZBG18QhSeWHHDuBHX9r8IEwJk/nGJ+KGmBCoFjyg4t6sU6jkktGUlulgXQQL89x+WJaGZpjexGH3AKK6GqFSzGYI2EAfL1OE+eqeKYHvfCbrdFNtK0A57NhrL9Ixcf2TdoDlsx+71A3c5oqsyQFe4BjaDqg+3TFc4Zw4VnlQAoBnoD+eHFTKa2FPLo1WtO1MElTyNrLtM2iMCclWygRg29zZ2+rNNgSAqAgwWBGxU+ggD3A648GaRvF3xoz9214sG35gfhhXwHM1DRpU8z3b5kz3wXxEW3IH3jpEgWmY5YP1UzJNQf/r1et+V5tjzKadKjq+p86Z3Od4Yk92NgcaHNW0oovbzxFmMuFA6nE6Vgg8IHrz+ePYpVg4Llbs0TLACWqQegv+OIwq61uTe84dZNKWgNAYmNTGDBNoAOMfTMrSXf4jHLzwnqZZX0cIOzWZ1WBggfDzwsyGdSlUfvgZ+6DcDzjb3xmZeTJIVuRF/nj3L+N1VqeskwBG43JB9BOJxSSKSbbwTZjPNWulNmTaYgfMiBhbncyxMBQqiyqCCB+uuGHEeD1UnuQdG+mRPynEVXhKIo7xyzkTpTl9ScNBwXAk1qPD/4A8Op6iSwm2D+BcCFbxVXKJBNom3OTYDEnCs6uVQlqcs4OnVv6xH698R1M6+YcClTJckGF299reuC5SbdceQKMElu58DzP0svQpOuVJNvtW1TYECNWwJ1betsLezvEgM8lRl8J1AHkNQ64P421R1WlUIIRZZKQgEgTDG0bchfFaznFHqCJ8MQFFgOlhhNOO5D6jUWh52mTv8AMpTp3ZjE9OZJ8gJOBUoq+YIRiEpKS9W5OlbEhRa5gAYi7LuxqPB8RplQx+4DYt+XvglqYTXTyylgRDux5dZsAJwX09Jl1rd5/ohYLrVlpmxBGomTBkSLCLbAYDzlWpVqWBZmO0R/oMR5msVJUhfb8sNeE8Jqkd4H09LT+OD7VbF972olpdn65paCUTmSST9AfrgniVP93ywpoyg8+rHn6YA4lxfM07F5HUR/jGnBuEVM3qq1HK01MFjcsd4E+XPzwlOt0ngduKe2KyGcFyVNstII74kl55jlH664goVTR1aVu0c+k7dN9vLEXEctpI7onVIAGxPlg2hTFNfEQz8ydh6T9fpgN9/I0V+3wEZamRQD6gdcnVvJm/sNsJ89l0FMEHVWMl5JA32A2jBOZzbFZ2HKdz5xyH69UmfqyJw2nFtiasklkfZXs8EUNVgsfu9PLzxN3hpllYQrKNMG0yDB6WwEO0TNTXvF8QHxbExscLc/xTWIiASJvywPT1JS6g+ppwj0j3I0RVqR1ET+v1ti9ZD9m1Nk1SS3WF0/Igk/PHPOC1vujYRB5i8gT1nHZ/2a8WNVHo1PiHiX02I+n440k1hCbryznP7T8pm6VNaS0hTySx/DOoFj96oYEX2m3mTGKjwfKqjo5kxy6mDH4wcfT2aywIIYAg2IIkH1GOWdsf2amGq5Kx3NEmx/sJ2/tNvTBUunaZJbtzKtmWKjWCNfn1No8/1vhZx7LqwWbG0Hc35HrhbnqlSkRTq6gREqRBBHIzgTP59naT+vIY2npO00Pqa0aaYaarZddAfUpvIEYD73UYWWJ2UCSfbFh4B2ZzOc0sV7uiR8bRJA/lU7+u3rti/cB7M0MudHd6DuXMs5PITEAgXOwFrHC6mvHT5ywR03LjCKv2Q7D5iqAKxehSe+lR429f5RaPnMYv8AToU8nQFLK00WqGkIdLMxPMj4mjaSTz5WxtmsxFIMaUpTEaVgTPLwiQRzJH47BLUUVO+iGI8feQRTUbgN10/rfHFqaspvJ0Q01ELzPEGpr3rMpJB700l+NgDA0/0zuSP8EhqUA6S+oapNMzcknba/1xVczmNRBEUzHgR7RJksfKIib+l8a0eM5ikoRXEAdDv+ufPCYfI7j4OYJk2qDUQY2Xpa/wA/LBeX4RGk1TNvhG09CZw6zXE2FNFABcSXZT0G6iARK74GTOagsHeJi36vj0XqTaORaMU8gXFGH8NUA/lgfTARoVxaJsPadsNa7ISJqIsGepvvYYHzVSkXnvhtYaWi0c5w0ZNKqNOKbuzSlxMjTTWiC4jYEliOvXBCfvbtqZdCJN2sq+dpPPfzwyoV7JVoUTUYeFiq7j+4CJkD8cLuLdpKuogI1IxFpB9Z5nCq5Oox+4XUVcpfY0z3Gq6wHBubErv6GL4O7qssVagRdQ+G+qD1tb0wjyfEzrFSp49MaQfLBvF+MtVUk9MGWnwkjR1E7bZNxvhjNDNUBA2EfnOGnAWRaUUyoc/ETsonY8za8C5OK2uf+zAJnGmVomC7VCiHYDdvQbR5nGcJbabApx3XFcjTjHFBTVqaGXadR5mdyf8AHlhVlMiUUO27CVXnB2J6TiOnR1Fu7Encs52/ycOc8RVzGkGEtcXhQBy58hhvaqX8i+97pfwA5OtUpUnKLeo0Ei5AXl5XM+eJM1xLu07pAAIGphu56k9JmByGLFkaCKDoRgrHxM1pPvc26CMJuLZSiHFRUPhYEiZBAN5BP0wimpSyijhKMelkWT7PvVTvahNNRcSLnEqZ9qalRUDBeREW64I4l2pNUCmo8gPM2EYVZnIKCZY67hojSCOQtf1m/lhsv3C4Xs5G/D8gtem1arJSYVZiSOZO8YjyfaBcuHoFPsydQi8TuPwxFw3OaaQy5IEsIPK5An8cPqPDdFM1HAYmSqxCqs2t153xNum74KVaVciLhGYp1jUZp1rBRZgAdfMi344gzFYatUSRsDt6xibiGYF7+4thKveNsCR1xSMd2eBJScccjTJZJ8wCzOEXqRJPoOWFXE8p3ZhX1AYny5qoDI/Ef5wyr5RVOnSrtpUlm2lhPQwLxtyw27Y/kI4b4/P5ilOIjQFZQYsMOez3ZqpmwX0JRyy3qZmpIpoBvDH42/pX3jfAi5mpQYVaQpqydFVo9Ay/liXOcTrZ0B81XqVYsqEwq+iKAAfQYNqrQtSvaxjl8xlQ3dIjJQP8N2PicqY1MJ5/LeMXDsDxZaVeQQ2kwY5g+XpPvjnPGKDGmn2ZGlQo9BtbcWwVkYy9doqElEUi9n2LT8/a2JvqzY9bemj6hrIGAZbgiQeoOAalLC/9nfF1zOUABkpt10nb5GR8sPatPAonF06KV2r7I0M6v2i6agHhqLZh78x5HFJ4N+zmnlu8qZmK9RT9mkQhHUgm7eW2OwVaWAcxlwQQRIPXAduLSdDqrtlOqNrDSiDSNBIYqeROgHlEAsSOdug+Z4oqLqDMoA0sAAoM3AVdiNheN/kx412cZh9i2mBGk7RMwOk/4xROK52pTcjMUlGmSobkB94nnfbHC9GSZ1xnGQ7oP4zUZijEHSoBhVjdl6/+fRfm84pHiB7obQQQ5PNhyUQNvnhDm+OzpWSUiY2LXm5n4fK9hgCvxkCYYmT8JvEe8Rh46EmF6sUWb94k66g1Aiw+K5tAESojrO/rAFbiNJjLPVnopAA8ri+Krm+LuxJFpEecdLRbAVSs0/EfY46IfCvuQl8UlwX/ALL9jKzslWugKtbumjVH8xmywJPX8rX/ALAZJoAUoxsSlQkav7bqZ/PbDigA6GnAtYqCCJ3ubxf3xFlc+dXjAUEFPDAAYEAQ3xMItIkyMc0tWTd3RXaqK3nuwBFTSlfSpHh1ATI3FiNvTC/L9h8xrOru6iraASCx6QyiZ+RA3xes4xIiySQRuLg9AJM+3LGiZvvAtXwosX7wixFpCRG4iT0HXC+rPgKiuSn8UyOb0qtOgYMgBdJAjkdJhfQxisngOfFSGytS9wCk/wCgP446tVz01ArSyvCsDM6psQo5bbxz6YnymeMGizEuvxKpEkRAMiw2+k4aOtWKM4tnFKvZXMtUXVlq6K037tgLc9rYzN9nUQQzuD0MfSMdqpcSh2DeBU6XgTYlz8J2MdJxLmcyRDkKEBAfvJvJjV587xF8U/y5UT9GN5XJw3IdnVANWo+qmLKBYk+fIAfjjbPZ0RAAK9CAYHyx2rNcKy+YU0qlMGd3VAjBjcXkN+GOf8Z/Z66M37s+o3+zqQGj+ltm32MeuHj8QpO5MC09qqKE1ThWWTKsVJLNEkG5J5BeQ/xhTTzrnSKNJQVtqA35XLG8+uB+I98rdy1FkqXmVhjfrG1txY4IyuTZVGsrI2BYmDvMC0zi9Urkyd26igvMZAmCajlQbnU3ivBCidpm+A6uTaQqOZ38ZsANySeX+mNDxKo9RaSqs7A6rQPO2wx5nG7nWDVLu66WK2AuDAJ3FsFKSwzNxadGjZemt1PjBkNBAkGbLO2Na2Y1sdUSZYkfXBXA+CHNSQdKCxO5PoPzw0r9nKVJgy1H1LzOmJ9I3xnNJ03kCi2rSwLP9nszVQMtNoN9TQv1v+GGFWlmFpAPmElRGi/6m2+F9XjVSmxBZmY7NN/niLMrWqzNNm1DkPz67YHU+aoboV1yLauVqOfDLxvp2HvthzwWnWd0oBIO5J2AG5x7Tr1qkUQvdBReRAA8hzxtlc4uVql6dYuY0sG8+gnDOTapoWMVF2n+f7Gtc0qcro1tzLGfw2wi4vnpEr8W3lHTDnhOROdDVmPd01Om3xMfLlHnfEPEOz9EbO4PmR/jEk4Rlkq1OcMCfLZF6iancIp2gST7TbDPI0kowEBJ5uw3Pl0A2/HAXDqkVlouRovDecHSD7wMNcxViwJkYabfHYWCX8ogzmbmxaf1/jAuTplJqGiah2pzAXzN9/bzxHxCoseNQZ3I3B/XO2IcvxViLgMfoOgHlywYxxhAlLNNnQP2Ydpv3bNKtZwq1rMIgA22P62x3qqk4+RmzMxyNiAcfQX7KO1f75l+6czVpAepXb5g29CMFeCWrH9yLW64GqU8H1UwOyYVmixe9LC3jPCaFamVroGXz3HoRcH0wdxXitKgDrYSOX+emOX8f7QZvNsVyvgTY1P8fqcK34HQg7SdhFpsxy9bwk2p1GGr2bn6HFNfLBJJYeEwQLn3HLF8XgT5ekazk1DTcNUYydR2UAnkNyMVTtiq1M7U7gEhoJA/mIvimm3dN4FlVcZEusT5frlj1gRtMYk/doEMCMRGgx88XTRFxkux3bKVNBCtNPUdWk/zCJAUDmBz6Y1ztGX1ahTVhuzEtqEQQDYG3LEKhgzqN6klWbkQLyzGI9JxKaQqIROuBsp+ctvvabY8ReD1PmbZfNgtMFjOnUZ1ahYNo5SbXjARULUNOoTDLKqDqedRkC0ACRYeWNlzOp9EikLhlRfEDAglh8pvtviLjGaVKbt8IBEMsapBDHxXExJ54PPBlgKZ1qfZN9msgFQCXgfCS8zcxfoT7eUs2SZpbT3TCQCDNmZjswmY52wkr9pl8L6CwYSwjSZ5STdoHoPXE2ez3eKBqXRpBKr8N7jlMkQT6+WG2MCZYMxRZnQ02B0mCzWQCL6VvJ8/P1xBxDiQpAsfGQsFmmJ9NjaI9Tio1e0MMBWYlNtQF12gxYNEDfAa5ypm6lPL0pZ3OkRfzLecKCfbDw0ndsEmN+C5nP5usP3YAqphnqQEHOCxEzAm0nbrjp9bI03ZixkqYMtCsekbkk+lvUY84VlxRpLTo0NCIfg0XO3iZib3i53Ixo9EVKne6dYptpWVhQ1paQTNzb/TCSafCFt3yL8+tOorDMUaA7v4bEhBYQahNybWsLfJTX4blWWWy+X0pMMyKpY9QiiGUeZvGHFXS5Rh4JYsAPEFsYdlHPSLA7YHzChahRzUdqkfALkDaUiwHM+fLCJvsx8Ffy/ZfJgh1oqswWId1cDYECIWT0tgT/Y3h2sU2Ss7NcNrY26tpsBynDvPZgqHp1G1KLIEB1f+/efK/rgUVairFNFpBR8UnxT/AEkEnznflhlqzT9wHpxaqhHmexWTn7NqwfTASnUUBT6mnLCTva2GeR7A5VQe8rZl/wDrEAeyz7/IYIXTSBMs0C5JnTzg8on8sL872hdW1DmIa92HQ/5jDrU1X3B6cOyC6vZvhWXYu6gx/CLtUZWMcwG9OUybYIy3EeHOQXVNWkAp9otMEXsTeeVycUrjfFe/KarlQQAdx77m1p3wvpsUM3ZOfUT064ooSkrk8mxHg6jV7P5ZyyHKUtWkMoYqCPfmCbC+JE4Dkg6FcnQYkQRpp2I6eC7HzAPmMUjsl2iFOsKbeOm0BZJBQj4Y8v6dpjFrq19SvSVbWBq7aZIMN1Mbxv5YjPfB02HapdgzM6B3lKlQRSpEtpRQurkygDUYkzB2xpmuG5UBmrU6ZDEAAooJi0hALBvInHr1UpkDSRLeEgEnpqJmT6b4g1Szhq01T4kJHhNoBEfD+eJ7n5GpG+Y4bkvEDlsrJEppVRMC4us72iRiQ0qIpqxytCD4YVUIJJiASshp9BiB60sDCGqRpKwAGgTdeXMwP/ArZlVKvU0a2ZtKkkwRYLHWfveg9S5vyZRXg3fhtCow7yjRLSwKFKSkgCAusC5iDGAqHZfKMFapllUXBpp8RnmxEFfQHptgmklTRTFQo1TUTTkWpTuGPr15xuYxDxHNKoKwdRMOxNmG+5sIHI/64KlJd39zOMX2BMz2Y4eNSmmQ0yoV6gLAbgMWa/lHzxtwPI08lme9yhqzAITUHHMEMbW3WxJ6gRONqBLhkRyaTR9owOvb7ptcCxHnPlg4VqdINoChrDwrY/SWj269cMtWa7genF9jofD+12XrUtZOhh8SHefLqMVPtL2/3Sj4AN33b2GwOKVx3NNTqM6GFfcREHrp5TfFOzObN9X3re/l/nHdDrVnE4qBY8zxN8xUhie7G97k+vPFw4BkZTWfCi/qBis9hOzD5hi7eCgh8bef8o6n6YtXaPidNYppamgJ0g7gX36nqeuNKKQVJsB7T9olSmaSLqtYRN+pxzCtmGSASdMk+pO5MbnDDifG1qeNLBuXTywtooarqkTJv6czPpgpf+lgZYXS8kIzwZlDnwzcwJj5Yv3A+AZepSDtTnXJWATbYT52n0jFYodnVGYpUh4zWJ0WMaRzIO/M+2OpUqagBUHdqoChfQDkMR19RJJQKaallzOc5jjNSbliZ3Lz5z1xFxHtXUYCmzQJJJgQSYuQByg/PC+oJqMT5fngOtRV6ig2EHFY6cLtoWc5VgJTiJ3Z2Df0QOQ54e1O0BzCamUSlgogA7SbCL2xWK/CYuGw6ohe4UrFlAHqN/xvgzjDlGhKd0ws8dQiGhWHMXB8xgbM8e8JCQD9flf9cuaTiaSO8Wx+8OvnjTL5AuJkkdADjLShVsEtWd7UjermTU8O5JjHUexnA0ywbMkj94qArSWdMWuQCd2Np6DzxSOH5KkkEpDbTefbocb8a7VkQEMAEkAKB4gbEyJs0mcT1N03thwOqit02df4VmwUVq2oeE954rhVMLsdiPfB+RQBEWlqSkSCHJ1eGGYsd9/hk9fLFC7KcbR1DlqLK5BKMvwmfEhJPw3nbkMW3JZsVAWCL3Y1roU6dJVYAgRadgOoxySi4umUu8ob0qLNSfToJnw8iTynpAjC5Qx0KrPrE97VNixsdKkRadp6XwfmaqgJULEOoYhXFpbwz1ED64my1I06YIOqZBAMySfPq30wtWzXQk/c1pgNEAmCwAJZjbxXlr+k/hhdnqhV2pakVmuoJ0knyHL3j3w5bJai1F6ZR9MtWB/mJgKNiYsca0MkqDRTCgqsyzXI6Xm5iYHLGoNlF7QO5pqaau+rwkU0K+JTP2iHz5jFfzefDAWIIsQd5FsdRqcOqMgc2Q2cQfmLWHlincd7DPVYPSbS5J18ww/mEb+g25nFdOSWGBlCz9a1jBGxxPw3NOw/hN6xb54Zv+zzP6ie6NRVIutgfPU0W9MWnKdisywQE06SGQCzSbf2g/X5Y6ZTilRONt2UvhmVfv8AVGmPhU/ebkBHrOOjZUJSRmM+GLPuTEbc1v7Xwbkv2e0KY15irUeSNJTwL682/HDrh/B6biWUGmoBpkzqb3babAY5dV7pIpFpIrQapoqQ6sTLaJNhYBlO5A/XPBFHK1AoYU+9ZwNl0mwsTaxn2/K1JUT+JT0IPhCNsx5wBc3PvgSq6sz2KBWEkHQrMTeYvAtiVJdw7m+xXBwerABUCrpMMCPESCdO8gAc8b/+j5j7Ko1JBVAALGAoH9vWMWxLA6iGW516bi9/M41zgquv2chWN9cWXyHntfzwaVG3Mp1XgldgVpd2wYm+sSd9+Vvp1wlq/s8ztQkF6YI3JLMByiw3gfTHUEKLrDaQF2gX2AAUDbfEmUpd34Z1GmCSJvLEmTG+Hg9vAsnZzTIdiM3QIWnWSojEd4uorbqpawaJ/Pyg7V8H4ilPRSpM6rLeDSSB5AGcdbpZcfyeJZI9Tf8AROFlWoKmmojIagkMCp0kD3389sNuzbWQXeEcLyXaQNlxRryzhyCWmVW25PMGYB2xlHgR1q1QjRyeQRHUL1jli7drOyKZhu8pgLVMxGxPQmL+vLHMx31GpUSoGVh4YBEA9eht0x1ac072kpx43F3z3aMUqIoUjppKLDmxO5OK7l889RmBaWYeEGIttFtxc+eEFBXckkmJ33PywZRpopDFnBUgiRFwZHLBlp+Xk0JeEGZjs9UcluYjWREDn9OuGvA+zpSoAFLk3J+Hw+hPl54hXtDY+A3EFgCDHW9icXrgWRWqqKophRB1bSDESP5iTtjn1J6lbWWjCF2iXszwdqba3H2gEKxQDwsZgeZtf0wxclmYmneeR6gEe8HDKuWcgA+HZIN2MEG83AkekHAlYVjpIUXEkwbkknbEcmbOHn4/10OAD/GGMxmPSh/Rz6vC+oxr/Aca8G/hP64zGYD9o3719CGvtU9D+WHPDPgp+gxmMwkuBlyacS3b+0/UYq3Fvj9h9Me4zD/D8k/ifaNeyfP+4fljsvDvhb+78kxmMxy/E/qMpofpoe5/+NX/AOUfqMEp9z+5P+7GYzHKvc/zuyr9qJ858Lf3j6jEGX/4fo+MxmKS/PuDse5b4av9p+gxr2R/g0/+X/nHuMwF7kaXtYTR2f0/xiZv92PvjMZjefoK+31FvaH73/KP/biTK/BR/tp/THmMwi90h17ULsr/ALyPT/7DBnHPgPqP+7GYzCr9N/yN+5B3EP8Ad2/t/wDtgCv8Q/5Z/wC4YzGYvPl/Rf2Tjwa5j+DU/tTDbh3/ABvb88e4zCafP58zant/PkGL8L+/0GFfDP4L/wBv+ce4zD/uX0Yi4f8ABXs3/Aof8wfU45f20/3h/wC4/UY9xmDpe5FOzK7lf18xhlS3HrjMZjqmLAFz/wAJx0Psx/Apf3D/APnjMZjm+I9i+pSPLLhU+Kj/AGv/ANrYJOy+n5nGYzA8/ngl+f7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3080" name="Picture 8" descr="Image 6 for article titled &quot;Dying for a Cup of Coffee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160" y="42208"/>
            <a:ext cx="1386840" cy="1735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ymbol zastępczy zawartości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8564880" cy="5410200"/>
          </a:xfrm>
        </p:spPr>
        <p:txBody>
          <a:bodyPr/>
          <a:lstStyle/>
          <a:p>
            <a:endParaRPr lang="pl-PL" dirty="0"/>
          </a:p>
          <a:p>
            <a:r>
              <a:rPr lang="pl-PL" dirty="0"/>
              <a:t>Rozwiązanie</a:t>
            </a:r>
          </a:p>
          <a:p>
            <a:pPr lvl="1"/>
            <a:r>
              <a:rPr lang="pl-PL" dirty="0"/>
              <a:t>modelowanie na poziomie kwantowym zachowania cząstek wpływających na aromat kawy</a:t>
            </a:r>
          </a:p>
          <a:p>
            <a:pPr lvl="1"/>
            <a:r>
              <a:rPr lang="pl-PL" dirty="0"/>
              <a:t>model numeryczny – obliczenia na superkomputerach </a:t>
            </a:r>
          </a:p>
          <a:p>
            <a:pPr lvl="1"/>
            <a:endParaRPr lang="pl-PL" dirty="0"/>
          </a:p>
          <a:p>
            <a:r>
              <a:rPr lang="pl-PL" dirty="0"/>
              <a:t>Zamawiający</a:t>
            </a:r>
          </a:p>
          <a:p>
            <a:pPr lvl="1"/>
            <a:r>
              <a:rPr lang="pl-PL" dirty="0"/>
              <a:t>Nestle</a:t>
            </a:r>
          </a:p>
          <a:p>
            <a:r>
              <a:rPr lang="pl-PL" dirty="0"/>
              <a:t>Dostawca </a:t>
            </a:r>
          </a:p>
          <a:p>
            <a:pPr lvl="1"/>
            <a:r>
              <a:rPr lang="pl-PL" dirty="0"/>
              <a:t>IBM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551464"/>
            <a:ext cx="4800600" cy="3306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94008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9C1281E-C2FE-4634-A9AF-CA723775D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0296" y="531478"/>
            <a:ext cx="3103416" cy="397545"/>
          </a:xfrm>
        </p:spPr>
        <p:txBody>
          <a:bodyPr/>
          <a:lstStyle/>
          <a:p>
            <a:r>
              <a:rPr lang="pl-PL" dirty="0"/>
              <a:t>Symulacje przestrzenne</a:t>
            </a:r>
            <a:endParaRPr lang="en-GB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D9746BD-3C4F-4DFB-82F9-7FA9E3246C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Strona </a:t>
            </a:r>
            <a:fld id="{C5A495FA-939F-4A3C-8927-7EFC63A8748B}" type="slidenum">
              <a:rPr lang="pl-PL" smtClean="0"/>
              <a:pPr>
                <a:defRPr/>
              </a:pPr>
              <a:t>18</a:t>
            </a:fld>
            <a:endParaRPr lang="pl-PL" i="0">
              <a:latin typeface="Times New Roman" pitchFamily="18" charset="0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6D7A5E06-7829-414B-A3EC-AEAEABCE699A}"/>
              </a:ext>
            </a:extLst>
          </p:cNvPr>
          <p:cNvSpPr txBox="1"/>
          <p:nvPr/>
        </p:nvSpPr>
        <p:spPr>
          <a:xfrm>
            <a:off x="5976156" y="2564905"/>
            <a:ext cx="1188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solidFill>
                  <a:srgbClr val="F1F9ED"/>
                </a:solidFill>
              </a:rPr>
              <a:t>wykres/zdjęcie</a:t>
            </a:r>
          </a:p>
        </p:txBody>
      </p:sp>
      <p:sp>
        <p:nvSpPr>
          <p:cNvPr id="10" name="Symbol zastępczy zawartości 2">
            <a:extLst>
              <a:ext uri="{FF2B5EF4-FFF2-40B4-BE49-F238E27FC236}">
                <a16:creationId xmlns:a16="http://schemas.microsoft.com/office/drawing/2014/main" id="{AB3A3BD4-CBB3-4B7E-AC7F-2700C81B589F}"/>
              </a:ext>
            </a:extLst>
          </p:cNvPr>
          <p:cNvSpPr txBox="1">
            <a:spLocks/>
          </p:cNvSpPr>
          <p:nvPr/>
        </p:nvSpPr>
        <p:spPr>
          <a:xfrm>
            <a:off x="340755" y="1166451"/>
            <a:ext cx="5940124" cy="272032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pl-PL" sz="2100" dirty="0"/>
              <a:t>Modelowanie </a:t>
            </a:r>
            <a:r>
              <a:rPr lang="pl-PL" sz="2100" dirty="0" err="1"/>
              <a:t>zachowań</a:t>
            </a:r>
            <a:r>
              <a:rPr lang="pl-PL" sz="2100" dirty="0"/>
              <a:t> konsumentów przemieszczających się w mieście</a:t>
            </a:r>
            <a:endParaRPr lang="en-US" sz="2100" dirty="0"/>
          </a:p>
          <a:p>
            <a:pPr lvl="1"/>
            <a:r>
              <a:rPr lang="pl-PL" sz="1800" dirty="0"/>
              <a:t>indywidualne wzorce podróżowania</a:t>
            </a:r>
            <a:endParaRPr lang="en-US" sz="1800" dirty="0"/>
          </a:p>
          <a:p>
            <a:pPr lvl="1"/>
            <a:r>
              <a:rPr lang="pl-PL" sz="1800" dirty="0" err="1"/>
              <a:t>Socjodemograficzne</a:t>
            </a:r>
            <a:r>
              <a:rPr lang="pl-PL" sz="1800" dirty="0"/>
              <a:t> profile konsumentów</a:t>
            </a:r>
            <a:endParaRPr lang="en-US" sz="1800" dirty="0"/>
          </a:p>
          <a:p>
            <a:pPr lvl="1"/>
            <a:r>
              <a:rPr lang="pl-PL" sz="1800" dirty="0"/>
              <a:t>Wymiana informacji pomiędzy podróżującymi agentami</a:t>
            </a:r>
            <a:endParaRPr lang="en-US" sz="1800" dirty="0"/>
          </a:p>
          <a:p>
            <a:r>
              <a:rPr lang="pl-PL" sz="2100" dirty="0"/>
              <a:t>Walidacja wyników symulacji z faktycznym obciążeniem systemu transportowego</a:t>
            </a: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8BF56A1E-2386-4909-9B7F-F8B9218ED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1" y="3886775"/>
            <a:ext cx="8696564" cy="2745800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921B89FB-097F-4F3D-9A9D-453AEE4E2B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9884" y="1516493"/>
            <a:ext cx="2884357" cy="217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867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FCEE69B-B85F-4A5E-81C2-C9437905B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9734" y="531478"/>
            <a:ext cx="6264536" cy="397545"/>
          </a:xfrm>
        </p:spPr>
        <p:txBody>
          <a:bodyPr/>
          <a:lstStyle/>
          <a:p>
            <a:r>
              <a:rPr lang="pl-PL" dirty="0"/>
              <a:t>Symulacja nowego punktu handlowego w mieście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02A501D-3E42-4A3E-8AE8-CCC6972B890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/>
              <a:t>Zasięg</a:t>
            </a:r>
          </a:p>
          <a:p>
            <a:r>
              <a:rPr lang="pl-PL" dirty="0"/>
              <a:t>Wpływ na punkty </a:t>
            </a:r>
            <a:br>
              <a:rPr lang="pl-PL" dirty="0"/>
            </a:br>
            <a:r>
              <a:rPr lang="pl-PL" dirty="0"/>
              <a:t>istniejące</a:t>
            </a:r>
          </a:p>
          <a:p>
            <a:r>
              <a:rPr lang="pl-PL" dirty="0"/>
              <a:t>Optymalizacja </a:t>
            </a:r>
            <a:r>
              <a:rPr lang="pl-PL" dirty="0" err="1"/>
              <a:t>lokalizazji</a:t>
            </a:r>
            <a:endParaRPr lang="en-GB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475BEAED-F277-42DA-A8D5-491DA52550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Strona </a:t>
            </a:r>
            <a:fld id="{C5A495FA-939F-4A3C-8927-7EFC63A8748B}" type="slidenum">
              <a:rPr lang="pl-PL" smtClean="0"/>
              <a:pPr>
                <a:defRPr/>
              </a:pPr>
              <a:t>19</a:t>
            </a:fld>
            <a:endParaRPr lang="pl-PL" i="0">
              <a:latin typeface="Times New Roman" pitchFamily="18" charset="0"/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0DAD4BC1-5488-46BC-9B38-A159D6D37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4300" y="1414124"/>
            <a:ext cx="51435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757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title" idx="4294967295"/>
          </p:nvPr>
        </p:nvSpPr>
        <p:spPr>
          <a:xfrm>
            <a:off x="457200" y="403225"/>
            <a:ext cx="6727825" cy="523875"/>
          </a:xfrm>
        </p:spPr>
        <p:txBody>
          <a:bodyPr wrap="square" lIns="91440" tIns="45720" rIns="91440" bIns="45720" anchor="b"/>
          <a:lstStyle/>
          <a:p>
            <a:r>
              <a:rPr lang="en-US" sz="2800" b="0" dirty="0" err="1">
                <a:solidFill>
                  <a:srgbClr val="FF0000"/>
                </a:solidFill>
              </a:rPr>
              <a:t>kaszyn.ski</a:t>
            </a:r>
            <a:endParaRPr lang="pl-PL" sz="2800" b="0" dirty="0">
              <a:solidFill>
                <a:srgbClr val="FF0000"/>
              </a:solidFill>
            </a:endParaRPr>
          </a:p>
        </p:txBody>
      </p:sp>
      <p:sp>
        <p:nvSpPr>
          <p:cNvPr id="5123" name="Symbol zastępczy zawartości 2"/>
          <p:cNvSpPr>
            <a:spLocks noGrp="1"/>
          </p:cNvSpPr>
          <p:nvPr>
            <p:ph sz="quarter" idx="4294967295"/>
          </p:nvPr>
        </p:nvSpPr>
        <p:spPr>
          <a:xfrm>
            <a:off x="470079" y="1219200"/>
            <a:ext cx="8435975" cy="4710113"/>
          </a:xfrm>
        </p:spPr>
        <p:txBody>
          <a:bodyPr/>
          <a:lstStyle/>
          <a:p>
            <a:pPr marL="271463" indent="-271463"/>
            <a:r>
              <a:rPr lang="pl-PL" sz="1800" b="1" dirty="0"/>
              <a:t>Kontakt: </a:t>
            </a:r>
            <a:r>
              <a:rPr lang="en-US" sz="1800" b="1" dirty="0"/>
              <a:t>dkaszy@sgh.waw.pl</a:t>
            </a:r>
            <a:endParaRPr lang="pl-PL" sz="1800" b="1" dirty="0"/>
          </a:p>
        </p:txBody>
      </p:sp>
      <p:sp>
        <p:nvSpPr>
          <p:cNvPr id="5124" name="Symbol zastępczy numeru slajdu 3"/>
          <p:cNvSpPr txBox="1">
            <a:spLocks noGrp="1"/>
          </p:cNvSpPr>
          <p:nvPr/>
        </p:nvSpPr>
        <p:spPr bwMode="auto">
          <a:xfrm>
            <a:off x="8429625" y="6357938"/>
            <a:ext cx="4095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B5B27FD-2740-435F-8CD8-6AE8B45407FD}" type="slidenum">
              <a:rPr lang="pl-PL" b="1">
                <a:solidFill>
                  <a:srgbClr val="3E5D78"/>
                </a:solidFill>
                <a:latin typeface="Arial Narrow" pitchFamily="34" charset="0"/>
              </a:rPr>
              <a:pPr eaLnBrk="1" hangingPunct="1"/>
              <a:t>2</a:t>
            </a:fld>
            <a:endParaRPr lang="pl-PL" b="1">
              <a:solidFill>
                <a:srgbClr val="3E5D78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046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>
          <a:xfrm>
            <a:off x="583737" y="152636"/>
            <a:ext cx="7976544" cy="1035110"/>
          </a:xfrm>
        </p:spPr>
        <p:txBody>
          <a:bodyPr>
            <a:normAutofit/>
          </a:bodyPr>
          <a:lstStyle/>
          <a:p>
            <a:r>
              <a:rPr lang="pl-PL" dirty="0"/>
              <a:t>Modelowanie systemu</a:t>
            </a:r>
            <a:br>
              <a:rPr lang="pl-PL" dirty="0"/>
            </a:br>
            <a:r>
              <a:rPr lang="pl-PL" sz="2000" b="0" dirty="0">
                <a:solidFill>
                  <a:schemeClr val="accent4">
                    <a:lumMod val="75000"/>
                  </a:schemeClr>
                </a:solidFill>
              </a:rPr>
              <a:t>opr. wł. na podst. Gilbert i </a:t>
            </a:r>
            <a:r>
              <a:rPr lang="pl-PL" sz="2000" b="0" dirty="0" err="1">
                <a:solidFill>
                  <a:schemeClr val="accent4">
                    <a:lumMod val="75000"/>
                  </a:schemeClr>
                </a:solidFill>
              </a:rPr>
              <a:t>Troitzsch</a:t>
            </a:r>
            <a:r>
              <a:rPr lang="pl-PL" sz="2000" b="0" dirty="0">
                <a:solidFill>
                  <a:schemeClr val="accent4">
                    <a:lumMod val="75000"/>
                  </a:schemeClr>
                </a:solidFill>
              </a:rPr>
              <a:t> (2005)</a:t>
            </a:r>
            <a:endParaRPr lang="en-GB" sz="2000" b="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251520" y="2015841"/>
            <a:ext cx="1836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/>
              <a:t>Analizowany</a:t>
            </a:r>
            <a:r>
              <a:rPr lang="en-US" sz="2000" b="1" dirty="0"/>
              <a:t> system</a:t>
            </a:r>
            <a:endParaRPr lang="en-GB" sz="2000" b="1" dirty="0"/>
          </a:p>
        </p:txBody>
      </p:sp>
      <p:sp>
        <p:nvSpPr>
          <p:cNvPr id="5" name="pole tekstowe 4"/>
          <p:cNvSpPr txBox="1"/>
          <p:nvPr/>
        </p:nvSpPr>
        <p:spPr>
          <a:xfrm>
            <a:off x="251520" y="5589240"/>
            <a:ext cx="2451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/>
              <a:t>Model systemu</a:t>
            </a:r>
            <a:endParaRPr lang="en-GB" sz="2000" b="1" dirty="0"/>
          </a:p>
        </p:txBody>
      </p:sp>
      <p:sp>
        <p:nvSpPr>
          <p:cNvPr id="8" name="pole tekstowe 7"/>
          <p:cNvSpPr txBox="1"/>
          <p:nvPr/>
        </p:nvSpPr>
        <p:spPr>
          <a:xfrm>
            <a:off x="5829000" y="5496035"/>
            <a:ext cx="2199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/>
              <a:t>Dane z procesu</a:t>
            </a:r>
            <a:br>
              <a:rPr lang="pl-PL" sz="2000" b="1" dirty="0"/>
            </a:br>
            <a:r>
              <a:rPr lang="pl-PL" sz="2000" b="1" dirty="0"/>
              <a:t>symulacji</a:t>
            </a:r>
            <a:endParaRPr lang="en-GB" sz="2000" b="1" dirty="0"/>
          </a:p>
        </p:txBody>
      </p:sp>
      <p:sp>
        <p:nvSpPr>
          <p:cNvPr id="9" name="pole tekstowe 8"/>
          <p:cNvSpPr txBox="1"/>
          <p:nvPr/>
        </p:nvSpPr>
        <p:spPr>
          <a:xfrm>
            <a:off x="5436096" y="2015841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/>
              <a:t>Dane z rzeczywistego systemu</a:t>
            </a:r>
            <a:endParaRPr lang="en-GB" sz="2000" b="1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827584" y="3429000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Modelowanie</a:t>
            </a:r>
          </a:p>
          <a:p>
            <a:r>
              <a:rPr lang="pl-PL" dirty="0"/>
              <a:t>konstrukcja abstrakcyjnej</a:t>
            </a:r>
            <a:br>
              <a:rPr lang="pl-PL" dirty="0"/>
            </a:br>
            <a:r>
              <a:rPr lang="pl-PL" dirty="0"/>
              <a:t>reprezentacji systemu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3328826" y="5352019"/>
            <a:ext cx="1819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/>
              <a:t>Symulowanie</a:t>
            </a:r>
            <a:endParaRPr lang="en-GB" sz="1200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2334290" y="1969674"/>
            <a:ext cx="25393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/>
              <a:t>Obserwacja systemu</a:t>
            </a:r>
            <a:endParaRPr lang="en-GB" sz="2000" dirty="0"/>
          </a:p>
        </p:txBody>
      </p:sp>
      <p:cxnSp>
        <p:nvCxnSpPr>
          <p:cNvPr id="13" name="Łącznik prosty ze strzałką 12"/>
          <p:cNvCxnSpPr>
            <a:stCxn id="4" idx="3"/>
            <a:endCxn id="9" idx="1"/>
          </p:cNvCxnSpPr>
          <p:nvPr/>
        </p:nvCxnSpPr>
        <p:spPr>
          <a:xfrm>
            <a:off x="2087724" y="2369784"/>
            <a:ext cx="334837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>
            <a:off x="6648139" y="2914052"/>
            <a:ext cx="1" cy="2502930"/>
          </a:xfrm>
          <a:prstGeom prst="straightConnector1">
            <a:avLst/>
          </a:prstGeom>
          <a:ln w="381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4"/>
          <p:cNvCxnSpPr>
            <a:endCxn id="8" idx="1"/>
          </p:cNvCxnSpPr>
          <p:nvPr/>
        </p:nvCxnSpPr>
        <p:spPr>
          <a:xfrm>
            <a:off x="2447764" y="5820071"/>
            <a:ext cx="3381236" cy="2990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/>
          <p:nvPr/>
        </p:nvCxnSpPr>
        <p:spPr>
          <a:xfrm>
            <a:off x="754782" y="2996952"/>
            <a:ext cx="0" cy="255911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rostokąt zaokrąglony 16"/>
          <p:cNvSpPr/>
          <p:nvPr/>
        </p:nvSpPr>
        <p:spPr>
          <a:xfrm>
            <a:off x="251520" y="1628800"/>
            <a:ext cx="8035278" cy="1716496"/>
          </a:xfrm>
          <a:prstGeom prst="roundRect">
            <a:avLst/>
          </a:prstGeom>
          <a:noFill/>
          <a:ln>
            <a:solidFill>
              <a:schemeClr val="accent1">
                <a:shade val="50000"/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endParaRPr lang="pl-PL" sz="1100" i="1" dirty="0">
              <a:solidFill>
                <a:schemeClr val="tx1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 rot="16200000">
            <a:off x="7143094" y="1938027"/>
            <a:ext cx="2736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/>
              <a:t>Warstwa systemu</a:t>
            </a:r>
          </a:p>
        </p:txBody>
      </p:sp>
      <p:sp>
        <p:nvSpPr>
          <p:cNvPr id="19" name="Prostokąt zaokrąglony 18"/>
          <p:cNvSpPr/>
          <p:nvPr/>
        </p:nvSpPr>
        <p:spPr>
          <a:xfrm>
            <a:off x="251520" y="4653136"/>
            <a:ext cx="8028892" cy="1872208"/>
          </a:xfrm>
          <a:prstGeom prst="roundRect">
            <a:avLst/>
          </a:prstGeom>
          <a:noFill/>
          <a:ln>
            <a:solidFill>
              <a:schemeClr val="accent1">
                <a:shade val="50000"/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endParaRPr lang="pl-PL" sz="1100" i="1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 rot="16200000">
            <a:off x="7153579" y="5218490"/>
            <a:ext cx="27281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dirty="0"/>
              <a:t>Warstwa symulacji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5328084" y="3702222"/>
            <a:ext cx="27003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>
                <a:solidFill>
                  <a:schemeClr val="accent2"/>
                </a:solidFill>
              </a:rPr>
              <a:t>Podobieństwo</a:t>
            </a:r>
            <a:endParaRPr lang="en-GB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636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upa 100"/>
          <p:cNvGrpSpPr/>
          <p:nvPr/>
        </p:nvGrpSpPr>
        <p:grpSpPr>
          <a:xfrm>
            <a:off x="251520" y="952302"/>
            <a:ext cx="8317532" cy="1324570"/>
            <a:chOff x="-3923693" y="2386779"/>
            <a:chExt cx="7580294" cy="1324570"/>
          </a:xfrm>
        </p:grpSpPr>
        <p:sp>
          <p:nvSpPr>
            <p:cNvPr id="102" name="Prostokąt zaokrąglony 101"/>
            <p:cNvSpPr/>
            <p:nvPr/>
          </p:nvSpPr>
          <p:spPr>
            <a:xfrm>
              <a:off x="-3923693" y="2415205"/>
              <a:ext cx="7580294" cy="1296144"/>
            </a:xfrm>
            <a:prstGeom prst="roundRect">
              <a:avLst/>
            </a:prstGeom>
            <a:noFill/>
            <a:ln w="6350">
              <a:solidFill>
                <a:srgbClr val="00206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r"/>
              <a:endParaRPr lang="pl-PL" sz="1050" i="1" dirty="0">
                <a:solidFill>
                  <a:schemeClr val="tx1"/>
                </a:solidFill>
              </a:endParaRPr>
            </a:p>
          </p:txBody>
        </p:sp>
        <p:sp>
          <p:nvSpPr>
            <p:cNvPr id="103" name="Prostokąt 102"/>
            <p:cNvSpPr/>
            <p:nvPr/>
          </p:nvSpPr>
          <p:spPr bwMode="auto">
            <a:xfrm>
              <a:off x="3203848" y="2386779"/>
              <a:ext cx="452753" cy="132457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04" name="Grupa 103"/>
          <p:cNvGrpSpPr/>
          <p:nvPr/>
        </p:nvGrpSpPr>
        <p:grpSpPr>
          <a:xfrm>
            <a:off x="251520" y="3717032"/>
            <a:ext cx="8317532" cy="1324570"/>
            <a:chOff x="-3923693" y="2386779"/>
            <a:chExt cx="7580294" cy="1324570"/>
          </a:xfrm>
        </p:grpSpPr>
        <p:sp>
          <p:nvSpPr>
            <p:cNvPr id="105" name="Prostokąt zaokrąglony 104"/>
            <p:cNvSpPr/>
            <p:nvPr/>
          </p:nvSpPr>
          <p:spPr>
            <a:xfrm>
              <a:off x="-3923693" y="2415205"/>
              <a:ext cx="7580294" cy="1296144"/>
            </a:xfrm>
            <a:prstGeom prst="roundRect">
              <a:avLst/>
            </a:prstGeom>
            <a:noFill/>
            <a:ln w="6350">
              <a:solidFill>
                <a:srgbClr val="00206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r"/>
              <a:endParaRPr lang="pl-PL" sz="1050" i="1" dirty="0">
                <a:solidFill>
                  <a:schemeClr val="tx1"/>
                </a:solidFill>
              </a:endParaRPr>
            </a:p>
          </p:txBody>
        </p:sp>
        <p:sp>
          <p:nvSpPr>
            <p:cNvPr id="106" name="Prostokąt 105"/>
            <p:cNvSpPr/>
            <p:nvPr/>
          </p:nvSpPr>
          <p:spPr bwMode="auto">
            <a:xfrm>
              <a:off x="3203848" y="2386779"/>
              <a:ext cx="452753" cy="132457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07" name="Grupa 106"/>
          <p:cNvGrpSpPr/>
          <p:nvPr/>
        </p:nvGrpSpPr>
        <p:grpSpPr>
          <a:xfrm>
            <a:off x="251520" y="5085184"/>
            <a:ext cx="8317532" cy="1324570"/>
            <a:chOff x="-3923693" y="2386779"/>
            <a:chExt cx="7580294" cy="1324570"/>
          </a:xfrm>
        </p:grpSpPr>
        <p:sp>
          <p:nvSpPr>
            <p:cNvPr id="108" name="Prostokąt zaokrąglony 107"/>
            <p:cNvSpPr/>
            <p:nvPr/>
          </p:nvSpPr>
          <p:spPr>
            <a:xfrm>
              <a:off x="-3923693" y="2415205"/>
              <a:ext cx="7580294" cy="1296144"/>
            </a:xfrm>
            <a:prstGeom prst="roundRect">
              <a:avLst/>
            </a:prstGeom>
            <a:noFill/>
            <a:ln w="6350">
              <a:solidFill>
                <a:srgbClr val="00206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r"/>
              <a:endParaRPr lang="pl-PL" sz="1050" i="1" dirty="0">
                <a:solidFill>
                  <a:schemeClr val="tx1"/>
                </a:solidFill>
              </a:endParaRPr>
            </a:p>
          </p:txBody>
        </p:sp>
        <p:sp>
          <p:nvSpPr>
            <p:cNvPr id="109" name="Prostokąt 108"/>
            <p:cNvSpPr/>
            <p:nvPr/>
          </p:nvSpPr>
          <p:spPr bwMode="auto">
            <a:xfrm>
              <a:off x="3203848" y="2386779"/>
              <a:ext cx="452753" cy="132457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1506" name="Title 6"/>
          <p:cNvSpPr>
            <a:spLocks noGrp="1"/>
          </p:cNvSpPr>
          <p:nvPr>
            <p:ph type="title"/>
          </p:nvPr>
        </p:nvSpPr>
        <p:spPr>
          <a:xfrm>
            <a:off x="2141484" y="260648"/>
            <a:ext cx="4986944" cy="582211"/>
          </a:xfrm>
        </p:spPr>
        <p:txBody>
          <a:bodyPr>
            <a:normAutofit/>
          </a:bodyPr>
          <a:lstStyle/>
          <a:p>
            <a:r>
              <a:rPr lang="pl-PL" sz="3200" dirty="0"/>
              <a:t>Etapy procesu symulacji</a:t>
            </a:r>
          </a:p>
        </p:txBody>
      </p:sp>
      <p:sp>
        <p:nvSpPr>
          <p:cNvPr id="89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85423" y="6453335"/>
            <a:ext cx="8696970" cy="257713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pl-PL" sz="1400" dirty="0">
                <a:solidFill>
                  <a:srgbClr val="0070C0"/>
                </a:solidFill>
              </a:rPr>
              <a:t>Źródło: opr. wł. na podstawie: Bennett (1995)</a:t>
            </a:r>
            <a:r>
              <a:rPr lang="en-GB" sz="1400" dirty="0">
                <a:solidFill>
                  <a:srgbClr val="0070C0"/>
                </a:solidFill>
              </a:rPr>
              <a:t>,</a:t>
            </a:r>
            <a:r>
              <a:rPr lang="pl-PL" sz="1400" dirty="0">
                <a:solidFill>
                  <a:srgbClr val="0070C0"/>
                </a:solidFill>
              </a:rPr>
              <a:t>Schroeder</a:t>
            </a:r>
            <a:r>
              <a:rPr lang="en-GB" sz="1400" dirty="0">
                <a:solidFill>
                  <a:srgbClr val="0070C0"/>
                </a:solidFill>
              </a:rPr>
              <a:t> (</a:t>
            </a:r>
            <a:r>
              <a:rPr lang="pl-PL" sz="1400" dirty="0">
                <a:solidFill>
                  <a:srgbClr val="0070C0"/>
                </a:solidFill>
              </a:rPr>
              <a:t>1993</a:t>
            </a:r>
            <a:r>
              <a:rPr lang="en-GB" sz="1400" dirty="0">
                <a:solidFill>
                  <a:srgbClr val="0070C0"/>
                </a:solidFill>
              </a:rPr>
              <a:t>), </a:t>
            </a:r>
            <a:r>
              <a:rPr lang="pl-PL" sz="1400" dirty="0">
                <a:solidFill>
                  <a:srgbClr val="0070C0"/>
                </a:solidFill>
              </a:rPr>
              <a:t>Law (2007)</a:t>
            </a:r>
            <a:endParaRPr lang="pl-PL" sz="1600" dirty="0"/>
          </a:p>
        </p:txBody>
      </p:sp>
      <p:sp>
        <p:nvSpPr>
          <p:cNvPr id="41" name="Prostokąt 40"/>
          <p:cNvSpPr/>
          <p:nvPr/>
        </p:nvSpPr>
        <p:spPr>
          <a:xfrm>
            <a:off x="4283968" y="1107691"/>
            <a:ext cx="3758495" cy="32972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</a:rPr>
              <a:t>Problem</a:t>
            </a:r>
          </a:p>
        </p:txBody>
      </p:sp>
      <p:sp>
        <p:nvSpPr>
          <p:cNvPr id="48" name="Prostokąt 47"/>
          <p:cNvSpPr/>
          <p:nvPr/>
        </p:nvSpPr>
        <p:spPr>
          <a:xfrm>
            <a:off x="4283968" y="1767133"/>
            <a:ext cx="3758495" cy="32972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</a:rPr>
              <a:t>Model systemu</a:t>
            </a:r>
          </a:p>
        </p:txBody>
      </p:sp>
      <p:cxnSp>
        <p:nvCxnSpPr>
          <p:cNvPr id="52" name="Łącznik prosty ze strzałką 51"/>
          <p:cNvCxnSpPr/>
          <p:nvPr/>
        </p:nvCxnSpPr>
        <p:spPr>
          <a:xfrm rot="5400000">
            <a:off x="6054269" y="1588048"/>
            <a:ext cx="219814" cy="1921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rostokąt 52"/>
          <p:cNvSpPr/>
          <p:nvPr/>
        </p:nvSpPr>
        <p:spPr>
          <a:xfrm>
            <a:off x="4283968" y="2581960"/>
            <a:ext cx="3758495" cy="32972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</a:rPr>
              <a:t>Programowanie </a:t>
            </a:r>
          </a:p>
        </p:txBody>
      </p:sp>
      <p:sp>
        <p:nvSpPr>
          <p:cNvPr id="58" name="Prostokąt 57"/>
          <p:cNvSpPr/>
          <p:nvPr/>
        </p:nvSpPr>
        <p:spPr>
          <a:xfrm>
            <a:off x="4283968" y="3241402"/>
            <a:ext cx="3758495" cy="32972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</a:rPr>
              <a:t>Dane wejściowe i kalibracja</a:t>
            </a:r>
          </a:p>
        </p:txBody>
      </p:sp>
      <p:cxnSp>
        <p:nvCxnSpPr>
          <p:cNvPr id="59" name="Łącznik prosty ze strzałką 58"/>
          <p:cNvCxnSpPr/>
          <p:nvPr/>
        </p:nvCxnSpPr>
        <p:spPr>
          <a:xfrm rot="5400000">
            <a:off x="6054269" y="3062317"/>
            <a:ext cx="219814" cy="1921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rostokąt 59"/>
          <p:cNvSpPr/>
          <p:nvPr/>
        </p:nvSpPr>
        <p:spPr>
          <a:xfrm>
            <a:off x="4283968" y="4552705"/>
            <a:ext cx="3758495" cy="32972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</a:rPr>
              <a:t>Walidacja</a:t>
            </a:r>
          </a:p>
        </p:txBody>
      </p:sp>
      <p:cxnSp>
        <p:nvCxnSpPr>
          <p:cNvPr id="61" name="Łącznik prosty ze strzałką 60"/>
          <p:cNvCxnSpPr/>
          <p:nvPr/>
        </p:nvCxnSpPr>
        <p:spPr>
          <a:xfrm rot="5400000">
            <a:off x="6054269" y="3721759"/>
            <a:ext cx="219814" cy="1921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Prostokąt 61"/>
          <p:cNvSpPr/>
          <p:nvPr/>
        </p:nvSpPr>
        <p:spPr>
          <a:xfrm>
            <a:off x="4283968" y="5200777"/>
            <a:ext cx="3758495" cy="32972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</a:rPr>
              <a:t>Eksperymentowanie</a:t>
            </a:r>
          </a:p>
        </p:txBody>
      </p:sp>
      <p:cxnSp>
        <p:nvCxnSpPr>
          <p:cNvPr id="63" name="Łącznik prosty ze strzałką 62"/>
          <p:cNvCxnSpPr/>
          <p:nvPr/>
        </p:nvCxnSpPr>
        <p:spPr>
          <a:xfrm rot="5400000">
            <a:off x="6054269" y="5021693"/>
            <a:ext cx="219814" cy="1921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Prostokąt 63"/>
          <p:cNvSpPr/>
          <p:nvPr/>
        </p:nvSpPr>
        <p:spPr>
          <a:xfrm>
            <a:off x="4283968" y="5860219"/>
            <a:ext cx="3758495" cy="32972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</a:rPr>
              <a:t>Wnioski i rekomendacje</a:t>
            </a:r>
          </a:p>
        </p:txBody>
      </p:sp>
      <p:cxnSp>
        <p:nvCxnSpPr>
          <p:cNvPr id="65" name="Łącznik prosty ze strzałką 64"/>
          <p:cNvCxnSpPr/>
          <p:nvPr/>
        </p:nvCxnSpPr>
        <p:spPr>
          <a:xfrm rot="5400000">
            <a:off x="6054269" y="5681134"/>
            <a:ext cx="219814" cy="1921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Prostokąt 65"/>
          <p:cNvSpPr/>
          <p:nvPr/>
        </p:nvSpPr>
        <p:spPr>
          <a:xfrm>
            <a:off x="4283968" y="3916003"/>
            <a:ext cx="3758495" cy="32972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</a:rPr>
              <a:t>Weryfikacja</a:t>
            </a:r>
          </a:p>
        </p:txBody>
      </p:sp>
      <p:cxnSp>
        <p:nvCxnSpPr>
          <p:cNvPr id="67" name="Łącznik prosty ze strzałką 66"/>
          <p:cNvCxnSpPr/>
          <p:nvPr/>
        </p:nvCxnSpPr>
        <p:spPr>
          <a:xfrm rot="5400000">
            <a:off x="6054269" y="4396360"/>
            <a:ext cx="219814" cy="1921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Łącznik prosty ze strzałką 89"/>
          <p:cNvCxnSpPr/>
          <p:nvPr/>
        </p:nvCxnSpPr>
        <p:spPr>
          <a:xfrm rot="5400000">
            <a:off x="6075898" y="2385819"/>
            <a:ext cx="219814" cy="1921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Grupa 109"/>
          <p:cNvGrpSpPr/>
          <p:nvPr/>
        </p:nvGrpSpPr>
        <p:grpSpPr>
          <a:xfrm>
            <a:off x="251520" y="2348880"/>
            <a:ext cx="8317532" cy="1324570"/>
            <a:chOff x="-3923693" y="2386779"/>
            <a:chExt cx="7580294" cy="1324570"/>
          </a:xfrm>
        </p:grpSpPr>
        <p:sp>
          <p:nvSpPr>
            <p:cNvPr id="111" name="Prostokąt zaokrąglony 110"/>
            <p:cNvSpPr/>
            <p:nvPr/>
          </p:nvSpPr>
          <p:spPr>
            <a:xfrm>
              <a:off x="-3923693" y="2415205"/>
              <a:ext cx="7580294" cy="1296144"/>
            </a:xfrm>
            <a:prstGeom prst="roundRect">
              <a:avLst/>
            </a:prstGeom>
            <a:noFill/>
            <a:ln w="6350">
              <a:solidFill>
                <a:srgbClr val="00206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r"/>
              <a:endParaRPr lang="pl-PL" sz="1050" i="1" dirty="0">
                <a:solidFill>
                  <a:schemeClr val="tx1"/>
                </a:solidFill>
              </a:endParaRPr>
            </a:p>
          </p:txBody>
        </p:sp>
        <p:sp>
          <p:nvSpPr>
            <p:cNvPr id="112" name="Prostokąt 111"/>
            <p:cNvSpPr/>
            <p:nvPr/>
          </p:nvSpPr>
          <p:spPr bwMode="auto">
            <a:xfrm>
              <a:off x="3203848" y="2386779"/>
              <a:ext cx="452753" cy="132457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21533" name="Grupa 21532"/>
          <p:cNvGrpSpPr/>
          <p:nvPr/>
        </p:nvGrpSpPr>
        <p:grpSpPr>
          <a:xfrm flipH="1">
            <a:off x="8042463" y="1346455"/>
            <a:ext cx="635371" cy="4752528"/>
            <a:chOff x="4494055" y="1272551"/>
            <a:chExt cx="522694" cy="4752528"/>
          </a:xfrm>
        </p:grpSpPr>
        <p:cxnSp>
          <p:nvCxnSpPr>
            <p:cNvPr id="68" name="Łącznik łamany 67"/>
            <p:cNvCxnSpPr/>
            <p:nvPr/>
          </p:nvCxnSpPr>
          <p:spPr>
            <a:xfrm rot="10800000">
              <a:off x="5004049" y="1272551"/>
              <a:ext cx="12700" cy="4752528"/>
            </a:xfrm>
            <a:prstGeom prst="bentConnector3">
              <a:avLst>
                <a:gd name="adj1" fmla="val 4056718"/>
              </a:avLst>
            </a:prstGeom>
            <a:ln w="19050">
              <a:solidFill>
                <a:srgbClr val="00206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Łącznik prosty ze strzałką 68"/>
            <p:cNvCxnSpPr/>
            <p:nvPr/>
          </p:nvCxnSpPr>
          <p:spPr>
            <a:xfrm>
              <a:off x="4494055" y="1827771"/>
              <a:ext cx="504402" cy="1588"/>
            </a:xfrm>
            <a:prstGeom prst="straightConnector1">
              <a:avLst/>
            </a:prstGeom>
            <a:ln w="19050">
              <a:solidFill>
                <a:srgbClr val="00206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Łącznik prosty ze strzałką 69"/>
            <p:cNvCxnSpPr/>
            <p:nvPr/>
          </p:nvCxnSpPr>
          <p:spPr>
            <a:xfrm rot="10800000">
              <a:off x="4494055" y="2835883"/>
              <a:ext cx="504402" cy="1588"/>
            </a:xfrm>
            <a:prstGeom prst="straightConnector1">
              <a:avLst/>
            </a:prstGeom>
            <a:ln w="19050">
              <a:solidFill>
                <a:srgbClr val="00206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Łącznik prosty ze strzałką 70"/>
            <p:cNvCxnSpPr/>
            <p:nvPr/>
          </p:nvCxnSpPr>
          <p:spPr>
            <a:xfrm>
              <a:off x="4494055" y="2619859"/>
              <a:ext cx="504402" cy="1588"/>
            </a:xfrm>
            <a:prstGeom prst="straightConnector1">
              <a:avLst/>
            </a:prstGeom>
            <a:ln w="19050">
              <a:solidFill>
                <a:srgbClr val="00206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Łącznik prosty ze strzałką 71"/>
            <p:cNvCxnSpPr/>
            <p:nvPr/>
          </p:nvCxnSpPr>
          <p:spPr>
            <a:xfrm rot="10800000">
              <a:off x="4494055" y="3483955"/>
              <a:ext cx="504402" cy="1588"/>
            </a:xfrm>
            <a:prstGeom prst="straightConnector1">
              <a:avLst/>
            </a:prstGeom>
            <a:ln w="19050">
              <a:solidFill>
                <a:srgbClr val="00206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Łącznik prosty ze strzałką 72"/>
            <p:cNvCxnSpPr/>
            <p:nvPr/>
          </p:nvCxnSpPr>
          <p:spPr>
            <a:xfrm>
              <a:off x="4494055" y="3267931"/>
              <a:ext cx="504402" cy="1588"/>
            </a:xfrm>
            <a:prstGeom prst="straightConnector1">
              <a:avLst/>
            </a:prstGeom>
            <a:ln w="19050">
              <a:solidFill>
                <a:srgbClr val="00206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Łącznik prosty ze strzałką 73"/>
            <p:cNvCxnSpPr/>
            <p:nvPr/>
          </p:nvCxnSpPr>
          <p:spPr>
            <a:xfrm rot="10800000">
              <a:off x="4494055" y="4204035"/>
              <a:ext cx="504402" cy="1588"/>
            </a:xfrm>
            <a:prstGeom prst="straightConnector1">
              <a:avLst/>
            </a:prstGeom>
            <a:ln w="19050">
              <a:solidFill>
                <a:srgbClr val="00206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Łącznik prosty ze strzałką 74"/>
            <p:cNvCxnSpPr/>
            <p:nvPr/>
          </p:nvCxnSpPr>
          <p:spPr>
            <a:xfrm>
              <a:off x="4494055" y="3988011"/>
              <a:ext cx="504402" cy="1588"/>
            </a:xfrm>
            <a:prstGeom prst="straightConnector1">
              <a:avLst/>
            </a:prstGeom>
            <a:ln w="19050">
              <a:solidFill>
                <a:srgbClr val="00206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Łącznik prosty ze strzałką 75"/>
            <p:cNvCxnSpPr/>
            <p:nvPr/>
          </p:nvCxnSpPr>
          <p:spPr>
            <a:xfrm rot="10800000">
              <a:off x="4494055" y="4852107"/>
              <a:ext cx="504402" cy="1588"/>
            </a:xfrm>
            <a:prstGeom prst="straightConnector1">
              <a:avLst/>
            </a:prstGeom>
            <a:ln w="19050">
              <a:solidFill>
                <a:srgbClr val="00206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Łącznik prosty ze strzałką 76"/>
            <p:cNvCxnSpPr/>
            <p:nvPr/>
          </p:nvCxnSpPr>
          <p:spPr>
            <a:xfrm>
              <a:off x="4494055" y="4636083"/>
              <a:ext cx="504402" cy="1588"/>
            </a:xfrm>
            <a:prstGeom prst="straightConnector1">
              <a:avLst/>
            </a:prstGeom>
            <a:ln w="19050">
              <a:solidFill>
                <a:srgbClr val="00206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Łącznik prosty ze strzałką 77"/>
            <p:cNvCxnSpPr/>
            <p:nvPr/>
          </p:nvCxnSpPr>
          <p:spPr>
            <a:xfrm rot="10800000">
              <a:off x="4494055" y="5500179"/>
              <a:ext cx="504402" cy="1588"/>
            </a:xfrm>
            <a:prstGeom prst="straightConnector1">
              <a:avLst/>
            </a:prstGeom>
            <a:ln w="19050">
              <a:solidFill>
                <a:srgbClr val="00206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Łącznik prosty ze strzałką 78"/>
            <p:cNvCxnSpPr/>
            <p:nvPr/>
          </p:nvCxnSpPr>
          <p:spPr>
            <a:xfrm>
              <a:off x="4494055" y="5284155"/>
              <a:ext cx="504402" cy="1588"/>
            </a:xfrm>
            <a:prstGeom prst="straightConnector1">
              <a:avLst/>
            </a:prstGeom>
            <a:ln w="19050">
              <a:solidFill>
                <a:srgbClr val="00206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Prostokąt 31"/>
          <p:cNvSpPr/>
          <p:nvPr/>
        </p:nvSpPr>
        <p:spPr bwMode="auto">
          <a:xfrm>
            <a:off x="539552" y="1299079"/>
            <a:ext cx="3240360" cy="659442"/>
          </a:xfrm>
          <a:prstGeom prst="rect">
            <a:avLst/>
          </a:prstGeom>
          <a:solidFill>
            <a:srgbClr val="0000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Modelowanie</a:t>
            </a:r>
          </a:p>
        </p:txBody>
      </p:sp>
      <p:sp>
        <p:nvSpPr>
          <p:cNvPr id="114" name="Prostokąt 113"/>
          <p:cNvSpPr/>
          <p:nvPr/>
        </p:nvSpPr>
        <p:spPr bwMode="auto">
          <a:xfrm>
            <a:off x="532368" y="2681444"/>
            <a:ext cx="3240360" cy="659442"/>
          </a:xfrm>
          <a:prstGeom prst="rect">
            <a:avLst/>
          </a:prstGeom>
          <a:solidFill>
            <a:srgbClr val="0000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Implementacja</a:t>
            </a:r>
          </a:p>
        </p:txBody>
      </p:sp>
      <p:sp>
        <p:nvSpPr>
          <p:cNvPr id="115" name="Prostokąt 114"/>
          <p:cNvSpPr/>
          <p:nvPr/>
        </p:nvSpPr>
        <p:spPr bwMode="auto">
          <a:xfrm>
            <a:off x="539552" y="3993694"/>
            <a:ext cx="3240360" cy="659442"/>
          </a:xfrm>
          <a:prstGeom prst="rect">
            <a:avLst/>
          </a:prstGeom>
          <a:solidFill>
            <a:srgbClr val="0000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l-PL" b="1" dirty="0">
                <a:solidFill>
                  <a:schemeClr val="bg1"/>
                </a:solidFill>
                <a:latin typeface="+mj-lt"/>
              </a:rPr>
              <a:t>Testowanie</a:t>
            </a:r>
            <a:endParaRPr kumimoji="0" lang="pl-PL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16" name="Prostokąt 115"/>
          <p:cNvSpPr/>
          <p:nvPr/>
        </p:nvSpPr>
        <p:spPr bwMode="auto">
          <a:xfrm>
            <a:off x="539552" y="5433854"/>
            <a:ext cx="3240360" cy="659442"/>
          </a:xfrm>
          <a:prstGeom prst="rect">
            <a:avLst/>
          </a:prstGeom>
          <a:solidFill>
            <a:srgbClr val="0000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Eksperymentowanie</a:t>
            </a:r>
          </a:p>
        </p:txBody>
      </p:sp>
      <p:sp>
        <p:nvSpPr>
          <p:cNvPr id="117" name="Strzałka w prawo 116"/>
          <p:cNvSpPr/>
          <p:nvPr/>
        </p:nvSpPr>
        <p:spPr>
          <a:xfrm rot="5400000">
            <a:off x="1918522" y="4746548"/>
            <a:ext cx="468052" cy="72008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Strzałka w prawo 117"/>
          <p:cNvSpPr/>
          <p:nvPr/>
        </p:nvSpPr>
        <p:spPr>
          <a:xfrm rot="5400000">
            <a:off x="1925706" y="3321937"/>
            <a:ext cx="468052" cy="72008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Strzałka w prawo 118"/>
          <p:cNvSpPr/>
          <p:nvPr/>
        </p:nvSpPr>
        <p:spPr>
          <a:xfrm rot="5400000">
            <a:off x="1925706" y="1970211"/>
            <a:ext cx="468052" cy="72008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2777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02735" y="439145"/>
            <a:ext cx="8148065" cy="582211"/>
          </a:xfrm>
        </p:spPr>
        <p:txBody>
          <a:bodyPr>
            <a:normAutofit/>
          </a:bodyPr>
          <a:lstStyle/>
          <a:p>
            <a:r>
              <a:rPr lang="pl-PL" sz="3200" dirty="0"/>
              <a:t>Budowa modelu systemu (konceptualny)</a:t>
            </a:r>
          </a:p>
        </p:txBody>
      </p:sp>
      <p:sp>
        <p:nvSpPr>
          <p:cNvPr id="13271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pl-PL" dirty="0"/>
              <a:t>Określenie procedur przyrostu czasu:</a:t>
            </a:r>
          </a:p>
          <a:p>
            <a:pPr lvl="1">
              <a:lnSpc>
                <a:spcPct val="130000"/>
              </a:lnSpc>
            </a:pPr>
            <a:r>
              <a:rPr lang="pl-PL" dirty="0"/>
              <a:t>Stałe – przegląd działań,</a:t>
            </a:r>
          </a:p>
          <a:p>
            <a:pPr lvl="1">
              <a:lnSpc>
                <a:spcPct val="130000"/>
              </a:lnSpc>
            </a:pPr>
            <a:r>
              <a:rPr lang="pl-PL" dirty="0"/>
              <a:t>Zmienne,</a:t>
            </a:r>
          </a:p>
          <a:p>
            <a:pPr lvl="2">
              <a:lnSpc>
                <a:spcPct val="130000"/>
              </a:lnSpc>
            </a:pPr>
            <a:r>
              <a:rPr lang="pl-PL" dirty="0"/>
              <a:t>Kolejne zdarzenia,</a:t>
            </a:r>
          </a:p>
          <a:p>
            <a:pPr lvl="2">
              <a:lnSpc>
                <a:spcPct val="130000"/>
              </a:lnSpc>
            </a:pPr>
            <a:r>
              <a:rPr lang="pl-PL" dirty="0"/>
              <a:t>Interakcja procesów.</a:t>
            </a:r>
          </a:p>
          <a:p>
            <a:pPr>
              <a:lnSpc>
                <a:spcPct val="130000"/>
              </a:lnSpc>
            </a:pPr>
            <a:r>
              <a:rPr lang="pl-PL" dirty="0"/>
              <a:t>Określenie warunków startowych (stabilizacja)</a:t>
            </a:r>
          </a:p>
          <a:p>
            <a:pPr lvl="1">
              <a:lnSpc>
                <a:spcPct val="130000"/>
              </a:lnSpc>
            </a:pPr>
            <a:r>
              <a:rPr lang="pl-PL" dirty="0"/>
              <a:t>Minimalizacja okresu rozruchu,</a:t>
            </a:r>
          </a:p>
          <a:p>
            <a:pPr lvl="1">
              <a:lnSpc>
                <a:spcPct val="130000"/>
              </a:lnSpc>
            </a:pPr>
            <a:r>
              <a:rPr lang="pl-PL" dirty="0"/>
              <a:t>Minimalizacja obciążenia wyników.</a:t>
            </a:r>
          </a:p>
          <a:p>
            <a:pPr>
              <a:lnSpc>
                <a:spcPct val="130000"/>
              </a:lnSpc>
            </a:pPr>
            <a:r>
              <a:rPr lang="pl-PL" dirty="0"/>
              <a:t>Określenie długości eksperymentu:</a:t>
            </a:r>
          </a:p>
          <a:p>
            <a:pPr lvl="1">
              <a:lnSpc>
                <a:spcPct val="130000"/>
              </a:lnSpc>
            </a:pPr>
            <a:r>
              <a:rPr lang="pl-PL" dirty="0"/>
              <a:t>Do osiągnięcia zbieżności do częstości empirycznych – zm. wejściowe,</a:t>
            </a:r>
          </a:p>
          <a:p>
            <a:pPr lvl="1">
              <a:lnSpc>
                <a:spcPct val="130000"/>
              </a:lnSpc>
            </a:pPr>
            <a:r>
              <a:rPr lang="pl-PL" dirty="0"/>
              <a:t>Do osiągnięcia zbieżności statystycznej – mierniki wyjściowe,</a:t>
            </a:r>
          </a:p>
          <a:p>
            <a:pPr lvl="1">
              <a:lnSpc>
                <a:spcPct val="130000"/>
              </a:lnSpc>
            </a:pPr>
            <a:r>
              <a:rPr lang="pl-PL" dirty="0"/>
              <a:t>Do uzyskania jednoznacznych wyników w testach statystycznych,</a:t>
            </a:r>
          </a:p>
          <a:p>
            <a:pPr lvl="1">
              <a:lnSpc>
                <a:spcPct val="130000"/>
              </a:lnSpc>
            </a:pPr>
            <a:r>
              <a:rPr lang="pl-PL" dirty="0"/>
              <a:t>Arbitralny czas wynikający ze specyfiki modelowanego systemu.</a:t>
            </a:r>
          </a:p>
        </p:txBody>
      </p:sp>
    </p:spTree>
    <p:extLst>
      <p:ext uri="{BB962C8B-B14F-4D97-AF65-F5344CB8AC3E}">
        <p14:creationId xmlns:p14="http://schemas.microsoft.com/office/powerpoint/2010/main" val="7383829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Dane wejściowe i kalibracja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Dane wejściowe</a:t>
            </a:r>
          </a:p>
          <a:p>
            <a:pPr lvl="1"/>
            <a:r>
              <a:rPr lang="pl-PL" dirty="0"/>
              <a:t>Dopasowywanie rozkładów zmiennych losowych (test KS, AD, Chi-kwadrat)</a:t>
            </a:r>
          </a:p>
          <a:p>
            <a:pPr lvl="1"/>
            <a:r>
              <a:rPr lang="pl-PL" dirty="0"/>
              <a:t>Dane empiryczne bezpośrednio w modelu</a:t>
            </a:r>
          </a:p>
          <a:p>
            <a:r>
              <a:rPr lang="pl-PL" dirty="0"/>
              <a:t>Kalibracja</a:t>
            </a:r>
          </a:p>
          <a:p>
            <a:pPr lvl="1"/>
            <a:r>
              <a:rPr lang="pl-PL" dirty="0"/>
              <a:t>Poszukiwanie zestawów parametrów prowadzących do </a:t>
            </a:r>
            <a:r>
              <a:rPr lang="pl-PL" dirty="0" err="1"/>
              <a:t>zachowań</a:t>
            </a:r>
            <a:r>
              <a:rPr lang="pl-PL" dirty="0"/>
              <a:t> modelu podobnych do rzeczywistego systemu</a:t>
            </a:r>
          </a:p>
          <a:p>
            <a:pPr lvl="1"/>
            <a:r>
              <a:rPr lang="pl-PL" dirty="0"/>
              <a:t>Analiza wrażliwości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6F979-1682-4FAD-969F-D0E2E534A1AB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8456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377" y="439145"/>
            <a:ext cx="7490834" cy="757607"/>
          </a:xfrm>
        </p:spPr>
        <p:txBody>
          <a:bodyPr>
            <a:normAutofit fontScale="90000"/>
          </a:bodyPr>
          <a:lstStyle/>
          <a:p>
            <a:r>
              <a:rPr lang="pl-PL" sz="3200" dirty="0"/>
              <a:t>Weryfikacja i walidacja</a:t>
            </a:r>
            <a:br>
              <a:rPr lang="pl-PL" sz="3200" dirty="0"/>
            </a:br>
            <a:r>
              <a:rPr lang="pl-PL" sz="3200" dirty="0"/>
              <a:t>modeli symulacyjnych </a:t>
            </a:r>
          </a:p>
        </p:txBody>
      </p:sp>
      <p:sp>
        <p:nvSpPr>
          <p:cNvPr id="133734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501254"/>
            <a:ext cx="8534400" cy="4899546"/>
          </a:xfrm>
        </p:spPr>
        <p:txBody>
          <a:bodyPr>
            <a:noAutofit/>
          </a:bodyPr>
          <a:lstStyle/>
          <a:p>
            <a:r>
              <a:rPr lang="pl-PL" sz="2400" dirty="0"/>
              <a:t>Weryfikacja – sprawdzenie, czy model zachowuje się zgodnie z założeniami</a:t>
            </a:r>
          </a:p>
          <a:p>
            <a:pPr lvl="1"/>
            <a:r>
              <a:rPr lang="pl-PL" sz="2000" dirty="0"/>
              <a:t>Metody inżynierii oprogramowania </a:t>
            </a:r>
          </a:p>
          <a:p>
            <a:pPr lvl="2"/>
            <a:r>
              <a:rPr lang="pl-PL" sz="1800" dirty="0"/>
              <a:t>testy jednostkowe (unit </a:t>
            </a:r>
            <a:r>
              <a:rPr lang="pl-PL" sz="1800" dirty="0" err="1"/>
              <a:t>testing</a:t>
            </a:r>
            <a:r>
              <a:rPr lang="pl-PL" sz="1800" dirty="0"/>
              <a:t>)</a:t>
            </a:r>
          </a:p>
          <a:p>
            <a:pPr lvl="2"/>
            <a:r>
              <a:rPr lang="pl-PL" sz="1800" dirty="0" err="1"/>
              <a:t>Debuggowanie</a:t>
            </a:r>
            <a:r>
              <a:rPr lang="pl-PL" sz="1800" dirty="0"/>
              <a:t> - Śledzenie obiektów w systemie</a:t>
            </a:r>
          </a:p>
          <a:p>
            <a:pPr lvl="1"/>
            <a:r>
              <a:rPr lang="pl-PL" sz="2000" dirty="0"/>
              <a:t>Dokumentacja – diagramy UML i inne, pseudo-kod</a:t>
            </a:r>
          </a:p>
          <a:p>
            <a:pPr lvl="1"/>
            <a:r>
              <a:rPr lang="pl-PL" sz="2000" dirty="0"/>
              <a:t>Animacja</a:t>
            </a:r>
          </a:p>
          <a:p>
            <a:r>
              <a:rPr lang="pl-PL" sz="2400" dirty="0"/>
              <a:t>Walidacja – dowodzenie, że model poprawnie opisuje system rzeczywisty</a:t>
            </a:r>
          </a:p>
          <a:p>
            <a:pPr lvl="1"/>
            <a:r>
              <a:rPr lang="pl-PL" sz="2000" dirty="0"/>
              <a:t>Reprezentatywność danych wyjściowych </a:t>
            </a:r>
          </a:p>
          <a:p>
            <a:pPr lvl="1"/>
            <a:r>
              <a:rPr lang="pl-PL" sz="2000" dirty="0"/>
              <a:t>Porównanie modelu ze scenariuszami historycznymi</a:t>
            </a:r>
          </a:p>
          <a:p>
            <a:pPr lvl="1"/>
            <a:r>
              <a:rPr lang="pl-PL" sz="2000" dirty="0"/>
              <a:t>Analiza wrażliwości modelu symulacyjnego</a:t>
            </a:r>
          </a:p>
          <a:p>
            <a:pPr lvl="1"/>
            <a:r>
              <a:rPr lang="pl-PL" sz="2000" dirty="0"/>
              <a:t>Porównanie z innymi modelami, w tym warunki brzegowe</a:t>
            </a:r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162800" y="6632575"/>
            <a:ext cx="1905000" cy="152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l-PL"/>
              <a:t>Strona </a:t>
            </a:r>
            <a:fld id="{D963B041-620B-4210-AD04-D83DB0673010}" type="slidenum">
              <a:rPr lang="pl-PL" smtClean="0"/>
              <a:pPr/>
              <a:t>24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9865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05072" y="439145"/>
            <a:ext cx="6535444" cy="582211"/>
          </a:xfrm>
        </p:spPr>
        <p:txBody>
          <a:bodyPr>
            <a:normAutofit/>
          </a:bodyPr>
          <a:lstStyle/>
          <a:p>
            <a:r>
              <a:rPr lang="pl-PL" sz="3200" dirty="0"/>
              <a:t>Weryfikacja  i walidacja i modelu</a:t>
            </a:r>
          </a:p>
        </p:txBody>
      </p:sp>
      <p:sp>
        <p:nvSpPr>
          <p:cNvPr id="13373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Definicje</a:t>
            </a:r>
          </a:p>
          <a:p>
            <a:pPr lvl="1"/>
            <a:r>
              <a:rPr lang="pl-PL" dirty="0"/>
              <a:t>Weryfikacja – dowodzenie, że model zachowuje się zgodnie z założeniami</a:t>
            </a:r>
          </a:p>
          <a:p>
            <a:pPr lvl="1"/>
            <a:r>
              <a:rPr lang="pl-PL" dirty="0"/>
              <a:t>Walidacja – dowodzenie, że model poprawnie opisuje system rzeczywisty</a:t>
            </a:r>
          </a:p>
          <a:p>
            <a:r>
              <a:rPr lang="pl-PL" dirty="0"/>
              <a:t>Inne techniki przydatne weryfikacji i walidacji modeli</a:t>
            </a:r>
          </a:p>
          <a:p>
            <a:pPr lvl="1"/>
            <a:r>
              <a:rPr lang="pl-PL" dirty="0"/>
              <a:t>Animacja – obserwacja zachowania się modelu w ruchu</a:t>
            </a:r>
          </a:p>
          <a:p>
            <a:pPr lvl="1"/>
            <a:r>
              <a:rPr lang="pl-PL" dirty="0"/>
              <a:t>Określenie reprezentatywności danych wejściowych (testy statystyczne, eksperci)</a:t>
            </a:r>
          </a:p>
          <a:p>
            <a:pPr lvl="1"/>
            <a:r>
              <a:rPr lang="pl-PL" dirty="0"/>
              <a:t>Walidacja zdarzeniowa – konfrontacja zdarzeń modelowych z realnie działającym systemem (m.in. testy warunków ekstremalnych)</a:t>
            </a:r>
          </a:p>
          <a:p>
            <a:pPr lvl="1"/>
            <a:r>
              <a:rPr lang="pl-PL" dirty="0"/>
              <a:t>Śledzenie obiektów w systemie</a:t>
            </a:r>
          </a:p>
          <a:p>
            <a:pPr lvl="1"/>
            <a:r>
              <a:rPr lang="pl-PL" b="1" dirty="0"/>
              <a:t>Analiza wrażliwości </a:t>
            </a:r>
            <a:r>
              <a:rPr lang="pl-PL" dirty="0"/>
              <a:t>– ocena reakcji modelu na zmianę wartości parametrów</a:t>
            </a:r>
          </a:p>
          <a:p>
            <a:pPr lvl="1"/>
            <a:r>
              <a:rPr lang="pl-PL" dirty="0"/>
              <a:t>Porównanie z innymi modelami</a:t>
            </a:r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162800" y="6632575"/>
            <a:ext cx="1905000" cy="152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l-PL"/>
              <a:t>Strona </a:t>
            </a:r>
            <a:fld id="{D963B041-620B-4210-AD04-D83DB0673010}" type="slidenum">
              <a:rPr lang="pl-PL" smtClean="0"/>
              <a:pPr/>
              <a:t>25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8500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Meta-modelowanie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pl-PL" sz="2800" dirty="0"/>
              <a:t>Konstrukcja modeli opisujących wyniki eksperymentów złożonych modeli symulacyjnych</a:t>
            </a:r>
          </a:p>
          <a:p>
            <a:pPr lvl="1"/>
            <a:r>
              <a:rPr lang="pl-PL" sz="2400" dirty="0"/>
              <a:t>Modele ekonometryczne</a:t>
            </a:r>
          </a:p>
          <a:p>
            <a:pPr lvl="1"/>
            <a:r>
              <a:rPr lang="pl-PL" sz="2400" dirty="0"/>
              <a:t>Modele eksploracji danych (klasyfikacyjne, reguły asocjacyjne, analiza skupień)</a:t>
            </a:r>
          </a:p>
          <a:p>
            <a:r>
              <a:rPr lang="pl-PL" sz="2800" dirty="0"/>
              <a:t>Symulacja-optymalizacja – poszukiwanie parametrów modelu symulacyjnego maksymalizujących wartości oczekiwane zmiennych wynikowych</a:t>
            </a:r>
          </a:p>
          <a:p>
            <a:pPr lvl="1"/>
            <a:r>
              <a:rPr lang="pl-PL" sz="2400" dirty="0"/>
              <a:t>algorytmy genetyczne i symulowane wyżarzanie</a:t>
            </a:r>
          </a:p>
          <a:p>
            <a:pPr lvl="1"/>
            <a:r>
              <a:rPr lang="pl-PL" sz="2400" dirty="0" err="1"/>
              <a:t>Stochastic</a:t>
            </a:r>
            <a:r>
              <a:rPr lang="pl-PL" sz="2400" dirty="0"/>
              <a:t> </a:t>
            </a:r>
            <a:r>
              <a:rPr lang="pl-PL" sz="2400" dirty="0" err="1"/>
              <a:t>kriging</a:t>
            </a:r>
            <a:endParaRPr lang="pl-PL" sz="2400" dirty="0"/>
          </a:p>
          <a:p>
            <a:pPr lvl="1"/>
            <a:r>
              <a:rPr lang="pl-PL" sz="2400" dirty="0"/>
              <a:t>Cross </a:t>
            </a:r>
            <a:r>
              <a:rPr lang="pl-PL" sz="2400" dirty="0" err="1"/>
              <a:t>entropy</a:t>
            </a:r>
            <a:r>
              <a:rPr lang="pl-PL" sz="2400" dirty="0"/>
              <a:t> </a:t>
            </a:r>
            <a:r>
              <a:rPr lang="pl-PL" sz="2400" dirty="0" err="1"/>
              <a:t>method</a:t>
            </a:r>
            <a:endParaRPr lang="pl-PL" sz="2400" dirty="0"/>
          </a:p>
          <a:p>
            <a:pPr lvl="1"/>
            <a:endParaRPr lang="en-US" sz="24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6F979-1682-4FAD-969F-D0E2E534A1AB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3232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439738"/>
            <a:ext cx="8593138" cy="581025"/>
          </a:xfrm>
        </p:spPr>
        <p:txBody>
          <a:bodyPr>
            <a:normAutofit fontScale="90000"/>
          </a:bodyPr>
          <a:lstStyle/>
          <a:p>
            <a:r>
              <a:rPr lang="pl-PL" sz="3200" dirty="0">
                <a:latin typeface="Arial Narrow" pitchFamily="34" charset="0"/>
              </a:rPr>
              <a:t>Generowanie liczb pseudo losowych</a:t>
            </a:r>
            <a:br>
              <a:rPr lang="pl-PL" sz="3200" dirty="0">
                <a:latin typeface="Arial Narrow" pitchFamily="34" charset="0"/>
              </a:rPr>
            </a:br>
            <a:r>
              <a:rPr lang="pl-PL" sz="3200" dirty="0">
                <a:latin typeface="Arial Narrow" pitchFamily="34" charset="0"/>
              </a:rPr>
              <a:t>z rozkładów dyskretnych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859809" y="1121368"/>
            <a:ext cx="7772400" cy="4572000"/>
          </a:xfrm>
        </p:spPr>
        <p:txBody>
          <a:bodyPr/>
          <a:lstStyle/>
          <a:p>
            <a:r>
              <a:rPr lang="pl-PL" dirty="0"/>
              <a:t>Odwracanie dystrybuanty </a:t>
            </a:r>
            <a:r>
              <a:rPr lang="en-US" altLang="en-US" dirty="0"/>
              <a:t>F(x) = P(</a:t>
            </a:r>
            <a:r>
              <a:rPr lang="pl-PL" altLang="en-US" dirty="0"/>
              <a:t>X</a:t>
            </a:r>
            <a:r>
              <a:rPr lang="en-US" altLang="en-US" dirty="0"/>
              <a:t> ≤ x)</a:t>
            </a:r>
            <a:endParaRPr lang="pl-PL" altLang="en-US" dirty="0"/>
          </a:p>
          <a:p>
            <a:pPr lvl="1"/>
            <a:r>
              <a:rPr lang="pl-PL" altLang="en-US" dirty="0"/>
              <a:t>przyporządkuj wartości liczb losowych do przedziałów dystrybuanty</a:t>
            </a:r>
          </a:p>
          <a:p>
            <a:pPr lvl="1"/>
            <a:r>
              <a:rPr lang="pl-PL" altLang="en-US" dirty="0"/>
              <a:t>wylosuj liczbę losową i znajdź ją w przedziale dystrybuanty</a:t>
            </a:r>
          </a:p>
          <a:p>
            <a:pPr lvl="1"/>
            <a:r>
              <a:rPr lang="pl-PL" altLang="en-US" dirty="0"/>
              <a:t>wyznacz wartość zmiennej losowej odpowiadającą wartości dystrybuanty</a:t>
            </a:r>
            <a:endParaRPr lang="pl-PL" dirty="0"/>
          </a:p>
        </p:txBody>
      </p:sp>
      <p:sp>
        <p:nvSpPr>
          <p:cNvPr id="26630" name="Rectangle 7"/>
          <p:cNvSpPr>
            <a:spLocks noChangeArrowheads="1"/>
          </p:cNvSpPr>
          <p:nvPr/>
        </p:nvSpPr>
        <p:spPr bwMode="auto">
          <a:xfrm>
            <a:off x="0" y="2557463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>
            <a:spAutoFit/>
          </a:bodyPr>
          <a:lstStyle/>
          <a:p>
            <a:pPr eaLnBrk="0" hangingPunct="0"/>
            <a:endParaRPr lang="pl-PL"/>
          </a:p>
        </p:txBody>
      </p:sp>
      <p:graphicFrame>
        <p:nvGraphicFramePr>
          <p:cNvPr id="135475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1565775"/>
              </p:ext>
            </p:extLst>
          </p:nvPr>
        </p:nvGraphicFramePr>
        <p:xfrm>
          <a:off x="143508" y="3262217"/>
          <a:ext cx="2930525" cy="2474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3" imgW="2066925" imgH="1743075" progId="Equation.3">
                  <p:embed/>
                </p:oleObj>
              </mc:Choice>
              <mc:Fallback>
                <p:oleObj name="Równanie" r:id="rId3" imgW="2066925" imgH="174307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08" y="3262217"/>
                        <a:ext cx="2930525" cy="2474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5476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90334" y="2610062"/>
            <a:ext cx="5022294" cy="310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ole tekstowe 1"/>
          <p:cNvSpPr txBox="1"/>
          <p:nvPr/>
        </p:nvSpPr>
        <p:spPr>
          <a:xfrm>
            <a:off x="2302933" y="6299257"/>
            <a:ext cx="6513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>
                <a:solidFill>
                  <a:srgbClr val="FF0000"/>
                </a:solidFill>
              </a:rPr>
              <a:t>Funkcja Excel: =WYSZUKAJ.PIONOWO(LOS();ZAKRES;2)</a:t>
            </a:r>
            <a:endParaRPr lang="en-US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72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577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85900"/>
            <a:ext cx="8534400" cy="4914900"/>
          </a:xfrm>
        </p:spPr>
        <p:txBody>
          <a:bodyPr>
            <a:normAutofit/>
          </a:bodyPr>
          <a:lstStyle/>
          <a:p>
            <a:r>
              <a:rPr lang="pl-PL" dirty="0"/>
              <a:t>Zmienna ciągła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765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253192" y="6489340"/>
            <a:ext cx="1905000" cy="152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l-PL"/>
              <a:t>Strona </a:t>
            </a:r>
            <a:fld id="{2C905029-34DB-4411-9FD4-1A910306428F}" type="slidenum">
              <a:rPr lang="pl-PL" smtClean="0"/>
              <a:pPr/>
              <a:t>28</a:t>
            </a:fld>
            <a:endParaRPr lang="pl-PL" i="0">
              <a:latin typeface="Times New Roman" pitchFamily="18" charset="0"/>
            </a:endParaRPr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0" y="2557463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>
            <a:spAutoFit/>
          </a:bodyPr>
          <a:lstStyle/>
          <a:p>
            <a:pPr eaLnBrk="0" hangingPunct="0"/>
            <a:endParaRPr lang="pl-PL"/>
          </a:p>
        </p:txBody>
      </p:sp>
      <p:grpSp>
        <p:nvGrpSpPr>
          <p:cNvPr id="1355783" name="Group 7"/>
          <p:cNvGrpSpPr>
            <a:grpSpLocks noChangeAspect="1"/>
          </p:cNvGrpSpPr>
          <p:nvPr/>
        </p:nvGrpSpPr>
        <p:grpSpPr bwMode="auto">
          <a:xfrm>
            <a:off x="-35716476" y="-35887368"/>
            <a:ext cx="43957875" cy="41516301"/>
            <a:chOff x="-22898" y="-22900"/>
            <a:chExt cx="27550" cy="26020"/>
          </a:xfrm>
        </p:grpSpPr>
        <p:sp>
          <p:nvSpPr>
            <p:cNvPr id="27658" name="AutoShape 8"/>
            <p:cNvSpPr>
              <a:spLocks noChangeAspect="1" noChangeArrowheads="1" noTextEdit="1"/>
            </p:cNvSpPr>
            <p:nvPr/>
          </p:nvSpPr>
          <p:spPr bwMode="auto">
            <a:xfrm>
              <a:off x="1107" y="1200"/>
              <a:ext cx="3545" cy="1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659" name="Rectangle 9"/>
            <p:cNvSpPr>
              <a:spLocks noChangeArrowheads="1"/>
            </p:cNvSpPr>
            <p:nvPr/>
          </p:nvSpPr>
          <p:spPr bwMode="auto">
            <a:xfrm>
              <a:off x="1134" y="1139"/>
              <a:ext cx="2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2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60" name="Rectangle 10"/>
            <p:cNvSpPr>
              <a:spLocks noChangeArrowheads="1"/>
            </p:cNvSpPr>
            <p:nvPr/>
          </p:nvSpPr>
          <p:spPr bwMode="auto">
            <a:xfrm>
              <a:off x="1134" y="1139"/>
              <a:ext cx="2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200" i="1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61" name="Rectangle 11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62" name="Rectangle 12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63" name="Rectangle 13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64" name="Rectangle 14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65" name="Rectangle 15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66" name="Rectangle 16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67" name="Rectangle 17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68" name="Rectangle 18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69" name="Rectangle 19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70" name="Rectangle 20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71" name="Rectangle 21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72" name="Rectangle 22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73" name="Rectangle 23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74" name="Rectangle 24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75" name="Rectangle 25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76" name="Rectangle 26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77" name="Rectangle 27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78" name="Rectangle 28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79" name="Rectangle 29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80" name="Rectangle 30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81" name="Rectangle 31"/>
            <p:cNvSpPr>
              <a:spLocks noChangeArrowheads="1"/>
            </p:cNvSpPr>
            <p:nvPr/>
          </p:nvSpPr>
          <p:spPr bwMode="auto">
            <a:xfrm>
              <a:off x="-22898" y="-22898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 i="1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82" name="Rectangle 32"/>
            <p:cNvSpPr>
              <a:spLocks noChangeArrowheads="1"/>
            </p:cNvSpPr>
            <p:nvPr/>
          </p:nvSpPr>
          <p:spPr bwMode="auto">
            <a:xfrm>
              <a:off x="-22898" y="-22898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 i="1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83" name="Rectangle 33"/>
            <p:cNvSpPr>
              <a:spLocks noChangeArrowheads="1"/>
            </p:cNvSpPr>
            <p:nvPr/>
          </p:nvSpPr>
          <p:spPr bwMode="auto">
            <a:xfrm>
              <a:off x="-22898" y="-22898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 i="1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84" name="Rectangle 34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85" name="Rectangle 35"/>
            <p:cNvSpPr>
              <a:spLocks noChangeArrowheads="1"/>
            </p:cNvSpPr>
            <p:nvPr/>
          </p:nvSpPr>
          <p:spPr bwMode="auto">
            <a:xfrm>
              <a:off x="-22898" y="-22898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 i="1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86" name="Rectangle 36"/>
            <p:cNvSpPr>
              <a:spLocks noChangeArrowheads="1"/>
            </p:cNvSpPr>
            <p:nvPr/>
          </p:nvSpPr>
          <p:spPr bwMode="auto">
            <a:xfrm>
              <a:off x="-22898" y="-22900"/>
              <a:ext cx="2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pl-PL"/>
            </a:p>
          </p:txBody>
        </p:sp>
        <p:sp>
          <p:nvSpPr>
            <p:cNvPr id="27687" name="Line 37"/>
            <p:cNvSpPr>
              <a:spLocks noChangeShapeType="1"/>
            </p:cNvSpPr>
            <p:nvPr/>
          </p:nvSpPr>
          <p:spPr bwMode="auto">
            <a:xfrm>
              <a:off x="1760" y="2932"/>
              <a:ext cx="280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688" name="Freeform 38"/>
            <p:cNvSpPr>
              <a:spLocks/>
            </p:cNvSpPr>
            <p:nvPr/>
          </p:nvSpPr>
          <p:spPr bwMode="auto">
            <a:xfrm>
              <a:off x="4516" y="2895"/>
              <a:ext cx="96" cy="66"/>
            </a:xfrm>
            <a:custGeom>
              <a:avLst/>
              <a:gdLst>
                <a:gd name="T0" fmla="*/ 7 w 96"/>
                <a:gd name="T1" fmla="*/ 66 h 66"/>
                <a:gd name="T2" fmla="*/ 0 w 96"/>
                <a:gd name="T3" fmla="*/ 33 h 66"/>
                <a:gd name="T4" fmla="*/ 7 w 96"/>
                <a:gd name="T5" fmla="*/ 0 h 66"/>
                <a:gd name="T6" fmla="*/ 7 w 96"/>
                <a:gd name="T7" fmla="*/ 0 h 66"/>
                <a:gd name="T8" fmla="*/ 96 w 96"/>
                <a:gd name="T9" fmla="*/ 33 h 66"/>
                <a:gd name="T10" fmla="*/ 96 w 96"/>
                <a:gd name="T11" fmla="*/ 33 h 66"/>
                <a:gd name="T12" fmla="*/ 7 w 96"/>
                <a:gd name="T13" fmla="*/ 66 h 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" h="66">
                  <a:moveTo>
                    <a:pt x="7" y="66"/>
                  </a:moveTo>
                  <a:lnTo>
                    <a:pt x="0" y="33"/>
                  </a:lnTo>
                  <a:lnTo>
                    <a:pt x="7" y="0"/>
                  </a:lnTo>
                  <a:lnTo>
                    <a:pt x="96" y="33"/>
                  </a:lnTo>
                  <a:lnTo>
                    <a:pt x="7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689" name="Line 39"/>
            <p:cNvSpPr>
              <a:spLocks noChangeShapeType="1"/>
            </p:cNvSpPr>
            <p:nvPr/>
          </p:nvSpPr>
          <p:spPr bwMode="auto">
            <a:xfrm flipV="1">
              <a:off x="1760" y="1277"/>
              <a:ext cx="1" cy="165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690" name="Freeform 40"/>
            <p:cNvSpPr>
              <a:spLocks/>
            </p:cNvSpPr>
            <p:nvPr/>
          </p:nvSpPr>
          <p:spPr bwMode="auto">
            <a:xfrm>
              <a:off x="1723" y="1225"/>
              <a:ext cx="64" cy="96"/>
            </a:xfrm>
            <a:custGeom>
              <a:avLst/>
              <a:gdLst>
                <a:gd name="T0" fmla="*/ 64 w 64"/>
                <a:gd name="T1" fmla="*/ 86 h 96"/>
                <a:gd name="T2" fmla="*/ 33 w 64"/>
                <a:gd name="T3" fmla="*/ 96 h 96"/>
                <a:gd name="T4" fmla="*/ 0 w 64"/>
                <a:gd name="T5" fmla="*/ 86 h 96"/>
                <a:gd name="T6" fmla="*/ 0 w 64"/>
                <a:gd name="T7" fmla="*/ 86 h 96"/>
                <a:gd name="T8" fmla="*/ 33 w 64"/>
                <a:gd name="T9" fmla="*/ 0 h 96"/>
                <a:gd name="T10" fmla="*/ 33 w 64"/>
                <a:gd name="T11" fmla="*/ 0 h 96"/>
                <a:gd name="T12" fmla="*/ 64 w 64"/>
                <a:gd name="T13" fmla="*/ 86 h 9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" h="96">
                  <a:moveTo>
                    <a:pt x="64" y="86"/>
                  </a:moveTo>
                  <a:lnTo>
                    <a:pt x="33" y="96"/>
                  </a:lnTo>
                  <a:lnTo>
                    <a:pt x="0" y="86"/>
                  </a:lnTo>
                  <a:lnTo>
                    <a:pt x="33" y="0"/>
                  </a:lnTo>
                  <a:lnTo>
                    <a:pt x="64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691" name="Rectangle 41"/>
            <p:cNvSpPr>
              <a:spLocks noChangeArrowheads="1"/>
            </p:cNvSpPr>
            <p:nvPr/>
          </p:nvSpPr>
          <p:spPr bwMode="auto">
            <a:xfrm>
              <a:off x="1119" y="1186"/>
              <a:ext cx="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endParaRPr lang="pl-PL"/>
            </a:p>
          </p:txBody>
        </p:sp>
        <p:sp>
          <p:nvSpPr>
            <p:cNvPr id="27692" name="Line 42"/>
            <p:cNvSpPr>
              <a:spLocks noChangeShapeType="1"/>
            </p:cNvSpPr>
            <p:nvPr/>
          </p:nvSpPr>
          <p:spPr bwMode="auto">
            <a:xfrm>
              <a:off x="1760" y="2788"/>
              <a:ext cx="7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693" name="Line 43"/>
            <p:cNvSpPr>
              <a:spLocks noChangeShapeType="1"/>
            </p:cNvSpPr>
            <p:nvPr/>
          </p:nvSpPr>
          <p:spPr bwMode="auto">
            <a:xfrm>
              <a:off x="1760" y="2644"/>
              <a:ext cx="7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694" name="Line 44"/>
            <p:cNvSpPr>
              <a:spLocks noChangeShapeType="1"/>
            </p:cNvSpPr>
            <p:nvPr/>
          </p:nvSpPr>
          <p:spPr bwMode="auto">
            <a:xfrm>
              <a:off x="1760" y="2500"/>
              <a:ext cx="7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695" name="Line 45"/>
            <p:cNvSpPr>
              <a:spLocks noChangeShapeType="1"/>
            </p:cNvSpPr>
            <p:nvPr/>
          </p:nvSpPr>
          <p:spPr bwMode="auto">
            <a:xfrm>
              <a:off x="1760" y="2356"/>
              <a:ext cx="7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696" name="Line 46"/>
            <p:cNvSpPr>
              <a:spLocks noChangeShapeType="1"/>
            </p:cNvSpPr>
            <p:nvPr/>
          </p:nvSpPr>
          <p:spPr bwMode="auto">
            <a:xfrm>
              <a:off x="1760" y="2212"/>
              <a:ext cx="7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697" name="Line 47"/>
            <p:cNvSpPr>
              <a:spLocks noChangeShapeType="1"/>
            </p:cNvSpPr>
            <p:nvPr/>
          </p:nvSpPr>
          <p:spPr bwMode="auto">
            <a:xfrm>
              <a:off x="1760" y="2068"/>
              <a:ext cx="7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698" name="Line 48"/>
            <p:cNvSpPr>
              <a:spLocks noChangeShapeType="1"/>
            </p:cNvSpPr>
            <p:nvPr/>
          </p:nvSpPr>
          <p:spPr bwMode="auto">
            <a:xfrm>
              <a:off x="1760" y="1924"/>
              <a:ext cx="7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699" name="Line 49"/>
            <p:cNvSpPr>
              <a:spLocks noChangeShapeType="1"/>
            </p:cNvSpPr>
            <p:nvPr/>
          </p:nvSpPr>
          <p:spPr bwMode="auto">
            <a:xfrm>
              <a:off x="1760" y="1780"/>
              <a:ext cx="7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00" name="Line 50"/>
            <p:cNvSpPr>
              <a:spLocks noChangeShapeType="1"/>
            </p:cNvSpPr>
            <p:nvPr/>
          </p:nvSpPr>
          <p:spPr bwMode="auto">
            <a:xfrm>
              <a:off x="1760" y="1636"/>
              <a:ext cx="7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01" name="Line 51"/>
            <p:cNvSpPr>
              <a:spLocks noChangeShapeType="1"/>
            </p:cNvSpPr>
            <p:nvPr/>
          </p:nvSpPr>
          <p:spPr bwMode="auto">
            <a:xfrm>
              <a:off x="1760" y="1492"/>
              <a:ext cx="7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02" name="Rectangle 52"/>
            <p:cNvSpPr>
              <a:spLocks noChangeArrowheads="1"/>
            </p:cNvSpPr>
            <p:nvPr/>
          </p:nvSpPr>
          <p:spPr bwMode="auto">
            <a:xfrm>
              <a:off x="1591" y="2722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0.1</a:t>
              </a:r>
              <a:endParaRPr lang="pl-PL"/>
            </a:p>
          </p:txBody>
        </p:sp>
        <p:sp>
          <p:nvSpPr>
            <p:cNvPr id="27703" name="Rectangle 53"/>
            <p:cNvSpPr>
              <a:spLocks noChangeArrowheads="1"/>
            </p:cNvSpPr>
            <p:nvPr/>
          </p:nvSpPr>
          <p:spPr bwMode="auto">
            <a:xfrm>
              <a:off x="1591" y="257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0.2</a:t>
              </a:r>
              <a:endParaRPr lang="pl-PL"/>
            </a:p>
          </p:txBody>
        </p:sp>
        <p:sp>
          <p:nvSpPr>
            <p:cNvPr id="27704" name="Rectangle 54"/>
            <p:cNvSpPr>
              <a:spLocks noChangeArrowheads="1"/>
            </p:cNvSpPr>
            <p:nvPr/>
          </p:nvSpPr>
          <p:spPr bwMode="auto">
            <a:xfrm>
              <a:off x="1591" y="2434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0.3</a:t>
              </a:r>
              <a:endParaRPr lang="pl-PL"/>
            </a:p>
          </p:txBody>
        </p:sp>
        <p:sp>
          <p:nvSpPr>
            <p:cNvPr id="27705" name="Rectangle 55"/>
            <p:cNvSpPr>
              <a:spLocks noChangeArrowheads="1"/>
            </p:cNvSpPr>
            <p:nvPr/>
          </p:nvSpPr>
          <p:spPr bwMode="auto">
            <a:xfrm>
              <a:off x="1591" y="2290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0.4</a:t>
              </a:r>
              <a:endParaRPr lang="pl-PL"/>
            </a:p>
          </p:txBody>
        </p:sp>
        <p:sp>
          <p:nvSpPr>
            <p:cNvPr id="27706" name="Rectangle 56"/>
            <p:cNvSpPr>
              <a:spLocks noChangeArrowheads="1"/>
            </p:cNvSpPr>
            <p:nvPr/>
          </p:nvSpPr>
          <p:spPr bwMode="auto">
            <a:xfrm>
              <a:off x="1591" y="2146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0.5</a:t>
              </a:r>
              <a:endParaRPr lang="pl-PL"/>
            </a:p>
          </p:txBody>
        </p:sp>
        <p:sp>
          <p:nvSpPr>
            <p:cNvPr id="27707" name="Rectangle 57"/>
            <p:cNvSpPr>
              <a:spLocks noChangeArrowheads="1"/>
            </p:cNvSpPr>
            <p:nvPr/>
          </p:nvSpPr>
          <p:spPr bwMode="auto">
            <a:xfrm>
              <a:off x="1591" y="2002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0.6</a:t>
              </a:r>
              <a:endParaRPr lang="pl-PL"/>
            </a:p>
          </p:txBody>
        </p:sp>
        <p:sp>
          <p:nvSpPr>
            <p:cNvPr id="27708" name="Rectangle 58"/>
            <p:cNvSpPr>
              <a:spLocks noChangeArrowheads="1"/>
            </p:cNvSpPr>
            <p:nvPr/>
          </p:nvSpPr>
          <p:spPr bwMode="auto">
            <a:xfrm>
              <a:off x="1591" y="185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0.7</a:t>
              </a:r>
              <a:endParaRPr lang="pl-PL"/>
            </a:p>
          </p:txBody>
        </p:sp>
        <p:sp>
          <p:nvSpPr>
            <p:cNvPr id="27709" name="Rectangle 59"/>
            <p:cNvSpPr>
              <a:spLocks noChangeArrowheads="1"/>
            </p:cNvSpPr>
            <p:nvPr/>
          </p:nvSpPr>
          <p:spPr bwMode="auto">
            <a:xfrm>
              <a:off x="1591" y="1714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0.8</a:t>
              </a:r>
              <a:endParaRPr lang="pl-PL"/>
            </a:p>
          </p:txBody>
        </p:sp>
        <p:sp>
          <p:nvSpPr>
            <p:cNvPr id="27710" name="Rectangle 60"/>
            <p:cNvSpPr>
              <a:spLocks noChangeArrowheads="1"/>
            </p:cNvSpPr>
            <p:nvPr/>
          </p:nvSpPr>
          <p:spPr bwMode="auto">
            <a:xfrm>
              <a:off x="1591" y="1570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0.9</a:t>
              </a:r>
              <a:endParaRPr lang="pl-PL"/>
            </a:p>
          </p:txBody>
        </p:sp>
        <p:sp>
          <p:nvSpPr>
            <p:cNvPr id="27711" name="Rectangle 61"/>
            <p:cNvSpPr>
              <a:spLocks noChangeArrowheads="1"/>
            </p:cNvSpPr>
            <p:nvPr/>
          </p:nvSpPr>
          <p:spPr bwMode="auto">
            <a:xfrm>
              <a:off x="1591" y="1426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1.0</a:t>
              </a:r>
              <a:endParaRPr lang="pl-PL"/>
            </a:p>
          </p:txBody>
        </p:sp>
        <p:sp>
          <p:nvSpPr>
            <p:cNvPr id="27712" name="Line 62"/>
            <p:cNvSpPr>
              <a:spLocks noChangeShapeType="1"/>
            </p:cNvSpPr>
            <p:nvPr/>
          </p:nvSpPr>
          <p:spPr bwMode="auto">
            <a:xfrm flipV="1">
              <a:off x="2048" y="2861"/>
              <a:ext cx="1" cy="7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13" name="Line 63"/>
            <p:cNvSpPr>
              <a:spLocks noChangeShapeType="1"/>
            </p:cNvSpPr>
            <p:nvPr/>
          </p:nvSpPr>
          <p:spPr bwMode="auto">
            <a:xfrm flipV="1">
              <a:off x="2336" y="2861"/>
              <a:ext cx="1" cy="7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14" name="Line 64"/>
            <p:cNvSpPr>
              <a:spLocks noChangeShapeType="1"/>
            </p:cNvSpPr>
            <p:nvPr/>
          </p:nvSpPr>
          <p:spPr bwMode="auto">
            <a:xfrm flipV="1">
              <a:off x="2624" y="2861"/>
              <a:ext cx="1" cy="7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15" name="Line 65"/>
            <p:cNvSpPr>
              <a:spLocks noChangeShapeType="1"/>
            </p:cNvSpPr>
            <p:nvPr/>
          </p:nvSpPr>
          <p:spPr bwMode="auto">
            <a:xfrm flipV="1">
              <a:off x="2912" y="2861"/>
              <a:ext cx="1" cy="7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16" name="Line 66"/>
            <p:cNvSpPr>
              <a:spLocks noChangeShapeType="1"/>
            </p:cNvSpPr>
            <p:nvPr/>
          </p:nvSpPr>
          <p:spPr bwMode="auto">
            <a:xfrm flipV="1">
              <a:off x="3200" y="2861"/>
              <a:ext cx="1" cy="7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17" name="Line 67"/>
            <p:cNvSpPr>
              <a:spLocks noChangeShapeType="1"/>
            </p:cNvSpPr>
            <p:nvPr/>
          </p:nvSpPr>
          <p:spPr bwMode="auto">
            <a:xfrm flipV="1">
              <a:off x="3488" y="2861"/>
              <a:ext cx="1" cy="7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18" name="Line 68"/>
            <p:cNvSpPr>
              <a:spLocks noChangeShapeType="1"/>
            </p:cNvSpPr>
            <p:nvPr/>
          </p:nvSpPr>
          <p:spPr bwMode="auto">
            <a:xfrm flipV="1">
              <a:off x="3776" y="2861"/>
              <a:ext cx="1" cy="7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19" name="Line 69"/>
            <p:cNvSpPr>
              <a:spLocks noChangeShapeType="1"/>
            </p:cNvSpPr>
            <p:nvPr/>
          </p:nvSpPr>
          <p:spPr bwMode="auto">
            <a:xfrm flipV="1">
              <a:off x="4064" y="2861"/>
              <a:ext cx="1" cy="7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20" name="Line 70"/>
            <p:cNvSpPr>
              <a:spLocks noChangeShapeType="1"/>
            </p:cNvSpPr>
            <p:nvPr/>
          </p:nvSpPr>
          <p:spPr bwMode="auto">
            <a:xfrm flipV="1">
              <a:off x="4352" y="2861"/>
              <a:ext cx="1" cy="7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21" name="Rectangle 71"/>
            <p:cNvSpPr>
              <a:spLocks noChangeArrowheads="1"/>
            </p:cNvSpPr>
            <p:nvPr/>
          </p:nvSpPr>
          <p:spPr bwMode="auto">
            <a:xfrm>
              <a:off x="2023" y="2939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1</a:t>
              </a:r>
              <a:endParaRPr lang="pl-PL"/>
            </a:p>
          </p:txBody>
        </p:sp>
        <p:sp>
          <p:nvSpPr>
            <p:cNvPr id="27722" name="Rectangle 72"/>
            <p:cNvSpPr>
              <a:spLocks noChangeArrowheads="1"/>
            </p:cNvSpPr>
            <p:nvPr/>
          </p:nvSpPr>
          <p:spPr bwMode="auto">
            <a:xfrm>
              <a:off x="2311" y="2939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2</a:t>
              </a:r>
              <a:endParaRPr lang="pl-PL"/>
            </a:p>
          </p:txBody>
        </p:sp>
        <p:sp>
          <p:nvSpPr>
            <p:cNvPr id="27723" name="Rectangle 73"/>
            <p:cNvSpPr>
              <a:spLocks noChangeArrowheads="1"/>
            </p:cNvSpPr>
            <p:nvPr/>
          </p:nvSpPr>
          <p:spPr bwMode="auto">
            <a:xfrm>
              <a:off x="2599" y="2939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3</a:t>
              </a:r>
              <a:endParaRPr lang="pl-PL"/>
            </a:p>
          </p:txBody>
        </p:sp>
        <p:sp>
          <p:nvSpPr>
            <p:cNvPr id="27724" name="Rectangle 74"/>
            <p:cNvSpPr>
              <a:spLocks noChangeArrowheads="1"/>
            </p:cNvSpPr>
            <p:nvPr/>
          </p:nvSpPr>
          <p:spPr bwMode="auto">
            <a:xfrm>
              <a:off x="2887" y="2939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4</a:t>
              </a:r>
              <a:endParaRPr lang="pl-PL"/>
            </a:p>
          </p:txBody>
        </p:sp>
        <p:sp>
          <p:nvSpPr>
            <p:cNvPr id="27725" name="Rectangle 75"/>
            <p:cNvSpPr>
              <a:spLocks noChangeArrowheads="1"/>
            </p:cNvSpPr>
            <p:nvPr/>
          </p:nvSpPr>
          <p:spPr bwMode="auto">
            <a:xfrm>
              <a:off x="3175" y="2939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5</a:t>
              </a:r>
              <a:endParaRPr lang="pl-PL"/>
            </a:p>
          </p:txBody>
        </p:sp>
        <p:sp>
          <p:nvSpPr>
            <p:cNvPr id="27726" name="Rectangle 76"/>
            <p:cNvSpPr>
              <a:spLocks noChangeArrowheads="1"/>
            </p:cNvSpPr>
            <p:nvPr/>
          </p:nvSpPr>
          <p:spPr bwMode="auto">
            <a:xfrm>
              <a:off x="3463" y="2939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 dirty="0">
                  <a:solidFill>
                    <a:srgbClr val="000000"/>
                  </a:solidFill>
                  <a:latin typeface="Palatino" pitchFamily="18" charset="0"/>
                </a:rPr>
                <a:t>6</a:t>
              </a:r>
              <a:endParaRPr lang="pl-PL" dirty="0"/>
            </a:p>
          </p:txBody>
        </p:sp>
        <p:sp>
          <p:nvSpPr>
            <p:cNvPr id="27727" name="Rectangle 77"/>
            <p:cNvSpPr>
              <a:spLocks noChangeArrowheads="1"/>
            </p:cNvSpPr>
            <p:nvPr/>
          </p:nvSpPr>
          <p:spPr bwMode="auto">
            <a:xfrm>
              <a:off x="3751" y="2939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7</a:t>
              </a:r>
              <a:endParaRPr lang="pl-PL"/>
            </a:p>
          </p:txBody>
        </p:sp>
        <p:sp>
          <p:nvSpPr>
            <p:cNvPr id="27728" name="Rectangle 78"/>
            <p:cNvSpPr>
              <a:spLocks noChangeArrowheads="1"/>
            </p:cNvSpPr>
            <p:nvPr/>
          </p:nvSpPr>
          <p:spPr bwMode="auto">
            <a:xfrm>
              <a:off x="4039" y="2939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8</a:t>
              </a:r>
              <a:endParaRPr lang="pl-PL"/>
            </a:p>
          </p:txBody>
        </p:sp>
        <p:sp>
          <p:nvSpPr>
            <p:cNvPr id="27729" name="Rectangle 79"/>
            <p:cNvSpPr>
              <a:spLocks noChangeArrowheads="1"/>
            </p:cNvSpPr>
            <p:nvPr/>
          </p:nvSpPr>
          <p:spPr bwMode="auto">
            <a:xfrm>
              <a:off x="4327" y="2939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9</a:t>
              </a:r>
              <a:endParaRPr lang="pl-PL"/>
            </a:p>
          </p:txBody>
        </p:sp>
        <p:sp>
          <p:nvSpPr>
            <p:cNvPr id="27730" name="Rectangle 80"/>
            <p:cNvSpPr>
              <a:spLocks noChangeArrowheads="1"/>
            </p:cNvSpPr>
            <p:nvPr/>
          </p:nvSpPr>
          <p:spPr bwMode="auto">
            <a:xfrm>
              <a:off x="4583" y="2982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 i="1">
                  <a:solidFill>
                    <a:srgbClr val="000000"/>
                  </a:solidFill>
                  <a:latin typeface="Palatino" pitchFamily="18" charset="0"/>
                </a:rPr>
                <a:t>x</a:t>
              </a:r>
              <a:endParaRPr lang="pl-PL"/>
            </a:p>
          </p:txBody>
        </p:sp>
        <p:sp>
          <p:nvSpPr>
            <p:cNvPr id="27731" name="Freeform 81"/>
            <p:cNvSpPr>
              <a:spLocks/>
            </p:cNvSpPr>
            <p:nvPr/>
          </p:nvSpPr>
          <p:spPr bwMode="auto">
            <a:xfrm>
              <a:off x="2787" y="2216"/>
              <a:ext cx="137" cy="176"/>
            </a:xfrm>
            <a:custGeom>
              <a:avLst/>
              <a:gdLst>
                <a:gd name="T0" fmla="*/ 121 w 137"/>
                <a:gd name="T1" fmla="*/ 0 h 176"/>
                <a:gd name="T2" fmla="*/ 137 w 137"/>
                <a:gd name="T3" fmla="*/ 7 h 176"/>
                <a:gd name="T4" fmla="*/ 16 w 137"/>
                <a:gd name="T5" fmla="*/ 176 h 176"/>
                <a:gd name="T6" fmla="*/ 0 w 137"/>
                <a:gd name="T7" fmla="*/ 161 h 176"/>
                <a:gd name="T8" fmla="*/ 121 w 137"/>
                <a:gd name="T9" fmla="*/ 0 h 1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7" h="176">
                  <a:moveTo>
                    <a:pt x="121" y="0"/>
                  </a:moveTo>
                  <a:lnTo>
                    <a:pt x="137" y="7"/>
                  </a:lnTo>
                  <a:lnTo>
                    <a:pt x="16" y="176"/>
                  </a:lnTo>
                  <a:lnTo>
                    <a:pt x="0" y="161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32" name="Freeform 82"/>
            <p:cNvSpPr>
              <a:spLocks/>
            </p:cNvSpPr>
            <p:nvPr/>
          </p:nvSpPr>
          <p:spPr bwMode="auto">
            <a:xfrm>
              <a:off x="2659" y="2377"/>
              <a:ext cx="144" cy="159"/>
            </a:xfrm>
            <a:custGeom>
              <a:avLst/>
              <a:gdLst>
                <a:gd name="T0" fmla="*/ 144 w 144"/>
                <a:gd name="T1" fmla="*/ 15 h 159"/>
                <a:gd name="T2" fmla="*/ 144 w 144"/>
                <a:gd name="T3" fmla="*/ 15 h 159"/>
                <a:gd name="T4" fmla="*/ 17 w 144"/>
                <a:gd name="T5" fmla="*/ 159 h 159"/>
                <a:gd name="T6" fmla="*/ 0 w 144"/>
                <a:gd name="T7" fmla="*/ 144 h 159"/>
                <a:gd name="T8" fmla="*/ 128 w 144"/>
                <a:gd name="T9" fmla="*/ 0 h 159"/>
                <a:gd name="T10" fmla="*/ 144 w 144"/>
                <a:gd name="T11" fmla="*/ 15 h 159"/>
                <a:gd name="T12" fmla="*/ 144 w 144"/>
                <a:gd name="T13" fmla="*/ 15 h 1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4" h="159">
                  <a:moveTo>
                    <a:pt x="144" y="15"/>
                  </a:moveTo>
                  <a:lnTo>
                    <a:pt x="144" y="15"/>
                  </a:lnTo>
                  <a:lnTo>
                    <a:pt x="17" y="159"/>
                  </a:lnTo>
                  <a:lnTo>
                    <a:pt x="0" y="144"/>
                  </a:lnTo>
                  <a:lnTo>
                    <a:pt x="128" y="0"/>
                  </a:lnTo>
                  <a:lnTo>
                    <a:pt x="144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33" name="Freeform 83"/>
            <p:cNvSpPr>
              <a:spLocks/>
            </p:cNvSpPr>
            <p:nvPr/>
          </p:nvSpPr>
          <p:spPr bwMode="auto">
            <a:xfrm>
              <a:off x="2524" y="2521"/>
              <a:ext cx="152" cy="134"/>
            </a:xfrm>
            <a:custGeom>
              <a:avLst/>
              <a:gdLst>
                <a:gd name="T0" fmla="*/ 152 w 152"/>
                <a:gd name="T1" fmla="*/ 15 h 134"/>
                <a:gd name="T2" fmla="*/ 152 w 152"/>
                <a:gd name="T3" fmla="*/ 15 h 134"/>
                <a:gd name="T4" fmla="*/ 16 w 152"/>
                <a:gd name="T5" fmla="*/ 134 h 134"/>
                <a:gd name="T6" fmla="*/ 0 w 152"/>
                <a:gd name="T7" fmla="*/ 119 h 134"/>
                <a:gd name="T8" fmla="*/ 135 w 152"/>
                <a:gd name="T9" fmla="*/ 0 h 134"/>
                <a:gd name="T10" fmla="*/ 152 w 152"/>
                <a:gd name="T11" fmla="*/ 15 h 134"/>
                <a:gd name="T12" fmla="*/ 152 w 152"/>
                <a:gd name="T13" fmla="*/ 15 h 1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2" h="134">
                  <a:moveTo>
                    <a:pt x="152" y="15"/>
                  </a:moveTo>
                  <a:lnTo>
                    <a:pt x="152" y="15"/>
                  </a:lnTo>
                  <a:lnTo>
                    <a:pt x="16" y="134"/>
                  </a:lnTo>
                  <a:lnTo>
                    <a:pt x="0" y="119"/>
                  </a:lnTo>
                  <a:lnTo>
                    <a:pt x="135" y="0"/>
                  </a:lnTo>
                  <a:lnTo>
                    <a:pt x="152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34" name="Freeform 84"/>
            <p:cNvSpPr>
              <a:spLocks/>
            </p:cNvSpPr>
            <p:nvPr/>
          </p:nvSpPr>
          <p:spPr bwMode="auto">
            <a:xfrm>
              <a:off x="2388" y="2640"/>
              <a:ext cx="152" cy="111"/>
            </a:xfrm>
            <a:custGeom>
              <a:avLst/>
              <a:gdLst>
                <a:gd name="T0" fmla="*/ 152 w 152"/>
                <a:gd name="T1" fmla="*/ 15 h 111"/>
                <a:gd name="T2" fmla="*/ 152 w 152"/>
                <a:gd name="T3" fmla="*/ 15 h 111"/>
                <a:gd name="T4" fmla="*/ 8 w 152"/>
                <a:gd name="T5" fmla="*/ 111 h 111"/>
                <a:gd name="T6" fmla="*/ 0 w 152"/>
                <a:gd name="T7" fmla="*/ 104 h 111"/>
                <a:gd name="T8" fmla="*/ 136 w 152"/>
                <a:gd name="T9" fmla="*/ 0 h 111"/>
                <a:gd name="T10" fmla="*/ 152 w 152"/>
                <a:gd name="T11" fmla="*/ 15 h 111"/>
                <a:gd name="T12" fmla="*/ 152 w 152"/>
                <a:gd name="T13" fmla="*/ 15 h 1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2" h="111">
                  <a:moveTo>
                    <a:pt x="152" y="15"/>
                  </a:moveTo>
                  <a:lnTo>
                    <a:pt x="152" y="15"/>
                  </a:lnTo>
                  <a:lnTo>
                    <a:pt x="8" y="111"/>
                  </a:lnTo>
                  <a:lnTo>
                    <a:pt x="0" y="104"/>
                  </a:lnTo>
                  <a:lnTo>
                    <a:pt x="136" y="0"/>
                  </a:lnTo>
                  <a:lnTo>
                    <a:pt x="152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35" name="Freeform 85"/>
            <p:cNvSpPr>
              <a:spLocks/>
            </p:cNvSpPr>
            <p:nvPr/>
          </p:nvSpPr>
          <p:spPr bwMode="auto">
            <a:xfrm>
              <a:off x="2236" y="2744"/>
              <a:ext cx="160" cy="88"/>
            </a:xfrm>
            <a:custGeom>
              <a:avLst/>
              <a:gdLst>
                <a:gd name="T0" fmla="*/ 160 w 160"/>
                <a:gd name="T1" fmla="*/ 7 h 88"/>
                <a:gd name="T2" fmla="*/ 160 w 160"/>
                <a:gd name="T3" fmla="*/ 7 h 88"/>
                <a:gd name="T4" fmla="*/ 8 w 160"/>
                <a:gd name="T5" fmla="*/ 88 h 88"/>
                <a:gd name="T6" fmla="*/ 0 w 160"/>
                <a:gd name="T7" fmla="*/ 73 h 88"/>
                <a:gd name="T8" fmla="*/ 152 w 160"/>
                <a:gd name="T9" fmla="*/ 0 h 88"/>
                <a:gd name="T10" fmla="*/ 160 w 160"/>
                <a:gd name="T11" fmla="*/ 7 h 88"/>
                <a:gd name="T12" fmla="*/ 160 w 160"/>
                <a:gd name="T13" fmla="*/ 7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0" h="88">
                  <a:moveTo>
                    <a:pt x="160" y="7"/>
                  </a:moveTo>
                  <a:lnTo>
                    <a:pt x="160" y="7"/>
                  </a:lnTo>
                  <a:lnTo>
                    <a:pt x="8" y="88"/>
                  </a:lnTo>
                  <a:lnTo>
                    <a:pt x="0" y="73"/>
                  </a:lnTo>
                  <a:lnTo>
                    <a:pt x="152" y="0"/>
                  </a:lnTo>
                  <a:lnTo>
                    <a:pt x="16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36" name="Freeform 86"/>
            <p:cNvSpPr>
              <a:spLocks/>
            </p:cNvSpPr>
            <p:nvPr/>
          </p:nvSpPr>
          <p:spPr bwMode="auto">
            <a:xfrm>
              <a:off x="2083" y="2817"/>
              <a:ext cx="161" cy="71"/>
            </a:xfrm>
            <a:custGeom>
              <a:avLst/>
              <a:gdLst>
                <a:gd name="T0" fmla="*/ 161 w 161"/>
                <a:gd name="T1" fmla="*/ 15 h 71"/>
                <a:gd name="T2" fmla="*/ 161 w 161"/>
                <a:gd name="T3" fmla="*/ 15 h 71"/>
                <a:gd name="T4" fmla="*/ 0 w 161"/>
                <a:gd name="T5" fmla="*/ 71 h 71"/>
                <a:gd name="T6" fmla="*/ 0 w 161"/>
                <a:gd name="T7" fmla="*/ 55 h 71"/>
                <a:gd name="T8" fmla="*/ 153 w 161"/>
                <a:gd name="T9" fmla="*/ 0 h 71"/>
                <a:gd name="T10" fmla="*/ 161 w 161"/>
                <a:gd name="T11" fmla="*/ 15 h 71"/>
                <a:gd name="T12" fmla="*/ 161 w 161"/>
                <a:gd name="T13" fmla="*/ 15 h 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1" h="71">
                  <a:moveTo>
                    <a:pt x="161" y="15"/>
                  </a:moveTo>
                  <a:lnTo>
                    <a:pt x="161" y="15"/>
                  </a:lnTo>
                  <a:lnTo>
                    <a:pt x="0" y="71"/>
                  </a:lnTo>
                  <a:lnTo>
                    <a:pt x="0" y="55"/>
                  </a:lnTo>
                  <a:lnTo>
                    <a:pt x="153" y="0"/>
                  </a:lnTo>
                  <a:lnTo>
                    <a:pt x="161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37" name="Freeform 87"/>
            <p:cNvSpPr>
              <a:spLocks/>
            </p:cNvSpPr>
            <p:nvPr/>
          </p:nvSpPr>
          <p:spPr bwMode="auto">
            <a:xfrm>
              <a:off x="1923" y="2872"/>
              <a:ext cx="160" cy="56"/>
            </a:xfrm>
            <a:custGeom>
              <a:avLst/>
              <a:gdLst>
                <a:gd name="T0" fmla="*/ 160 w 160"/>
                <a:gd name="T1" fmla="*/ 16 h 56"/>
                <a:gd name="T2" fmla="*/ 160 w 160"/>
                <a:gd name="T3" fmla="*/ 16 h 56"/>
                <a:gd name="T4" fmla="*/ 0 w 160"/>
                <a:gd name="T5" fmla="*/ 56 h 56"/>
                <a:gd name="T6" fmla="*/ 0 w 160"/>
                <a:gd name="T7" fmla="*/ 41 h 56"/>
                <a:gd name="T8" fmla="*/ 160 w 160"/>
                <a:gd name="T9" fmla="*/ 0 h 56"/>
                <a:gd name="T10" fmla="*/ 160 w 160"/>
                <a:gd name="T11" fmla="*/ 16 h 56"/>
                <a:gd name="T12" fmla="*/ 160 w 160"/>
                <a:gd name="T13" fmla="*/ 16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0" h="56">
                  <a:moveTo>
                    <a:pt x="160" y="16"/>
                  </a:moveTo>
                  <a:lnTo>
                    <a:pt x="160" y="16"/>
                  </a:lnTo>
                  <a:lnTo>
                    <a:pt x="0" y="56"/>
                  </a:lnTo>
                  <a:lnTo>
                    <a:pt x="0" y="41"/>
                  </a:lnTo>
                  <a:lnTo>
                    <a:pt x="160" y="0"/>
                  </a:lnTo>
                  <a:lnTo>
                    <a:pt x="16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38" name="Freeform 88"/>
            <p:cNvSpPr>
              <a:spLocks/>
            </p:cNvSpPr>
            <p:nvPr/>
          </p:nvSpPr>
          <p:spPr bwMode="auto">
            <a:xfrm>
              <a:off x="1756" y="2913"/>
              <a:ext cx="167" cy="23"/>
            </a:xfrm>
            <a:custGeom>
              <a:avLst/>
              <a:gdLst>
                <a:gd name="T0" fmla="*/ 167 w 167"/>
                <a:gd name="T1" fmla="*/ 15 h 23"/>
                <a:gd name="T2" fmla="*/ 167 w 167"/>
                <a:gd name="T3" fmla="*/ 15 h 23"/>
                <a:gd name="T4" fmla="*/ 0 w 167"/>
                <a:gd name="T5" fmla="*/ 23 h 23"/>
                <a:gd name="T6" fmla="*/ 0 w 167"/>
                <a:gd name="T7" fmla="*/ 7 h 23"/>
                <a:gd name="T8" fmla="*/ 167 w 167"/>
                <a:gd name="T9" fmla="*/ 0 h 23"/>
                <a:gd name="T10" fmla="*/ 167 w 167"/>
                <a:gd name="T11" fmla="*/ 15 h 23"/>
                <a:gd name="T12" fmla="*/ 167 w 167"/>
                <a:gd name="T13" fmla="*/ 15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7" h="23">
                  <a:moveTo>
                    <a:pt x="167" y="15"/>
                  </a:moveTo>
                  <a:lnTo>
                    <a:pt x="167" y="15"/>
                  </a:lnTo>
                  <a:lnTo>
                    <a:pt x="0" y="23"/>
                  </a:lnTo>
                  <a:lnTo>
                    <a:pt x="0" y="7"/>
                  </a:lnTo>
                  <a:lnTo>
                    <a:pt x="167" y="0"/>
                  </a:lnTo>
                  <a:lnTo>
                    <a:pt x="167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39" name="Freeform 89"/>
            <p:cNvSpPr>
              <a:spLocks/>
            </p:cNvSpPr>
            <p:nvPr/>
          </p:nvSpPr>
          <p:spPr bwMode="auto">
            <a:xfrm>
              <a:off x="2908" y="2049"/>
              <a:ext cx="127" cy="174"/>
            </a:xfrm>
            <a:custGeom>
              <a:avLst/>
              <a:gdLst>
                <a:gd name="T0" fmla="*/ 8 w 127"/>
                <a:gd name="T1" fmla="*/ 174 h 174"/>
                <a:gd name="T2" fmla="*/ 0 w 127"/>
                <a:gd name="T3" fmla="*/ 167 h 174"/>
                <a:gd name="T4" fmla="*/ 119 w 127"/>
                <a:gd name="T5" fmla="*/ 0 h 174"/>
                <a:gd name="T6" fmla="*/ 127 w 127"/>
                <a:gd name="T7" fmla="*/ 7 h 174"/>
                <a:gd name="T8" fmla="*/ 8 w 127"/>
                <a:gd name="T9" fmla="*/ 174 h 1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7" h="174">
                  <a:moveTo>
                    <a:pt x="8" y="174"/>
                  </a:moveTo>
                  <a:lnTo>
                    <a:pt x="0" y="167"/>
                  </a:lnTo>
                  <a:lnTo>
                    <a:pt x="119" y="0"/>
                  </a:lnTo>
                  <a:lnTo>
                    <a:pt x="127" y="7"/>
                  </a:lnTo>
                  <a:lnTo>
                    <a:pt x="8" y="1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40" name="Freeform 90"/>
            <p:cNvSpPr>
              <a:spLocks/>
            </p:cNvSpPr>
            <p:nvPr/>
          </p:nvSpPr>
          <p:spPr bwMode="auto">
            <a:xfrm>
              <a:off x="3027" y="1905"/>
              <a:ext cx="137" cy="159"/>
            </a:xfrm>
            <a:custGeom>
              <a:avLst/>
              <a:gdLst>
                <a:gd name="T0" fmla="*/ 0 w 137"/>
                <a:gd name="T1" fmla="*/ 144 h 159"/>
                <a:gd name="T2" fmla="*/ 0 w 137"/>
                <a:gd name="T3" fmla="*/ 144 h 159"/>
                <a:gd name="T4" fmla="*/ 129 w 137"/>
                <a:gd name="T5" fmla="*/ 0 h 159"/>
                <a:gd name="T6" fmla="*/ 137 w 137"/>
                <a:gd name="T7" fmla="*/ 15 h 159"/>
                <a:gd name="T8" fmla="*/ 8 w 137"/>
                <a:gd name="T9" fmla="*/ 159 h 159"/>
                <a:gd name="T10" fmla="*/ 0 w 137"/>
                <a:gd name="T11" fmla="*/ 144 h 159"/>
                <a:gd name="T12" fmla="*/ 0 w 137"/>
                <a:gd name="T13" fmla="*/ 144 h 1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7" h="159">
                  <a:moveTo>
                    <a:pt x="0" y="144"/>
                  </a:moveTo>
                  <a:lnTo>
                    <a:pt x="0" y="144"/>
                  </a:lnTo>
                  <a:lnTo>
                    <a:pt x="129" y="0"/>
                  </a:lnTo>
                  <a:lnTo>
                    <a:pt x="137" y="15"/>
                  </a:lnTo>
                  <a:lnTo>
                    <a:pt x="8" y="159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41" name="Freeform 91"/>
            <p:cNvSpPr>
              <a:spLocks/>
            </p:cNvSpPr>
            <p:nvPr/>
          </p:nvSpPr>
          <p:spPr bwMode="auto">
            <a:xfrm>
              <a:off x="3156" y="1784"/>
              <a:ext cx="144" cy="136"/>
            </a:xfrm>
            <a:custGeom>
              <a:avLst/>
              <a:gdLst>
                <a:gd name="T0" fmla="*/ 0 w 144"/>
                <a:gd name="T1" fmla="*/ 121 h 136"/>
                <a:gd name="T2" fmla="*/ 0 w 144"/>
                <a:gd name="T3" fmla="*/ 121 h 136"/>
                <a:gd name="T4" fmla="*/ 136 w 144"/>
                <a:gd name="T5" fmla="*/ 0 h 136"/>
                <a:gd name="T6" fmla="*/ 144 w 144"/>
                <a:gd name="T7" fmla="*/ 17 h 136"/>
                <a:gd name="T8" fmla="*/ 8 w 144"/>
                <a:gd name="T9" fmla="*/ 136 h 136"/>
                <a:gd name="T10" fmla="*/ 0 w 144"/>
                <a:gd name="T11" fmla="*/ 121 h 136"/>
                <a:gd name="T12" fmla="*/ 0 w 144"/>
                <a:gd name="T13" fmla="*/ 121 h 1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4" h="136">
                  <a:moveTo>
                    <a:pt x="0" y="121"/>
                  </a:moveTo>
                  <a:lnTo>
                    <a:pt x="0" y="121"/>
                  </a:lnTo>
                  <a:lnTo>
                    <a:pt x="136" y="0"/>
                  </a:lnTo>
                  <a:lnTo>
                    <a:pt x="144" y="17"/>
                  </a:lnTo>
                  <a:lnTo>
                    <a:pt x="8" y="136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42" name="Freeform 92"/>
            <p:cNvSpPr>
              <a:spLocks/>
            </p:cNvSpPr>
            <p:nvPr/>
          </p:nvSpPr>
          <p:spPr bwMode="auto">
            <a:xfrm>
              <a:off x="3292" y="1680"/>
              <a:ext cx="152" cy="121"/>
            </a:xfrm>
            <a:custGeom>
              <a:avLst/>
              <a:gdLst>
                <a:gd name="T0" fmla="*/ 0 w 152"/>
                <a:gd name="T1" fmla="*/ 104 h 121"/>
                <a:gd name="T2" fmla="*/ 0 w 152"/>
                <a:gd name="T3" fmla="*/ 104 h 121"/>
                <a:gd name="T4" fmla="*/ 144 w 152"/>
                <a:gd name="T5" fmla="*/ 0 h 121"/>
                <a:gd name="T6" fmla="*/ 152 w 152"/>
                <a:gd name="T7" fmla="*/ 15 h 121"/>
                <a:gd name="T8" fmla="*/ 8 w 152"/>
                <a:gd name="T9" fmla="*/ 121 h 121"/>
                <a:gd name="T10" fmla="*/ 0 w 152"/>
                <a:gd name="T11" fmla="*/ 104 h 121"/>
                <a:gd name="T12" fmla="*/ 0 w 152"/>
                <a:gd name="T13" fmla="*/ 104 h 1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2" h="121">
                  <a:moveTo>
                    <a:pt x="0" y="104"/>
                  </a:moveTo>
                  <a:lnTo>
                    <a:pt x="0" y="104"/>
                  </a:lnTo>
                  <a:lnTo>
                    <a:pt x="144" y="0"/>
                  </a:lnTo>
                  <a:lnTo>
                    <a:pt x="152" y="15"/>
                  </a:lnTo>
                  <a:lnTo>
                    <a:pt x="8" y="121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43" name="Freeform 93"/>
            <p:cNvSpPr>
              <a:spLocks/>
            </p:cNvSpPr>
            <p:nvPr/>
          </p:nvSpPr>
          <p:spPr bwMode="auto">
            <a:xfrm>
              <a:off x="3436" y="1609"/>
              <a:ext cx="152" cy="86"/>
            </a:xfrm>
            <a:custGeom>
              <a:avLst/>
              <a:gdLst>
                <a:gd name="T0" fmla="*/ 0 w 152"/>
                <a:gd name="T1" fmla="*/ 71 h 86"/>
                <a:gd name="T2" fmla="*/ 0 w 152"/>
                <a:gd name="T3" fmla="*/ 71 h 86"/>
                <a:gd name="T4" fmla="*/ 144 w 152"/>
                <a:gd name="T5" fmla="*/ 0 h 86"/>
                <a:gd name="T6" fmla="*/ 152 w 152"/>
                <a:gd name="T7" fmla="*/ 8 h 86"/>
                <a:gd name="T8" fmla="*/ 8 w 152"/>
                <a:gd name="T9" fmla="*/ 86 h 86"/>
                <a:gd name="T10" fmla="*/ 0 w 152"/>
                <a:gd name="T11" fmla="*/ 71 h 86"/>
                <a:gd name="T12" fmla="*/ 0 w 152"/>
                <a:gd name="T13" fmla="*/ 71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2" h="86">
                  <a:moveTo>
                    <a:pt x="0" y="71"/>
                  </a:moveTo>
                  <a:lnTo>
                    <a:pt x="0" y="71"/>
                  </a:lnTo>
                  <a:lnTo>
                    <a:pt x="144" y="0"/>
                  </a:lnTo>
                  <a:lnTo>
                    <a:pt x="152" y="8"/>
                  </a:lnTo>
                  <a:lnTo>
                    <a:pt x="8" y="86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44" name="Freeform 94"/>
            <p:cNvSpPr>
              <a:spLocks/>
            </p:cNvSpPr>
            <p:nvPr/>
          </p:nvSpPr>
          <p:spPr bwMode="auto">
            <a:xfrm>
              <a:off x="3580" y="1551"/>
              <a:ext cx="168" cy="66"/>
            </a:xfrm>
            <a:custGeom>
              <a:avLst/>
              <a:gdLst>
                <a:gd name="T0" fmla="*/ 0 w 168"/>
                <a:gd name="T1" fmla="*/ 58 h 66"/>
                <a:gd name="T2" fmla="*/ 8 w 168"/>
                <a:gd name="T3" fmla="*/ 58 h 66"/>
                <a:gd name="T4" fmla="*/ 160 w 168"/>
                <a:gd name="T5" fmla="*/ 0 h 66"/>
                <a:gd name="T6" fmla="*/ 168 w 168"/>
                <a:gd name="T7" fmla="*/ 10 h 66"/>
                <a:gd name="T8" fmla="*/ 8 w 168"/>
                <a:gd name="T9" fmla="*/ 66 h 66"/>
                <a:gd name="T10" fmla="*/ 0 w 168"/>
                <a:gd name="T11" fmla="*/ 58 h 66"/>
                <a:gd name="T12" fmla="*/ 0 w 168"/>
                <a:gd name="T13" fmla="*/ 58 h 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8" h="66">
                  <a:moveTo>
                    <a:pt x="0" y="58"/>
                  </a:moveTo>
                  <a:lnTo>
                    <a:pt x="8" y="58"/>
                  </a:lnTo>
                  <a:lnTo>
                    <a:pt x="160" y="0"/>
                  </a:lnTo>
                  <a:lnTo>
                    <a:pt x="168" y="10"/>
                  </a:lnTo>
                  <a:lnTo>
                    <a:pt x="8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45" name="Freeform 95"/>
            <p:cNvSpPr>
              <a:spLocks/>
            </p:cNvSpPr>
            <p:nvPr/>
          </p:nvSpPr>
          <p:spPr bwMode="auto">
            <a:xfrm>
              <a:off x="3740" y="1513"/>
              <a:ext cx="167" cy="48"/>
            </a:xfrm>
            <a:custGeom>
              <a:avLst/>
              <a:gdLst>
                <a:gd name="T0" fmla="*/ 0 w 167"/>
                <a:gd name="T1" fmla="*/ 38 h 48"/>
                <a:gd name="T2" fmla="*/ 0 w 167"/>
                <a:gd name="T3" fmla="*/ 31 h 48"/>
                <a:gd name="T4" fmla="*/ 159 w 167"/>
                <a:gd name="T5" fmla="*/ 0 h 48"/>
                <a:gd name="T6" fmla="*/ 167 w 167"/>
                <a:gd name="T7" fmla="*/ 15 h 48"/>
                <a:gd name="T8" fmla="*/ 8 w 167"/>
                <a:gd name="T9" fmla="*/ 48 h 48"/>
                <a:gd name="T10" fmla="*/ 0 w 167"/>
                <a:gd name="T11" fmla="*/ 38 h 48"/>
                <a:gd name="T12" fmla="*/ 0 w 167"/>
                <a:gd name="T13" fmla="*/ 38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7" h="48">
                  <a:moveTo>
                    <a:pt x="0" y="38"/>
                  </a:moveTo>
                  <a:lnTo>
                    <a:pt x="0" y="31"/>
                  </a:lnTo>
                  <a:lnTo>
                    <a:pt x="159" y="0"/>
                  </a:lnTo>
                  <a:lnTo>
                    <a:pt x="167" y="15"/>
                  </a:lnTo>
                  <a:lnTo>
                    <a:pt x="8" y="4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46" name="Freeform 96"/>
            <p:cNvSpPr>
              <a:spLocks/>
            </p:cNvSpPr>
            <p:nvPr/>
          </p:nvSpPr>
          <p:spPr bwMode="auto">
            <a:xfrm>
              <a:off x="3899" y="1503"/>
              <a:ext cx="169" cy="25"/>
            </a:xfrm>
            <a:custGeom>
              <a:avLst/>
              <a:gdLst>
                <a:gd name="T0" fmla="*/ 0 w 169"/>
                <a:gd name="T1" fmla="*/ 10 h 25"/>
                <a:gd name="T2" fmla="*/ 0 w 169"/>
                <a:gd name="T3" fmla="*/ 10 h 25"/>
                <a:gd name="T4" fmla="*/ 169 w 169"/>
                <a:gd name="T5" fmla="*/ 0 h 25"/>
                <a:gd name="T6" fmla="*/ 169 w 169"/>
                <a:gd name="T7" fmla="*/ 18 h 25"/>
                <a:gd name="T8" fmla="*/ 8 w 169"/>
                <a:gd name="T9" fmla="*/ 25 h 25"/>
                <a:gd name="T10" fmla="*/ 0 w 169"/>
                <a:gd name="T11" fmla="*/ 10 h 25"/>
                <a:gd name="T12" fmla="*/ 0 w 169"/>
                <a:gd name="T13" fmla="*/ 1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9" h="25">
                  <a:moveTo>
                    <a:pt x="0" y="10"/>
                  </a:moveTo>
                  <a:lnTo>
                    <a:pt x="0" y="10"/>
                  </a:lnTo>
                  <a:lnTo>
                    <a:pt x="169" y="0"/>
                  </a:lnTo>
                  <a:lnTo>
                    <a:pt x="169" y="18"/>
                  </a:lnTo>
                  <a:lnTo>
                    <a:pt x="8" y="25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47" name="Rectangle 97"/>
            <p:cNvSpPr>
              <a:spLocks noChangeArrowheads="1"/>
            </p:cNvSpPr>
            <p:nvPr/>
          </p:nvSpPr>
          <p:spPr bwMode="auto">
            <a:xfrm>
              <a:off x="4061" y="1503"/>
              <a:ext cx="359" cy="1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pl-PL"/>
            </a:p>
          </p:txBody>
        </p:sp>
        <p:sp>
          <p:nvSpPr>
            <p:cNvPr id="27748" name="Line 98"/>
            <p:cNvSpPr>
              <a:spLocks noChangeShapeType="1"/>
            </p:cNvSpPr>
            <p:nvPr/>
          </p:nvSpPr>
          <p:spPr bwMode="auto">
            <a:xfrm>
              <a:off x="1760" y="1820"/>
              <a:ext cx="3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49" name="Line 99"/>
            <p:cNvSpPr>
              <a:spLocks noChangeShapeType="1"/>
            </p:cNvSpPr>
            <p:nvPr/>
          </p:nvSpPr>
          <p:spPr bwMode="auto">
            <a:xfrm>
              <a:off x="1823" y="1820"/>
              <a:ext cx="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50" name="Line 100"/>
            <p:cNvSpPr>
              <a:spLocks noChangeShapeType="1"/>
            </p:cNvSpPr>
            <p:nvPr/>
          </p:nvSpPr>
          <p:spPr bwMode="auto">
            <a:xfrm>
              <a:off x="1887" y="1820"/>
              <a:ext cx="4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51" name="Line 101"/>
            <p:cNvSpPr>
              <a:spLocks noChangeShapeType="1"/>
            </p:cNvSpPr>
            <p:nvPr/>
          </p:nvSpPr>
          <p:spPr bwMode="auto">
            <a:xfrm>
              <a:off x="1952" y="1820"/>
              <a:ext cx="3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52" name="Line 102"/>
            <p:cNvSpPr>
              <a:spLocks noChangeShapeType="1"/>
            </p:cNvSpPr>
            <p:nvPr/>
          </p:nvSpPr>
          <p:spPr bwMode="auto">
            <a:xfrm>
              <a:off x="2015" y="1820"/>
              <a:ext cx="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53" name="Line 103"/>
            <p:cNvSpPr>
              <a:spLocks noChangeShapeType="1"/>
            </p:cNvSpPr>
            <p:nvPr/>
          </p:nvSpPr>
          <p:spPr bwMode="auto">
            <a:xfrm>
              <a:off x="2079" y="1820"/>
              <a:ext cx="4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54" name="Line 104"/>
            <p:cNvSpPr>
              <a:spLocks noChangeShapeType="1"/>
            </p:cNvSpPr>
            <p:nvPr/>
          </p:nvSpPr>
          <p:spPr bwMode="auto">
            <a:xfrm>
              <a:off x="2144" y="1820"/>
              <a:ext cx="3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55" name="Line 105"/>
            <p:cNvSpPr>
              <a:spLocks noChangeShapeType="1"/>
            </p:cNvSpPr>
            <p:nvPr/>
          </p:nvSpPr>
          <p:spPr bwMode="auto">
            <a:xfrm>
              <a:off x="2207" y="1820"/>
              <a:ext cx="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56" name="Line 106"/>
            <p:cNvSpPr>
              <a:spLocks noChangeShapeType="1"/>
            </p:cNvSpPr>
            <p:nvPr/>
          </p:nvSpPr>
          <p:spPr bwMode="auto">
            <a:xfrm>
              <a:off x="2271" y="1820"/>
              <a:ext cx="4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57" name="Line 107"/>
            <p:cNvSpPr>
              <a:spLocks noChangeShapeType="1"/>
            </p:cNvSpPr>
            <p:nvPr/>
          </p:nvSpPr>
          <p:spPr bwMode="auto">
            <a:xfrm>
              <a:off x="2336" y="1820"/>
              <a:ext cx="3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58" name="Line 108"/>
            <p:cNvSpPr>
              <a:spLocks noChangeShapeType="1"/>
            </p:cNvSpPr>
            <p:nvPr/>
          </p:nvSpPr>
          <p:spPr bwMode="auto">
            <a:xfrm>
              <a:off x="2399" y="1820"/>
              <a:ext cx="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59" name="Line 109"/>
            <p:cNvSpPr>
              <a:spLocks noChangeShapeType="1"/>
            </p:cNvSpPr>
            <p:nvPr/>
          </p:nvSpPr>
          <p:spPr bwMode="auto">
            <a:xfrm>
              <a:off x="2463" y="1820"/>
              <a:ext cx="4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60" name="Line 110"/>
            <p:cNvSpPr>
              <a:spLocks noChangeShapeType="1"/>
            </p:cNvSpPr>
            <p:nvPr/>
          </p:nvSpPr>
          <p:spPr bwMode="auto">
            <a:xfrm>
              <a:off x="2528" y="1820"/>
              <a:ext cx="3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61" name="Line 111"/>
            <p:cNvSpPr>
              <a:spLocks noChangeShapeType="1"/>
            </p:cNvSpPr>
            <p:nvPr/>
          </p:nvSpPr>
          <p:spPr bwMode="auto">
            <a:xfrm>
              <a:off x="2591" y="1820"/>
              <a:ext cx="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62" name="Line 112"/>
            <p:cNvSpPr>
              <a:spLocks noChangeShapeType="1"/>
            </p:cNvSpPr>
            <p:nvPr/>
          </p:nvSpPr>
          <p:spPr bwMode="auto">
            <a:xfrm>
              <a:off x="2655" y="1820"/>
              <a:ext cx="4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63" name="Line 113"/>
            <p:cNvSpPr>
              <a:spLocks noChangeShapeType="1"/>
            </p:cNvSpPr>
            <p:nvPr/>
          </p:nvSpPr>
          <p:spPr bwMode="auto">
            <a:xfrm>
              <a:off x="2720" y="1820"/>
              <a:ext cx="39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64" name="Line 114"/>
            <p:cNvSpPr>
              <a:spLocks noChangeShapeType="1"/>
            </p:cNvSpPr>
            <p:nvPr/>
          </p:nvSpPr>
          <p:spPr bwMode="auto">
            <a:xfrm>
              <a:off x="2783" y="1820"/>
              <a:ext cx="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65" name="Line 115"/>
            <p:cNvSpPr>
              <a:spLocks noChangeShapeType="1"/>
            </p:cNvSpPr>
            <p:nvPr/>
          </p:nvSpPr>
          <p:spPr bwMode="auto">
            <a:xfrm>
              <a:off x="2847" y="1820"/>
              <a:ext cx="4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66" name="Line 116"/>
            <p:cNvSpPr>
              <a:spLocks noChangeShapeType="1"/>
            </p:cNvSpPr>
            <p:nvPr/>
          </p:nvSpPr>
          <p:spPr bwMode="auto">
            <a:xfrm>
              <a:off x="2912" y="1820"/>
              <a:ext cx="39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67" name="Line 117"/>
            <p:cNvSpPr>
              <a:spLocks noChangeShapeType="1"/>
            </p:cNvSpPr>
            <p:nvPr/>
          </p:nvSpPr>
          <p:spPr bwMode="auto">
            <a:xfrm>
              <a:off x="2976" y="1820"/>
              <a:ext cx="4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68" name="Line 118"/>
            <p:cNvSpPr>
              <a:spLocks noChangeShapeType="1"/>
            </p:cNvSpPr>
            <p:nvPr/>
          </p:nvSpPr>
          <p:spPr bwMode="auto">
            <a:xfrm>
              <a:off x="3039" y="1820"/>
              <a:ext cx="4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69" name="Line 119"/>
            <p:cNvSpPr>
              <a:spLocks noChangeShapeType="1"/>
            </p:cNvSpPr>
            <p:nvPr/>
          </p:nvSpPr>
          <p:spPr bwMode="auto">
            <a:xfrm>
              <a:off x="3104" y="1820"/>
              <a:ext cx="39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70" name="Line 120"/>
            <p:cNvSpPr>
              <a:spLocks noChangeShapeType="1"/>
            </p:cNvSpPr>
            <p:nvPr/>
          </p:nvSpPr>
          <p:spPr bwMode="auto">
            <a:xfrm>
              <a:off x="3168" y="1820"/>
              <a:ext cx="4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71" name="Line 121"/>
            <p:cNvSpPr>
              <a:spLocks noChangeShapeType="1"/>
            </p:cNvSpPr>
            <p:nvPr/>
          </p:nvSpPr>
          <p:spPr bwMode="auto">
            <a:xfrm>
              <a:off x="3231" y="1820"/>
              <a:ext cx="4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72" name="Line 122"/>
            <p:cNvSpPr>
              <a:spLocks noChangeShapeType="1"/>
            </p:cNvSpPr>
            <p:nvPr/>
          </p:nvSpPr>
          <p:spPr bwMode="auto">
            <a:xfrm>
              <a:off x="3271" y="182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73" name="Line 123"/>
            <p:cNvSpPr>
              <a:spLocks noChangeShapeType="1"/>
            </p:cNvSpPr>
            <p:nvPr/>
          </p:nvSpPr>
          <p:spPr bwMode="auto">
            <a:xfrm>
              <a:off x="3271" y="182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74" name="Line 124"/>
            <p:cNvSpPr>
              <a:spLocks noChangeShapeType="1"/>
            </p:cNvSpPr>
            <p:nvPr/>
          </p:nvSpPr>
          <p:spPr bwMode="auto">
            <a:xfrm>
              <a:off x="3264" y="1820"/>
              <a:ext cx="1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75" name="Line 125"/>
            <p:cNvSpPr>
              <a:spLocks noChangeShapeType="1"/>
            </p:cNvSpPr>
            <p:nvPr/>
          </p:nvSpPr>
          <p:spPr bwMode="auto">
            <a:xfrm>
              <a:off x="3264" y="1884"/>
              <a:ext cx="1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76" name="Line 126"/>
            <p:cNvSpPr>
              <a:spLocks noChangeShapeType="1"/>
            </p:cNvSpPr>
            <p:nvPr/>
          </p:nvSpPr>
          <p:spPr bwMode="auto">
            <a:xfrm>
              <a:off x="3264" y="1949"/>
              <a:ext cx="1" cy="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77" name="Line 127"/>
            <p:cNvSpPr>
              <a:spLocks noChangeShapeType="1"/>
            </p:cNvSpPr>
            <p:nvPr/>
          </p:nvSpPr>
          <p:spPr bwMode="auto">
            <a:xfrm>
              <a:off x="3264" y="2012"/>
              <a:ext cx="1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78" name="Line 128"/>
            <p:cNvSpPr>
              <a:spLocks noChangeShapeType="1"/>
            </p:cNvSpPr>
            <p:nvPr/>
          </p:nvSpPr>
          <p:spPr bwMode="auto">
            <a:xfrm>
              <a:off x="3264" y="2076"/>
              <a:ext cx="1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79" name="Line 129"/>
            <p:cNvSpPr>
              <a:spLocks noChangeShapeType="1"/>
            </p:cNvSpPr>
            <p:nvPr/>
          </p:nvSpPr>
          <p:spPr bwMode="auto">
            <a:xfrm>
              <a:off x="3264" y="2141"/>
              <a:ext cx="1" cy="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80" name="Line 130"/>
            <p:cNvSpPr>
              <a:spLocks noChangeShapeType="1"/>
            </p:cNvSpPr>
            <p:nvPr/>
          </p:nvSpPr>
          <p:spPr bwMode="auto">
            <a:xfrm>
              <a:off x="3264" y="2204"/>
              <a:ext cx="1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81" name="Line 131"/>
            <p:cNvSpPr>
              <a:spLocks noChangeShapeType="1"/>
            </p:cNvSpPr>
            <p:nvPr/>
          </p:nvSpPr>
          <p:spPr bwMode="auto">
            <a:xfrm>
              <a:off x="3264" y="2268"/>
              <a:ext cx="1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82" name="Line 132"/>
            <p:cNvSpPr>
              <a:spLocks noChangeShapeType="1"/>
            </p:cNvSpPr>
            <p:nvPr/>
          </p:nvSpPr>
          <p:spPr bwMode="auto">
            <a:xfrm>
              <a:off x="3264" y="2333"/>
              <a:ext cx="1" cy="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83" name="Line 133"/>
            <p:cNvSpPr>
              <a:spLocks noChangeShapeType="1"/>
            </p:cNvSpPr>
            <p:nvPr/>
          </p:nvSpPr>
          <p:spPr bwMode="auto">
            <a:xfrm>
              <a:off x="3264" y="2396"/>
              <a:ext cx="1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84" name="Line 134"/>
            <p:cNvSpPr>
              <a:spLocks noChangeShapeType="1"/>
            </p:cNvSpPr>
            <p:nvPr/>
          </p:nvSpPr>
          <p:spPr bwMode="auto">
            <a:xfrm>
              <a:off x="3264" y="2460"/>
              <a:ext cx="1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85" name="Line 135"/>
            <p:cNvSpPr>
              <a:spLocks noChangeShapeType="1"/>
            </p:cNvSpPr>
            <p:nvPr/>
          </p:nvSpPr>
          <p:spPr bwMode="auto">
            <a:xfrm>
              <a:off x="3264" y="2525"/>
              <a:ext cx="1" cy="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86" name="Line 136"/>
            <p:cNvSpPr>
              <a:spLocks noChangeShapeType="1"/>
            </p:cNvSpPr>
            <p:nvPr/>
          </p:nvSpPr>
          <p:spPr bwMode="auto">
            <a:xfrm>
              <a:off x="3264" y="2588"/>
              <a:ext cx="1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87" name="Line 137"/>
            <p:cNvSpPr>
              <a:spLocks noChangeShapeType="1"/>
            </p:cNvSpPr>
            <p:nvPr/>
          </p:nvSpPr>
          <p:spPr bwMode="auto">
            <a:xfrm>
              <a:off x="3264" y="2652"/>
              <a:ext cx="1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88" name="Line 138"/>
            <p:cNvSpPr>
              <a:spLocks noChangeShapeType="1"/>
            </p:cNvSpPr>
            <p:nvPr/>
          </p:nvSpPr>
          <p:spPr bwMode="auto">
            <a:xfrm>
              <a:off x="3264" y="2717"/>
              <a:ext cx="1" cy="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89" name="Line 139"/>
            <p:cNvSpPr>
              <a:spLocks noChangeShapeType="1"/>
            </p:cNvSpPr>
            <p:nvPr/>
          </p:nvSpPr>
          <p:spPr bwMode="auto">
            <a:xfrm>
              <a:off x="3264" y="2780"/>
              <a:ext cx="1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90" name="Line 140"/>
            <p:cNvSpPr>
              <a:spLocks noChangeShapeType="1"/>
            </p:cNvSpPr>
            <p:nvPr/>
          </p:nvSpPr>
          <p:spPr bwMode="auto">
            <a:xfrm>
              <a:off x="3264" y="2844"/>
              <a:ext cx="1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91" name="Line 141"/>
            <p:cNvSpPr>
              <a:spLocks noChangeShapeType="1"/>
            </p:cNvSpPr>
            <p:nvPr/>
          </p:nvSpPr>
          <p:spPr bwMode="auto">
            <a:xfrm>
              <a:off x="3264" y="2909"/>
              <a:ext cx="1" cy="2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92" name="Line 142"/>
            <p:cNvSpPr>
              <a:spLocks noChangeShapeType="1"/>
            </p:cNvSpPr>
            <p:nvPr/>
          </p:nvSpPr>
          <p:spPr bwMode="auto">
            <a:xfrm>
              <a:off x="3264" y="293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93" name="Line 143"/>
            <p:cNvSpPr>
              <a:spLocks noChangeShapeType="1"/>
            </p:cNvSpPr>
            <p:nvPr/>
          </p:nvSpPr>
          <p:spPr bwMode="auto">
            <a:xfrm>
              <a:off x="3264" y="293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794" name="Rectangle 144"/>
            <p:cNvSpPr>
              <a:spLocks noChangeArrowheads="1"/>
            </p:cNvSpPr>
            <p:nvPr/>
          </p:nvSpPr>
          <p:spPr bwMode="auto">
            <a:xfrm>
              <a:off x="1879" y="169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 i="1">
                  <a:solidFill>
                    <a:srgbClr val="000000"/>
                  </a:solidFill>
                  <a:latin typeface="Palatino" pitchFamily="18" charset="0"/>
                </a:rPr>
                <a:t>u</a:t>
              </a:r>
              <a:endParaRPr lang="pl-PL"/>
            </a:p>
          </p:txBody>
        </p:sp>
        <p:sp>
          <p:nvSpPr>
            <p:cNvPr id="27795" name="Rectangle 145"/>
            <p:cNvSpPr>
              <a:spLocks noChangeArrowheads="1"/>
            </p:cNvSpPr>
            <p:nvPr/>
          </p:nvSpPr>
          <p:spPr bwMode="auto">
            <a:xfrm>
              <a:off x="3294" y="2797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 i="1">
                  <a:solidFill>
                    <a:srgbClr val="000000"/>
                  </a:solidFill>
                  <a:latin typeface="Palatino" pitchFamily="18" charset="0"/>
                </a:rPr>
                <a:t>x</a:t>
              </a:r>
              <a:endParaRPr lang="pl-PL"/>
            </a:p>
          </p:txBody>
        </p:sp>
        <p:sp>
          <p:nvSpPr>
            <p:cNvPr id="27796" name="Rectangle 146"/>
            <p:cNvSpPr>
              <a:spLocks noChangeArrowheads="1"/>
            </p:cNvSpPr>
            <p:nvPr/>
          </p:nvSpPr>
          <p:spPr bwMode="auto">
            <a:xfrm>
              <a:off x="3319" y="2267"/>
              <a:ext cx="9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F(</a:t>
              </a:r>
              <a:endParaRPr lang="pl-PL"/>
            </a:p>
          </p:txBody>
        </p:sp>
        <p:sp>
          <p:nvSpPr>
            <p:cNvPr id="27797" name="Rectangle 147"/>
            <p:cNvSpPr>
              <a:spLocks noChangeArrowheads="1"/>
            </p:cNvSpPr>
            <p:nvPr/>
          </p:nvSpPr>
          <p:spPr bwMode="auto">
            <a:xfrm>
              <a:off x="3417" y="2269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 i="1">
                  <a:solidFill>
                    <a:srgbClr val="000000"/>
                  </a:solidFill>
                  <a:latin typeface="Palatino" pitchFamily="18" charset="0"/>
                </a:rPr>
                <a:t>x</a:t>
              </a:r>
              <a:endParaRPr lang="pl-PL"/>
            </a:p>
          </p:txBody>
        </p:sp>
        <p:sp>
          <p:nvSpPr>
            <p:cNvPr id="27798" name="Rectangle 148"/>
            <p:cNvSpPr>
              <a:spLocks noChangeArrowheads="1"/>
            </p:cNvSpPr>
            <p:nvPr/>
          </p:nvSpPr>
          <p:spPr bwMode="auto">
            <a:xfrm>
              <a:off x="3473" y="2267"/>
              <a:ext cx="3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pl-PL" sz="1400">
                  <a:solidFill>
                    <a:srgbClr val="000000"/>
                  </a:solidFill>
                  <a:latin typeface="Palatino" pitchFamily="18" charset="0"/>
                </a:rPr>
                <a:t>)</a:t>
              </a:r>
              <a:endParaRPr lang="pl-PL"/>
            </a:p>
          </p:txBody>
        </p:sp>
      </p:grpSp>
      <p:sp>
        <p:nvSpPr>
          <p:cNvPr id="27657" name="Rectangle 2"/>
          <p:cNvSpPr txBox="1">
            <a:spLocks noChangeArrowheads="1"/>
          </p:cNvSpPr>
          <p:nvPr/>
        </p:nvSpPr>
        <p:spPr bwMode="auto">
          <a:xfrm>
            <a:off x="987722" y="307224"/>
            <a:ext cx="6668494" cy="10746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>
            <a:spAutoFit/>
          </a:bodyPr>
          <a:lstStyle/>
          <a:p>
            <a:pPr algn="ctr" eaLnBrk="0" hangingPunct="0"/>
            <a:r>
              <a:rPr lang="pl-PL" sz="3200" b="1" dirty="0">
                <a:solidFill>
                  <a:schemeClr val="tx2"/>
                </a:solidFill>
                <a:latin typeface="Arial Narrow" pitchFamily="34" charset="0"/>
              </a:rPr>
              <a:t>Generowanie liczb losowych</a:t>
            </a:r>
          </a:p>
          <a:p>
            <a:pPr algn="ctr" eaLnBrk="0" hangingPunct="0"/>
            <a:r>
              <a:rPr lang="pl-PL" sz="3200" b="1" dirty="0">
                <a:solidFill>
                  <a:schemeClr val="tx2"/>
                </a:solidFill>
                <a:latin typeface="Arial Narrow" pitchFamily="34" charset="0"/>
              </a:rPr>
              <a:t>Metoda odwracania dystrybuanty</a:t>
            </a:r>
          </a:p>
        </p:txBody>
      </p:sp>
    </p:spTree>
    <p:extLst>
      <p:ext uri="{BB962C8B-B14F-4D97-AF65-F5344CB8AC3E}">
        <p14:creationId xmlns:p14="http://schemas.microsoft.com/office/powerpoint/2010/main" val="414026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5779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111820"/>
            <a:ext cx="8856984" cy="1077218"/>
          </a:xfrm>
        </p:spPr>
        <p:txBody>
          <a:bodyPr/>
          <a:lstStyle/>
          <a:p>
            <a:r>
              <a:rPr lang="pl-PL" dirty="0"/>
              <a:t>Generacja liczb (pseudo)losowych </a:t>
            </a:r>
            <a:br>
              <a:rPr lang="pl-PL" dirty="0"/>
            </a:br>
            <a:r>
              <a:rPr lang="pl-PL" dirty="0"/>
              <a:t>Metoda odwracania dystrybuanty w Excelu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1520" y="1524000"/>
            <a:ext cx="8892480" cy="4572000"/>
          </a:xfrm>
        </p:spPr>
        <p:txBody>
          <a:bodyPr/>
          <a:lstStyle/>
          <a:p>
            <a:endParaRPr lang="en-US" dirty="0"/>
          </a:p>
          <a:p>
            <a:pPr hangingPunct="0"/>
            <a:r>
              <a:rPr lang="pl-PL" sz="2800" dirty="0"/>
              <a:t>Rozkłady ciągłe </a:t>
            </a:r>
            <a:endParaRPr lang="en-US" sz="1800" dirty="0"/>
          </a:p>
          <a:p>
            <a:pPr lvl="1" hangingPunct="0"/>
            <a:r>
              <a:rPr lang="pl-PL" sz="2000" dirty="0" err="1"/>
              <a:t>Funckje</a:t>
            </a:r>
            <a:r>
              <a:rPr lang="pl-PL" sz="2000" dirty="0"/>
              <a:t> ROZKŁ.*</a:t>
            </a:r>
            <a:endParaRPr lang="en-US" sz="1400" dirty="0"/>
          </a:p>
          <a:p>
            <a:pPr lvl="1" hangingPunct="0"/>
            <a:r>
              <a:rPr lang="pl-PL" sz="2000" dirty="0"/>
              <a:t>=ROZKŁ.NORMALNY.ODWR(LOS();srednia;odch_standardowe)</a:t>
            </a:r>
            <a:endParaRPr lang="en-US" sz="2000" dirty="0"/>
          </a:p>
          <a:p>
            <a:pPr lvl="1" hangingPunct="0"/>
            <a:r>
              <a:rPr lang="pl-PL" sz="2000" dirty="0"/>
              <a:t>=ROZKŁ.LOG.ODWR(LOS();srednia;odch_standardowe) </a:t>
            </a:r>
            <a:endParaRPr lang="en-US" sz="2000" dirty="0"/>
          </a:p>
          <a:p>
            <a:pPr lvl="1" hangingPunct="0"/>
            <a:r>
              <a:rPr lang="pl-PL" sz="2000" dirty="0"/>
              <a:t>=ROZKŁ.BETA.ODWR(LOS();alfa;beta)</a:t>
            </a:r>
            <a:endParaRPr lang="en-US" sz="2000" dirty="0"/>
          </a:p>
          <a:p>
            <a:pPr hangingPunct="0"/>
            <a:r>
              <a:rPr lang="pl-PL" sz="2800" dirty="0"/>
              <a:t>Rozkłady dyskretne </a:t>
            </a:r>
            <a:endParaRPr lang="en-US" sz="1800" dirty="0"/>
          </a:p>
          <a:p>
            <a:pPr lvl="1" hangingPunct="0"/>
            <a:r>
              <a:rPr lang="pl-PL" sz="2000" dirty="0"/>
              <a:t>należy wcześniej przygotować tabelę ze skumulowanymi prawdopodobieństwami rozpoczynając od zera</a:t>
            </a:r>
            <a:endParaRPr lang="en-US" sz="1400" dirty="0"/>
          </a:p>
          <a:p>
            <a:pPr lvl="1" hangingPunct="0"/>
            <a:r>
              <a:rPr lang="pl-PL" sz="2000" dirty="0"/>
              <a:t>=WYSZUKAJ.PIONOWO(LOS();adres_tablicy;2)</a:t>
            </a:r>
            <a:endParaRPr lang="en-US" sz="2000" dirty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294967295"/>
          </p:nvPr>
        </p:nvSpPr>
        <p:spPr>
          <a:xfrm>
            <a:off x="7467600" y="6400800"/>
            <a:ext cx="1524000" cy="457200"/>
          </a:xfrm>
          <a:prstGeom prst="rect">
            <a:avLst/>
          </a:prstGeom>
        </p:spPr>
        <p:txBody>
          <a:bodyPr/>
          <a:lstStyle/>
          <a:p>
            <a:fld id="{9CC4ACEB-8638-42AA-9A72-B96AE125A140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842250" y="0"/>
            <a:ext cx="13017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pl-PL" sz="16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Symulacja</a:t>
            </a:r>
          </a:p>
        </p:txBody>
      </p:sp>
    </p:spTree>
    <p:extLst>
      <p:ext uri="{BB962C8B-B14F-4D97-AF65-F5344CB8AC3E}">
        <p14:creationId xmlns:p14="http://schemas.microsoft.com/office/powerpoint/2010/main" val="780675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l-PL" sz="700"/>
              <a:t>Strona </a:t>
            </a:r>
            <a:fld id="{675F2CD2-2419-4862-9F1E-5F799FACA43F}" type="slidenum">
              <a:rPr lang="pl-PL" sz="700" smtClean="0"/>
              <a:pPr/>
              <a:t>3</a:t>
            </a:fld>
            <a:endParaRPr lang="pl-PL" sz="700" i="0">
              <a:latin typeface="Times New Roman" pitchFamily="18" charset="0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1944695" y="531478"/>
            <a:ext cx="5253042" cy="397545"/>
          </a:xfrm>
        </p:spPr>
        <p:txBody>
          <a:bodyPr/>
          <a:lstStyle/>
          <a:p>
            <a:r>
              <a:rPr lang="pl-PL" dirty="0"/>
              <a:t>Raport końcowy (oraz raporty cząstkowe)</a:t>
            </a:r>
            <a:endParaRPr lang="en-US" dirty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990600"/>
            <a:ext cx="8585200" cy="5410200"/>
          </a:xfrm>
        </p:spPr>
        <p:txBody>
          <a:bodyPr/>
          <a:lstStyle/>
          <a:p>
            <a:pPr marL="0" indent="0">
              <a:lnSpc>
                <a:spcPct val="90000"/>
              </a:lnSpc>
            </a:pPr>
            <a:endParaRPr lang="pl-PL" sz="1600" dirty="0"/>
          </a:p>
          <a:p>
            <a:pPr marL="0" indent="0">
              <a:lnSpc>
                <a:spcPct val="90000"/>
              </a:lnSpc>
            </a:pPr>
            <a:r>
              <a:rPr lang="pl-PL" sz="1600" b="1" dirty="0"/>
              <a:t>Zawartość raportu</a:t>
            </a:r>
          </a:p>
          <a:p>
            <a:pPr marL="457200" lvl="1" indent="0">
              <a:lnSpc>
                <a:spcPct val="90000"/>
              </a:lnSpc>
            </a:pPr>
            <a:r>
              <a:rPr lang="pl-PL" sz="1600" u="sng" dirty="0"/>
              <a:t>Strona tytułowa </a:t>
            </a:r>
          </a:p>
          <a:p>
            <a:pPr marL="457200" lvl="1" indent="0">
              <a:lnSpc>
                <a:spcPct val="90000"/>
              </a:lnSpc>
            </a:pPr>
            <a:r>
              <a:rPr lang="pl-PL" sz="1600" u="sng" dirty="0"/>
              <a:t>Podsumowanie (z rekomendacją)</a:t>
            </a:r>
            <a:endParaRPr lang="pl-PL" sz="1600" dirty="0"/>
          </a:p>
          <a:p>
            <a:pPr marL="457200" lvl="1" indent="0">
              <a:lnSpc>
                <a:spcPct val="90000"/>
              </a:lnSpc>
            </a:pPr>
            <a:r>
              <a:rPr lang="pl-PL" sz="1600" u="sng" dirty="0"/>
              <a:t>Opis organizacji</a:t>
            </a:r>
          </a:p>
          <a:p>
            <a:pPr marL="457200" lvl="1" indent="0">
              <a:lnSpc>
                <a:spcPct val="90000"/>
              </a:lnSpc>
            </a:pPr>
            <a:r>
              <a:rPr lang="pl-PL" sz="1600" u="sng" dirty="0"/>
              <a:t>Opis problemu</a:t>
            </a:r>
          </a:p>
          <a:p>
            <a:pPr marL="457200" lvl="1" indent="0">
              <a:lnSpc>
                <a:spcPct val="90000"/>
              </a:lnSpc>
            </a:pPr>
            <a:r>
              <a:rPr lang="pl-PL" sz="1600" u="sng" dirty="0"/>
              <a:t>Wyniki analizy</a:t>
            </a:r>
          </a:p>
          <a:p>
            <a:pPr marL="457200" lvl="1" indent="0">
              <a:lnSpc>
                <a:spcPct val="90000"/>
              </a:lnSpc>
            </a:pPr>
            <a:r>
              <a:rPr lang="pl-PL" sz="1600" u="sng" dirty="0"/>
              <a:t>Analiza wrażliwości</a:t>
            </a:r>
          </a:p>
          <a:p>
            <a:pPr marL="457200" lvl="1" indent="0">
              <a:lnSpc>
                <a:spcPct val="90000"/>
              </a:lnSpc>
            </a:pPr>
            <a:r>
              <a:rPr lang="pl-PL" sz="1600" u="sng" dirty="0"/>
              <a:t>Wnioski i zalecenia</a:t>
            </a:r>
          </a:p>
          <a:p>
            <a:pPr marL="457200" lvl="1" indent="0">
              <a:lnSpc>
                <a:spcPct val="90000"/>
              </a:lnSpc>
            </a:pPr>
            <a:r>
              <a:rPr lang="pl-PL" sz="1600" u="sng" dirty="0"/>
              <a:t>Bibliografia</a:t>
            </a:r>
          </a:p>
          <a:p>
            <a:pPr marL="457200" lvl="1" indent="0">
              <a:lnSpc>
                <a:spcPct val="90000"/>
              </a:lnSpc>
            </a:pPr>
            <a:r>
              <a:rPr lang="pl-PL" sz="1600" u="sng" dirty="0"/>
              <a:t>Załącznik – wykorzystany kod VBA (gdy użyto przy tworzeniu raportu)</a:t>
            </a:r>
            <a:endParaRPr lang="pl-PL" sz="1600" dirty="0"/>
          </a:p>
          <a:p>
            <a:pPr marL="0" indent="0">
              <a:lnSpc>
                <a:spcPct val="90000"/>
              </a:lnSpc>
            </a:pPr>
            <a:r>
              <a:rPr lang="pl-PL" sz="1600" b="1" dirty="0"/>
              <a:t> Raporty pisane w grupach </a:t>
            </a:r>
            <a:r>
              <a:rPr lang="en-US" sz="1600" b="1" dirty="0"/>
              <a:t>3</a:t>
            </a:r>
            <a:r>
              <a:rPr lang="pl-PL" sz="1600" b="1" dirty="0"/>
              <a:t>-</a:t>
            </a:r>
            <a:r>
              <a:rPr lang="en-US" sz="1600" b="1" dirty="0"/>
              <a:t>4</a:t>
            </a:r>
            <a:r>
              <a:rPr lang="pl-PL" sz="1600" b="1" dirty="0"/>
              <a:t> osobowych (dopuszczalna 1 osoba)</a:t>
            </a:r>
          </a:p>
          <a:p>
            <a:pPr marL="0" indent="0">
              <a:lnSpc>
                <a:spcPct val="90000"/>
              </a:lnSpc>
            </a:pPr>
            <a:r>
              <a:rPr lang="pl-PL" sz="1600" b="1" dirty="0"/>
              <a:t>SWAK2025Z_nazwisko1_nazwisko2.zip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>
          <a:xfrm>
            <a:off x="467543" y="254479"/>
            <a:ext cx="8568953" cy="951543"/>
          </a:xfrm>
        </p:spPr>
        <p:txBody>
          <a:bodyPr>
            <a:normAutofit/>
          </a:bodyPr>
          <a:lstStyle/>
          <a:p>
            <a:r>
              <a:rPr lang="pl-PL" dirty="0"/>
              <a:t>Generowanie liczb pseudolosowych </a:t>
            </a:r>
            <a:br>
              <a:rPr lang="pl-PL" dirty="0"/>
            </a:br>
            <a:r>
              <a:rPr lang="pl-PL" dirty="0"/>
              <a:t>z rozkładu jednostajnego…</a:t>
            </a:r>
            <a:endParaRPr lang="en-GB" dirty="0"/>
          </a:p>
        </p:txBody>
      </p:sp>
      <p:pic>
        <p:nvPicPr>
          <p:cNvPr id="75778" name="Picture 2" descr="C:\!BIBLIOTEKA\!!DYDAKTYKA\SWAK2012Z\RANDO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536" y="1347788"/>
            <a:ext cx="8810707" cy="2601912"/>
          </a:xfrm>
          <a:prstGeom prst="rect">
            <a:avLst/>
          </a:prstGeom>
          <a:noFill/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04800" y="4178300"/>
            <a:ext cx="8534400" cy="2222500"/>
          </a:xfrm>
          <a:prstGeom prst="rect">
            <a:avLst/>
          </a:prstGeom>
        </p:spPr>
        <p:txBody>
          <a:bodyPr/>
          <a:lstStyle/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pl-PL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R="0" lvl="1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l-PL" sz="2000" kern="0" dirty="0">
                <a:latin typeface="+mn-lt"/>
              </a:rPr>
              <a:t>Problem testowania losowości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2000" kern="0" dirty="0"/>
              <a:t>Diehard Battery of Tests of Randomness</a:t>
            </a:r>
            <a:endParaRPr lang="pl-PL" sz="2000" kern="0" dirty="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pl-PL" sz="2000" kern="0" dirty="0">
                <a:latin typeface="+mn-lt"/>
              </a:rPr>
              <a:t>http://www.stat.fsu.edu/pub/diehard/</a:t>
            </a:r>
          </a:p>
          <a:p>
            <a:pPr marR="0" lvl="1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pl-PL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18535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l-PL" sz="700"/>
              <a:t>Strona </a:t>
            </a:r>
            <a:fld id="{6B49489B-EE4F-47B2-B2C4-E70D66C79915}" type="slidenum">
              <a:rPr lang="pl-PL" sz="700" smtClean="0"/>
              <a:pPr/>
              <a:t>31</a:t>
            </a:fld>
            <a:endParaRPr lang="pl-PL" sz="700" i="0">
              <a:latin typeface="Times New Roman" pitchFamily="18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1831975" y="533400"/>
            <a:ext cx="5511800" cy="393700"/>
          </a:xfrm>
        </p:spPr>
        <p:txBody>
          <a:bodyPr/>
          <a:lstStyle/>
          <a:p>
            <a:r>
              <a:rPr lang="pl-PL"/>
              <a:t>Generowanie liczb z rozkładu jednostajnego</a:t>
            </a:r>
          </a:p>
        </p:txBody>
      </p:sp>
      <p:sp>
        <p:nvSpPr>
          <p:cNvPr id="135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pl-PL"/>
              <a:t>Skąd wziąć liczby z rozkładu jednostajnego?</a:t>
            </a:r>
          </a:p>
          <a:p>
            <a:pPr lvl="1">
              <a:lnSpc>
                <a:spcPct val="100000"/>
              </a:lnSpc>
            </a:pPr>
            <a:r>
              <a:rPr lang="pl-PL"/>
              <a:t>Mechaniczne</a:t>
            </a:r>
          </a:p>
          <a:p>
            <a:pPr lvl="1">
              <a:lnSpc>
                <a:spcPct val="100000"/>
              </a:lnSpc>
            </a:pPr>
            <a:r>
              <a:rPr lang="pl-PL"/>
              <a:t>Tablice</a:t>
            </a:r>
          </a:p>
          <a:p>
            <a:pPr>
              <a:lnSpc>
                <a:spcPct val="100000"/>
              </a:lnSpc>
            </a:pPr>
            <a:endParaRPr lang="pl-PL"/>
          </a:p>
          <a:p>
            <a:pPr>
              <a:lnSpc>
                <a:spcPct val="100000"/>
              </a:lnSpc>
            </a:pPr>
            <a:endParaRPr lang="pl-PL"/>
          </a:p>
          <a:p>
            <a:pPr>
              <a:lnSpc>
                <a:spcPct val="100000"/>
              </a:lnSpc>
            </a:pPr>
            <a:endParaRPr lang="pl-PL"/>
          </a:p>
          <a:p>
            <a:pPr>
              <a:lnSpc>
                <a:spcPct val="100000"/>
              </a:lnSpc>
            </a:pPr>
            <a:endParaRPr lang="pl-PL"/>
          </a:p>
          <a:p>
            <a:pPr>
              <a:lnSpc>
                <a:spcPct val="100000"/>
              </a:lnSpc>
            </a:pPr>
            <a:endParaRPr lang="pl-PL"/>
          </a:p>
          <a:p>
            <a:pPr>
              <a:lnSpc>
                <a:spcPct val="100000"/>
              </a:lnSpc>
            </a:pPr>
            <a:endParaRPr lang="pl-PL"/>
          </a:p>
          <a:p>
            <a:pPr>
              <a:lnSpc>
                <a:spcPct val="100000"/>
              </a:lnSpc>
            </a:pPr>
            <a:endParaRPr lang="pl-PL"/>
          </a:p>
          <a:p>
            <a:pPr lvl="1">
              <a:lnSpc>
                <a:spcPct val="100000"/>
              </a:lnSpc>
            </a:pPr>
            <a:endParaRPr lang="pl-PL"/>
          </a:p>
          <a:p>
            <a:pPr lvl="1">
              <a:lnSpc>
                <a:spcPct val="100000"/>
              </a:lnSpc>
            </a:pPr>
            <a:r>
              <a:rPr lang="pl-PL"/>
              <a:t>Generatory rekurencyjne – liczby pseudolosowe</a:t>
            </a:r>
          </a:p>
          <a:p>
            <a:pPr lvl="2">
              <a:lnSpc>
                <a:spcPct val="90000"/>
              </a:lnSpc>
            </a:pPr>
            <a:r>
              <a:rPr lang="pl-PL"/>
              <a:t>Statystycznie od siebie niezależne</a:t>
            </a:r>
          </a:p>
          <a:p>
            <a:pPr lvl="2">
              <a:lnSpc>
                <a:spcPct val="90000"/>
              </a:lnSpc>
            </a:pPr>
            <a:r>
              <a:rPr lang="pl-PL"/>
              <a:t>Mają rozkład jednostajny</a:t>
            </a:r>
          </a:p>
          <a:p>
            <a:pPr lvl="2">
              <a:lnSpc>
                <a:spcPct val="90000"/>
              </a:lnSpc>
            </a:pPr>
            <a:r>
              <a:rPr lang="pl-PL"/>
              <a:t>Nie powtarzają się</a:t>
            </a:r>
          </a:p>
          <a:p>
            <a:pPr lvl="2">
              <a:lnSpc>
                <a:spcPct val="90000"/>
              </a:lnSpc>
            </a:pPr>
            <a:r>
              <a:rPr lang="pl-PL"/>
              <a:t>Kilka cech, o których porozmawiamy później</a:t>
            </a: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1003300" y="2117725"/>
            <a:ext cx="3378200" cy="25463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l-PL"/>
              <a:t>61 19 69 04 46	26 45 74 77 74</a:t>
            </a:r>
          </a:p>
          <a:p>
            <a:r>
              <a:rPr lang="pl-PL"/>
              <a:t>15 47 44 52 66	95 27 07 99 53</a:t>
            </a:r>
          </a:p>
          <a:p>
            <a:r>
              <a:rPr lang="pl-PL"/>
              <a:t>94 55 72 85 73	67 89 75 43 87</a:t>
            </a:r>
          </a:p>
          <a:p>
            <a:r>
              <a:rPr lang="pl-PL"/>
              <a:t>42 48 11 62 13	97 34 40 87 21</a:t>
            </a:r>
          </a:p>
          <a:p>
            <a:r>
              <a:rPr lang="pl-PL"/>
              <a:t>23 52 37 83 17	73 20 88 98 37</a:t>
            </a:r>
          </a:p>
          <a:p>
            <a:r>
              <a:rPr lang="pl-PL"/>
              <a:t>04 49 35 24 94	75 24 63 38 24</a:t>
            </a:r>
          </a:p>
          <a:p>
            <a:r>
              <a:rPr lang="pl-PL"/>
              <a:t>00 54 99 76 54	64 05 18 81 59</a:t>
            </a:r>
          </a:p>
          <a:p>
            <a:r>
              <a:rPr lang="pl-PL"/>
              <a:t>35 96 31 53 07	26 89 80 93 54</a:t>
            </a:r>
          </a:p>
          <a:p>
            <a:r>
              <a:rPr lang="pl-PL"/>
              <a:t>59 80 80 83 91	45 42 72 68 42</a:t>
            </a:r>
          </a:p>
          <a:p>
            <a:r>
              <a:rPr lang="pl-PL"/>
              <a:t>46 05 88 52 36	01 39 00 22 86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6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6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65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6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65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0659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l-PL" sz="700"/>
              <a:t>Strona </a:t>
            </a:r>
            <a:fld id="{409A0FC3-E075-41F1-8C2A-2A876AD7CB9E}" type="slidenum">
              <a:rPr lang="pl-PL" sz="700" smtClean="0"/>
              <a:pPr/>
              <a:t>32</a:t>
            </a:fld>
            <a:endParaRPr lang="pl-PL" sz="700" i="0">
              <a:latin typeface="Times New Roman" pitchFamily="18" charset="0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284648" y="531478"/>
            <a:ext cx="8600112" cy="397545"/>
          </a:xfrm>
        </p:spPr>
        <p:txBody>
          <a:bodyPr/>
          <a:lstStyle/>
          <a:p>
            <a:r>
              <a:rPr lang="pl-PL" dirty="0"/>
              <a:t>Generowanie liczb z rozkładu jednostajnego przy pomocy komputera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Random number seed </a:t>
            </a:r>
            <a:r>
              <a:rPr lang="pl-PL" dirty="0"/>
              <a:t>(stała losowanie, </a:t>
            </a:r>
            <a:r>
              <a:rPr lang="pl-PL" i="1" strike="sngStrike" dirty="0"/>
              <a:t>rozrzut</a:t>
            </a:r>
            <a:r>
              <a:rPr lang="pl-PL" dirty="0"/>
              <a:t>)</a:t>
            </a:r>
            <a:endParaRPr lang="en-US" dirty="0"/>
          </a:p>
          <a:p>
            <a:pPr lvl="1"/>
            <a:r>
              <a:rPr lang="pl-PL" dirty="0"/>
              <a:t>Generatory liczb pseudolosowych są funkcjami rekurencyjnymi</a:t>
            </a:r>
            <a:endParaRPr lang="en-US" dirty="0"/>
          </a:p>
          <a:p>
            <a:pPr lvl="1"/>
            <a:r>
              <a:rPr lang="pl-PL" dirty="0"/>
              <a:t>Użycie tej samej stałej losowania gwarantuje taką samą sekwencję liczb pseudolosowych 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Microsoft Excel</a:t>
            </a:r>
          </a:p>
          <a:p>
            <a:pPr lvl="1"/>
            <a:r>
              <a:rPr lang="pl-PL" dirty="0"/>
              <a:t>Funkcja LOS</a:t>
            </a:r>
            <a:r>
              <a:rPr lang="en-US" dirty="0"/>
              <a:t>() </a:t>
            </a:r>
            <a:r>
              <a:rPr lang="pl-PL" dirty="0"/>
              <a:t>zwraca liczbę pseudolosową z zakresu</a:t>
            </a:r>
            <a:r>
              <a:rPr lang="en-US" dirty="0"/>
              <a:t> </a:t>
            </a:r>
            <a:r>
              <a:rPr lang="pl-PL" dirty="0"/>
              <a:t>&lt;0</a:t>
            </a:r>
            <a:r>
              <a:rPr lang="en-US" dirty="0"/>
              <a:t>,</a:t>
            </a:r>
            <a:r>
              <a:rPr lang="pl-PL" dirty="0"/>
              <a:t>1)</a:t>
            </a:r>
            <a:endParaRPr lang="en-US" dirty="0"/>
          </a:p>
          <a:p>
            <a:pPr lvl="1"/>
            <a:r>
              <a:rPr lang="pl-PL" dirty="0"/>
              <a:t>Analiza danych </a:t>
            </a:r>
            <a:r>
              <a:rPr lang="en-US" dirty="0"/>
              <a:t>-&gt; </a:t>
            </a:r>
            <a:r>
              <a:rPr lang="pl-PL" dirty="0"/>
              <a:t>Generacja liczb pseudolosowych pozwala na ustawienie wartości </a:t>
            </a:r>
            <a:r>
              <a:rPr lang="pl-PL" dirty="0" err="1"/>
              <a:t>seed</a:t>
            </a:r>
            <a:r>
              <a:rPr lang="pl-PL" dirty="0"/>
              <a:t> </a:t>
            </a:r>
            <a:endParaRPr lang="en-US" dirty="0"/>
          </a:p>
          <a:p>
            <a:r>
              <a:rPr lang="pl-PL" dirty="0"/>
              <a:t>Programowanie</a:t>
            </a:r>
            <a:endParaRPr lang="en-US" dirty="0"/>
          </a:p>
          <a:p>
            <a:pPr lvl="1"/>
            <a:r>
              <a:rPr lang="en-US" dirty="0" err="1"/>
              <a:t>Math.rand</a:t>
            </a:r>
            <a:r>
              <a:rPr lang="en-US" dirty="0"/>
              <a:t>() </a:t>
            </a:r>
            <a:r>
              <a:rPr lang="pl-PL" dirty="0"/>
              <a:t>lub podobna funkcja jest dostępna w każdym języku programowania i zwraca wartość z zakresu &lt;0</a:t>
            </a:r>
            <a:r>
              <a:rPr lang="en-US" dirty="0"/>
              <a:t>,</a:t>
            </a:r>
            <a:r>
              <a:rPr lang="pl-PL" dirty="0"/>
              <a:t>1)</a:t>
            </a:r>
            <a:endParaRPr lang="en-US" dirty="0"/>
          </a:p>
          <a:p>
            <a:pPr lvl="1"/>
            <a:r>
              <a:rPr lang="pl-PL" dirty="0"/>
              <a:t>Czas systemowy jest domyślnie stosowany jako stała losowania</a:t>
            </a:r>
            <a:endParaRPr lang="en-US" dirty="0"/>
          </a:p>
          <a:p>
            <a:pPr lvl="1"/>
            <a:r>
              <a:rPr lang="pl-PL" dirty="0"/>
              <a:t>Generatory </a:t>
            </a:r>
            <a:r>
              <a:rPr lang="en-US" dirty="0"/>
              <a:t>Open source (</a:t>
            </a:r>
            <a:r>
              <a:rPr lang="pl-PL" dirty="0" err="1"/>
              <a:t>n.p</a:t>
            </a:r>
            <a:r>
              <a:rPr lang="en-US" dirty="0"/>
              <a:t>. </a:t>
            </a:r>
            <a:r>
              <a:rPr lang="en-US" dirty="0" err="1"/>
              <a:t>Mersenne</a:t>
            </a:r>
            <a:r>
              <a:rPr lang="en-US" dirty="0"/>
              <a:t> Twister) </a:t>
            </a:r>
          </a:p>
          <a:p>
            <a:pPr lvl="2"/>
            <a:r>
              <a:rPr lang="pl-PL" dirty="0"/>
              <a:t>Szybkość, jakość, dobre właściwości statystyczne </a:t>
            </a:r>
            <a:endParaRPr lang="en-US" dirty="0"/>
          </a:p>
          <a:p>
            <a:endParaRPr lang="pl-PL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wrap="square" lIns="92075" tIns="46038" rIns="92075" bIns="46038"/>
          <a:lstStyle/>
          <a:p>
            <a:pPr defTabSz="762000"/>
            <a:r>
              <a:rPr lang="pl-PL"/>
              <a:t>Model symulacyjny</a:t>
            </a:r>
          </a:p>
        </p:txBody>
      </p:sp>
      <p:graphicFrame>
        <p:nvGraphicFramePr>
          <p:cNvPr id="1360938" name="Group 42"/>
          <p:cNvGraphicFramePr>
            <a:graphicFrameLocks noGrp="1"/>
          </p:cNvGraphicFramePr>
          <p:nvPr/>
        </p:nvGraphicFramePr>
        <p:xfrm>
          <a:off x="438150" y="1422400"/>
          <a:ext cx="8267700" cy="4660900"/>
        </p:xfrm>
        <a:graphic>
          <a:graphicData uri="http://schemas.openxmlformats.org/drawingml/2006/table">
            <a:tbl>
              <a:tblPr/>
              <a:tblGrid>
                <a:gridCol w="4133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3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71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pl-P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Pozwala oceniać scenariusze</a:t>
                      </a:r>
                    </a:p>
                  </a:txBody>
                  <a:tcPr marL="90488" marR="90488" marT="44448" marB="444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pl-P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Nie wskazuje najlepszej decyzji</a:t>
                      </a:r>
                    </a:p>
                  </a:txBody>
                  <a:tcPr marL="90488" marR="90488" marT="44448" marB="444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119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pl-P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Pozwala ocenić sytuację decyzyjną wtedy, gdy  nie można zastosować analitycznych modeli optymalizacyjnych</a:t>
                      </a:r>
                    </a:p>
                  </a:txBody>
                  <a:tcPr marL="90488" marR="90488" marT="44448" marB="444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pl-P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Czas i wysiłek poświęcony na opracowanie modelu nie daje gwarancji poprawności wyników otrzymanych z  modelu</a:t>
                      </a:r>
                    </a:p>
                  </a:txBody>
                  <a:tcPr marL="90488" marR="90488" marT="44448" marB="444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639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pl-P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Opracowanie modelu systemu zwykle prowadzi do zrozumienia prawdziwego systemu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pl-P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Wykorzystywany do oceny systemu w stanie przejściowym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pl-P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Zwykle lepiej opisuje realny system niż model analityczny </a:t>
                      </a:r>
                    </a:p>
                  </a:txBody>
                  <a:tcPr marL="90488" marR="90488" marT="44448" marB="444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pl-P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Nie można udowodnić, że model jest wiarygodny.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pl-P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Brak standardowego podejścia do analizy symulacyjnej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pl-P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Duże zapotrzebowanie na moce obliczeniowe (zwykle) </a:t>
                      </a:r>
                    </a:p>
                  </a:txBody>
                  <a:tcPr marL="90488" marR="90488" marT="44448" marB="444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8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pl-P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Nie zakłóca działania istniejącego systemu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88" marR="90488" marT="44448" marB="444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pl-P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Złudzenie pełnego zrozumienia zmienności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pl-P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Nie można dokładnie ocenić </a:t>
                      </a:r>
                      <a:r>
                        <a:rPr kumimoji="0" lang="pl-PL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 priori</a:t>
                      </a:r>
                      <a:r>
                        <a:rPr kumimoji="0" lang="pl-P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pracochłonności modelu</a:t>
                      </a:r>
                    </a:p>
                  </a:txBody>
                  <a:tcPr marL="90488" marR="90488" marT="44448" marB="444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162800" y="6632575"/>
            <a:ext cx="1905000" cy="152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l-PL"/>
              <a:t>Strona </a:t>
            </a:r>
            <a:fld id="{CE974F96-179D-4F45-A3BC-78C57C810EB0}" type="slidenum">
              <a:rPr lang="pl-PL" smtClean="0"/>
              <a:pPr/>
              <a:t>34</a:t>
            </a:fld>
            <a:endParaRPr lang="pl-PL" i="0">
              <a:latin typeface="Times New Roman" pitchFamily="18" charset="0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441325"/>
            <a:ext cx="8027988" cy="576263"/>
          </a:xfrm>
        </p:spPr>
        <p:txBody>
          <a:bodyPr>
            <a:normAutofit fontScale="90000"/>
          </a:bodyPr>
          <a:lstStyle/>
          <a:p>
            <a:r>
              <a:rPr lang="pl-PL" sz="3200" dirty="0"/>
              <a:t>Eksperymenty i symulacja</a:t>
            </a:r>
          </a:p>
        </p:txBody>
      </p:sp>
      <p:sp>
        <p:nvSpPr>
          <p:cNvPr id="1208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534400" cy="5702300"/>
          </a:xfrm>
        </p:spPr>
        <p:txBody>
          <a:bodyPr>
            <a:noAutofit/>
          </a:bodyPr>
          <a:lstStyle/>
          <a:p>
            <a:r>
              <a:rPr lang="pl-PL" dirty="0"/>
              <a:t>Wielokrotnie powtarzamy eksperyment w celu oszacowania</a:t>
            </a:r>
            <a:br>
              <a:rPr lang="pl-PL" dirty="0"/>
            </a:br>
            <a:r>
              <a:rPr lang="pl-PL" dirty="0"/>
              <a:t> </a:t>
            </a:r>
            <a:r>
              <a:rPr lang="pl-PL" u="sng" dirty="0"/>
              <a:t>rozkładu zmiennej losowej</a:t>
            </a:r>
            <a:r>
              <a:rPr lang="pl-PL" dirty="0"/>
              <a:t> opisującej charakterystykę systemu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r>
              <a:rPr lang="pl-PL" dirty="0"/>
              <a:t>Składamy (numerycznie) funkcje gęstości zmiennych losowych</a:t>
            </a:r>
          </a:p>
          <a:p>
            <a:r>
              <a:rPr lang="pl-PL" dirty="0"/>
              <a:t>Metoda pozwala eksperymentalnie ocenić reakcję systemu na</a:t>
            </a:r>
          </a:p>
          <a:p>
            <a:pPr lvl="1"/>
            <a:r>
              <a:rPr lang="pl-PL" dirty="0"/>
              <a:t>Zjawiska losowe</a:t>
            </a:r>
          </a:p>
          <a:p>
            <a:pPr lvl="1"/>
            <a:r>
              <a:rPr lang="pl-PL" dirty="0"/>
              <a:t>Zmianę zasad działania systemu </a:t>
            </a:r>
          </a:p>
          <a:p>
            <a:pPr lvl="1"/>
            <a:r>
              <a:rPr lang="pl-PL" dirty="0"/>
              <a:t>Zmianę struktury systemu</a:t>
            </a:r>
          </a:p>
          <a:p>
            <a:endParaRPr lang="pl-PL" dirty="0"/>
          </a:p>
          <a:p>
            <a:pPr lvl="1"/>
            <a:endParaRPr lang="pl-PL" dirty="0"/>
          </a:p>
          <a:p>
            <a:pPr lvl="1"/>
            <a:endParaRPr lang="pl-PL" dirty="0"/>
          </a:p>
          <a:p>
            <a:pPr lvl="1"/>
            <a:endParaRPr lang="pl-PL" dirty="0"/>
          </a:p>
          <a:p>
            <a:pPr lvl="1"/>
            <a:endParaRPr lang="pl-PL" dirty="0"/>
          </a:p>
          <a:p>
            <a:pPr lvl="1"/>
            <a:endParaRPr lang="pl-PL" dirty="0"/>
          </a:p>
          <a:p>
            <a:pPr lvl="1"/>
            <a:endParaRPr lang="pl-PL" dirty="0"/>
          </a:p>
          <a:p>
            <a:pPr lvl="1"/>
            <a:endParaRPr lang="pl-PL" dirty="0"/>
          </a:p>
          <a:p>
            <a:pPr lvl="1"/>
            <a:endParaRPr lang="pl-PL" dirty="0"/>
          </a:p>
        </p:txBody>
      </p:sp>
      <p:sp>
        <p:nvSpPr>
          <p:cNvPr id="19462" name="Rectangle 680"/>
          <p:cNvSpPr>
            <a:spLocks noChangeArrowheads="1"/>
          </p:cNvSpPr>
          <p:nvPr/>
        </p:nvSpPr>
        <p:spPr bwMode="auto">
          <a:xfrm>
            <a:off x="1625600" y="704056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63" name="Rectangle 681"/>
          <p:cNvSpPr>
            <a:spLocks noChangeArrowheads="1"/>
          </p:cNvSpPr>
          <p:nvPr/>
        </p:nvSpPr>
        <p:spPr bwMode="auto">
          <a:xfrm>
            <a:off x="1625600" y="7042150"/>
            <a:ext cx="6350" cy="3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 i="1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64" name="Rectangle 682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65" name="Rectangle 683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66" name="Rectangle 684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67" name="Rectangle 685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68" name="Rectangle 686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69" name="Rectangle 687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70" name="Rectangle 688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71" name="Rectangle 689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72" name="Rectangle 690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73" name="Rectangle 691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74" name="Rectangle 692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75" name="Rectangle 693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76" name="Rectangle 694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77" name="Rectangle 695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78" name="Rectangle 696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79" name="Rectangle 697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80" name="Rectangle 698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81" name="Rectangle 699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82" name="Rectangle 700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83" name="Rectangle 701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84" name="Rectangle 702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 i="1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85" name="Rectangle 703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 i="1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86" name="Rectangle 704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 i="1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87" name="Rectangle 705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88" name="Rectangle 706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 i="1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89" name="Rectangle 707"/>
          <p:cNvSpPr>
            <a:spLocks noChangeArrowheads="1"/>
          </p:cNvSpPr>
          <p:nvPr/>
        </p:nvSpPr>
        <p:spPr bwMode="auto">
          <a:xfrm>
            <a:off x="-5549900" y="-193675"/>
            <a:ext cx="95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3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90" name="Rectangle 953"/>
          <p:cNvSpPr>
            <a:spLocks noChangeArrowheads="1"/>
          </p:cNvSpPr>
          <p:nvPr/>
        </p:nvSpPr>
        <p:spPr bwMode="auto">
          <a:xfrm>
            <a:off x="1912938" y="8377238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91" name="Rectangle 956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92" name="Rectangle 957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93" name="Rectangle 958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94" name="Rectangle 959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95" name="Rectangle 960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96" name="Rectangle 961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97" name="Rectangle 962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98" name="Rectangle 963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499" name="Rectangle 964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500" name="Rectangle 965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501" name="Rectangle 966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502" name="Rectangle 967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503" name="Rectangle 968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504" name="Rectangle 969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505" name="Rectangle 970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506" name="Rectangle 971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507" name="Rectangle 972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508" name="Rectangle 973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509" name="Rectangle 974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510" name="Rectangle 975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511" name="Rectangle 976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 i="1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512" name="Rectangle 977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 i="1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513" name="Rectangle 978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 i="1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514" name="Rectangle 979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515" name="Rectangle 980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 i="1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516" name="Rectangle 981"/>
          <p:cNvSpPr>
            <a:spLocks noChangeArrowheads="1"/>
          </p:cNvSpPr>
          <p:nvPr/>
        </p:nvSpPr>
        <p:spPr bwMode="auto">
          <a:xfrm>
            <a:off x="-6213475" y="2436813"/>
            <a:ext cx="6350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 </a:t>
            </a:r>
            <a:endParaRPr lang="en-US"/>
          </a:p>
        </p:txBody>
      </p:sp>
      <p:sp>
        <p:nvSpPr>
          <p:cNvPr id="19517" name="Rectangle 1017"/>
          <p:cNvSpPr>
            <a:spLocks noChangeArrowheads="1"/>
          </p:cNvSpPr>
          <p:nvPr/>
        </p:nvSpPr>
        <p:spPr bwMode="auto">
          <a:xfrm>
            <a:off x="2293938" y="8890000"/>
            <a:ext cx="12700" cy="3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2</a:t>
            </a:r>
            <a:endParaRPr lang="en-US"/>
          </a:p>
        </p:txBody>
      </p:sp>
      <p:sp>
        <p:nvSpPr>
          <p:cNvPr id="19518" name="Rectangle 1022"/>
          <p:cNvSpPr>
            <a:spLocks noChangeArrowheads="1"/>
          </p:cNvSpPr>
          <p:nvPr/>
        </p:nvSpPr>
        <p:spPr bwMode="auto">
          <a:xfrm>
            <a:off x="2781300" y="8890000"/>
            <a:ext cx="12700" cy="3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">
                <a:solidFill>
                  <a:srgbClr val="000000"/>
                </a:solidFill>
                <a:latin typeface="Palatino" pitchFamily="18" charset="0"/>
              </a:rPr>
              <a:t>7</a:t>
            </a:r>
            <a:endParaRPr lang="en-US"/>
          </a:p>
        </p:txBody>
      </p:sp>
      <p:sp>
        <p:nvSpPr>
          <p:cNvPr id="519" name="Prostokąt zaokrąglony 518"/>
          <p:cNvSpPr/>
          <p:nvPr/>
        </p:nvSpPr>
        <p:spPr>
          <a:xfrm>
            <a:off x="3401144" y="2240868"/>
            <a:ext cx="3384376" cy="100811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/>
              <a:t>Model symulacyjny</a:t>
            </a:r>
            <a:endParaRPr lang="en-GB" sz="2400" dirty="0"/>
          </a:p>
        </p:txBody>
      </p:sp>
      <p:sp>
        <p:nvSpPr>
          <p:cNvPr id="520" name="Strzałka w dół 519"/>
          <p:cNvSpPr/>
          <p:nvPr/>
        </p:nvSpPr>
        <p:spPr>
          <a:xfrm flipV="1">
            <a:off x="4752020" y="3320988"/>
            <a:ext cx="216024" cy="360040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1" name="Prostokąt 520"/>
          <p:cNvSpPr/>
          <p:nvPr/>
        </p:nvSpPr>
        <p:spPr>
          <a:xfrm>
            <a:off x="3023828" y="3789040"/>
            <a:ext cx="3708412" cy="68407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/>
              <a:t>Kalibracja</a:t>
            </a:r>
            <a:br>
              <a:rPr lang="pl-PL" sz="2000" dirty="0"/>
            </a:br>
            <a:r>
              <a:rPr lang="pl-PL" sz="2000" dirty="0"/>
              <a:t>(parametry niekontrolowane)</a:t>
            </a:r>
            <a:endParaRPr lang="en-GB" sz="2000" dirty="0"/>
          </a:p>
        </p:txBody>
      </p:sp>
      <p:sp>
        <p:nvSpPr>
          <p:cNvPr id="522" name="Prostokąt 521"/>
          <p:cNvSpPr/>
          <p:nvPr/>
        </p:nvSpPr>
        <p:spPr>
          <a:xfrm>
            <a:off x="215516" y="2276872"/>
            <a:ext cx="2484276" cy="122413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/>
              <a:t>Scenariusze</a:t>
            </a:r>
          </a:p>
          <a:p>
            <a:pPr algn="ctr"/>
            <a:r>
              <a:rPr lang="pl-PL" sz="2000" dirty="0"/>
              <a:t>(decyzje, parametry kontrolowane</a:t>
            </a:r>
            <a:r>
              <a:rPr lang="pl-PL" sz="2400" dirty="0"/>
              <a:t>)</a:t>
            </a:r>
            <a:endParaRPr lang="en-GB" sz="2400" dirty="0"/>
          </a:p>
        </p:txBody>
      </p:sp>
      <p:sp>
        <p:nvSpPr>
          <p:cNvPr id="523" name="Prostokąt 522"/>
          <p:cNvSpPr/>
          <p:nvPr/>
        </p:nvSpPr>
        <p:spPr>
          <a:xfrm>
            <a:off x="7380312" y="2276872"/>
            <a:ext cx="1512168" cy="140415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/>
              <a:t>Skutki </a:t>
            </a:r>
            <a:r>
              <a:rPr lang="pl-PL" sz="2000" dirty="0"/>
              <a:t>(realizacje zmiennych losowych)</a:t>
            </a:r>
            <a:endParaRPr lang="en-GB" sz="2000" dirty="0"/>
          </a:p>
        </p:txBody>
      </p:sp>
      <p:sp>
        <p:nvSpPr>
          <p:cNvPr id="524" name="Strzałka w prawo 523"/>
          <p:cNvSpPr/>
          <p:nvPr/>
        </p:nvSpPr>
        <p:spPr>
          <a:xfrm>
            <a:off x="2843808" y="2420888"/>
            <a:ext cx="468052" cy="72008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5" name="Strzałka w prawo 524"/>
          <p:cNvSpPr/>
          <p:nvPr/>
        </p:nvSpPr>
        <p:spPr>
          <a:xfrm>
            <a:off x="6840252" y="2384884"/>
            <a:ext cx="468052" cy="72008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2113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11178"/>
            <a:ext cx="7467600" cy="1077860"/>
          </a:xfrm>
          <a:noFill/>
        </p:spPr>
        <p:txBody>
          <a:bodyPr wrap="square" lIns="92075" tIns="46038" rIns="92075" bIns="46038"/>
          <a:lstStyle/>
          <a:p>
            <a:pPr defTabSz="762000"/>
            <a:r>
              <a:rPr lang="pl-PL" dirty="0"/>
              <a:t>Studium przypadku: wprowadzenie na rynek nowego produktu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075" tIns="46038" rIns="92075" bIns="46038"/>
          <a:lstStyle/>
          <a:p>
            <a:pPr defTabSz="762000"/>
            <a:r>
              <a:rPr lang="pl-PL" dirty="0"/>
              <a:t>Firma farmaceutyczna Pharma GmbH chce wprowadzić na rynek nowy produkt. Przedmiotem zainteresowania firmy jest wartość bieżąca netto przedsięwzięcia osiągnięta w ciągu 10 lat. Rok rozpoczęcia produkcji nowego produktu nie jest znany z pewnością. Nie jesteśmy także pewni tego, czy będziemy pierwsi na rynku. Nasz udział w rynku zależy od tego, kiedy się na nim pojawimy.</a:t>
            </a:r>
          </a:p>
          <a:p>
            <a:pPr defTabSz="762000"/>
            <a:r>
              <a:rPr lang="pl-PL" dirty="0"/>
              <a:t>Nasz rynek rozwija się - także ze zmiennym tempem.</a:t>
            </a:r>
          </a:p>
          <a:p>
            <a:pPr defTabSz="762000"/>
            <a:r>
              <a:rPr lang="pl-PL" dirty="0"/>
              <a:t>Czy zarobimy?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842250" y="0"/>
            <a:ext cx="13017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pl-PL" sz="16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Symulacja</a:t>
            </a:r>
          </a:p>
        </p:txBody>
      </p:sp>
    </p:spTree>
    <p:extLst>
      <p:ext uri="{BB962C8B-B14F-4D97-AF65-F5344CB8AC3E}">
        <p14:creationId xmlns:p14="http://schemas.microsoft.com/office/powerpoint/2010/main" val="1334652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714120" y="531478"/>
            <a:ext cx="3715762" cy="397545"/>
          </a:xfrm>
        </p:spPr>
        <p:txBody>
          <a:bodyPr/>
          <a:lstStyle/>
          <a:p>
            <a:r>
              <a:rPr lang="pl-PL" dirty="0"/>
              <a:t>Układ raportu końcowego (1)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pl-PL" u="sng" dirty="0"/>
              <a:t>Strona tytułowa:</a:t>
            </a:r>
            <a:r>
              <a:rPr lang="pl-PL" dirty="0"/>
              <a:t> :</a:t>
            </a:r>
          </a:p>
          <a:p>
            <a:r>
              <a:rPr lang="pl-PL" dirty="0"/>
              <a:t>Tytuł </a:t>
            </a:r>
          </a:p>
          <a:p>
            <a:r>
              <a:rPr lang="pl-PL" dirty="0"/>
              <a:t>Numer i nazwa przedmiotu</a:t>
            </a:r>
          </a:p>
          <a:p>
            <a:r>
              <a:rPr lang="pl-PL" dirty="0"/>
              <a:t>Nazwiska, imiona i numery albumów autorów oraz ich odręczne podpisy</a:t>
            </a:r>
          </a:p>
          <a:p>
            <a:r>
              <a:rPr lang="pl-PL" dirty="0"/>
              <a:t>Miejsce i data powstania raportu</a:t>
            </a:r>
          </a:p>
          <a:p>
            <a:r>
              <a:rPr lang="pl-PL" dirty="0"/>
              <a:t>Lista autorów </a:t>
            </a:r>
          </a:p>
          <a:p>
            <a:pPr marL="0" indent="0">
              <a:buNone/>
            </a:pPr>
            <a:r>
              <a:rPr lang="pl-PL" dirty="0"/>
              <a:t>2. </a:t>
            </a:r>
            <a:r>
              <a:rPr lang="pl-PL" u="sng" dirty="0"/>
              <a:t>Podsumowanie:</a:t>
            </a:r>
            <a:r>
              <a:rPr lang="pl-PL" dirty="0"/>
              <a:t> (tzw. </a:t>
            </a:r>
            <a:r>
              <a:rPr lang="pl-PL" i="1" dirty="0" err="1"/>
              <a:t>executive</a:t>
            </a:r>
            <a:r>
              <a:rPr lang="pl-PL" i="1" dirty="0"/>
              <a:t> </a:t>
            </a:r>
            <a:r>
              <a:rPr lang="pl-PL" i="1" dirty="0" err="1"/>
              <a:t>summary</a:t>
            </a:r>
            <a:r>
              <a:rPr lang="pl-PL" dirty="0"/>
              <a:t>) Wskazanie głównych wyników (również liczbowych) i wniosków z raportu – propozycji rozwiązania problemu wraz z krótkim uzasadnieniem. W podsumowaniu powinno używać się łatwego słownictwa nie zawierającego żargonu technicznego. </a:t>
            </a:r>
          </a:p>
          <a:p>
            <a:pPr marL="0" indent="0">
              <a:buNone/>
            </a:pPr>
            <a:r>
              <a:rPr lang="pl-PL" dirty="0"/>
              <a:t>3. </a:t>
            </a:r>
            <a:r>
              <a:rPr lang="pl-PL" u="sng" dirty="0"/>
              <a:t>Opis organizacji: </a:t>
            </a:r>
            <a:r>
              <a:rPr lang="pl-PL" dirty="0"/>
              <a:t>Podsumowanie rodzaju działalności organizacji, rodzaj produktów/usług oferowanych klientom, wielkość organizacji, rodzaj rynku (monopol, doskonała konkurencja itp.), główni konkurenci.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Strona </a:t>
            </a:r>
            <a:fld id="{AA6845B3-CFF2-4207-B53A-432CB4A4B517}" type="slidenum">
              <a:rPr lang="pl-PL" smtClean="0"/>
              <a:pPr>
                <a:defRPr/>
              </a:pPr>
              <a:t>4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667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678854" y="531478"/>
            <a:ext cx="3786294" cy="397545"/>
          </a:xfrm>
        </p:spPr>
        <p:txBody>
          <a:bodyPr/>
          <a:lstStyle/>
          <a:p>
            <a:r>
              <a:rPr lang="pl-PL" dirty="0"/>
              <a:t>Układ raportu końcowego  (2)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4. </a:t>
            </a:r>
            <a:r>
              <a:rPr lang="pl-PL" u="sng" dirty="0"/>
              <a:t>Opis problemu, który ma być analizowany metodą symulacyjną </a:t>
            </a:r>
            <a:r>
              <a:rPr lang="pl-PL" dirty="0"/>
              <a:t>:</a:t>
            </a:r>
          </a:p>
          <a:p>
            <a:r>
              <a:rPr lang="pl-PL" dirty="0"/>
              <a:t>jaka decyzja jest rozważana? </a:t>
            </a:r>
          </a:p>
          <a:p>
            <a:r>
              <a:rPr lang="pl-PL" dirty="0"/>
              <a:t>jaki jest zbiór decyzji dopuszczalnych (ograniczenie budżetowe, dostępne zasoby, dostępne opcje)?</a:t>
            </a:r>
          </a:p>
          <a:p>
            <a:r>
              <a:rPr lang="pl-PL" dirty="0"/>
              <a:t>jak są oceniane skutki decyzji (zysk, ryzyko)?</a:t>
            </a:r>
          </a:p>
          <a:p>
            <a:r>
              <a:rPr lang="pl-PL" dirty="0"/>
              <a:t>w jaki sposób zostanie dokonany wybór optymalnej decyzji (wyznaczenie decyzji </a:t>
            </a:r>
            <a:r>
              <a:rPr lang="pl-PL" dirty="0" err="1"/>
              <a:t>Pareto</a:t>
            </a:r>
            <a:r>
              <a:rPr lang="pl-PL" dirty="0"/>
              <a:t>-optymalnych, wybór decyzji o najwyższej wartości oczekiwanej itp.)?</a:t>
            </a:r>
          </a:p>
          <a:p>
            <a:r>
              <a:rPr lang="pl-PL" dirty="0"/>
              <a:t>jakie przyjęto założenia/uproszczenia i jakie są ograniczenia przyjętej analizy?</a:t>
            </a:r>
            <a:br>
              <a:rPr lang="pl-PL" dirty="0"/>
            </a:br>
            <a:endParaRPr lang="pl-PL" dirty="0"/>
          </a:p>
          <a:p>
            <a:pPr marL="0" indent="0">
              <a:buNone/>
            </a:pPr>
            <a:r>
              <a:rPr lang="pl-PL" dirty="0"/>
              <a:t>5. </a:t>
            </a:r>
            <a:r>
              <a:rPr lang="pl-PL" u="sng" dirty="0"/>
              <a:t>Wyniki analizy </a:t>
            </a:r>
            <a:r>
              <a:rPr lang="pl-PL" dirty="0"/>
              <a:t>: Liczby wraz z ich interpretacją. Czy rozwiązanie jest akceptowalne? Czy może być wdrożone w praktyce? Czy wynik jest zgodny z intuicj</a:t>
            </a:r>
            <a:r>
              <a:rPr lang="pl-PL" i="1" dirty="0"/>
              <a:t>ą</a:t>
            </a:r>
            <a:r>
              <a:rPr lang="pl-PL" dirty="0"/>
              <a:t>? 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Strona </a:t>
            </a:r>
            <a:fld id="{AA6845B3-CFF2-4207-B53A-432CB4A4B517}" type="slidenum">
              <a:rPr lang="pl-PL" smtClean="0"/>
              <a:pPr>
                <a:defRPr/>
              </a:pPr>
              <a:t>5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267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678854" y="531478"/>
            <a:ext cx="3786294" cy="397545"/>
          </a:xfrm>
        </p:spPr>
        <p:txBody>
          <a:bodyPr/>
          <a:lstStyle/>
          <a:p>
            <a:r>
              <a:rPr lang="pl-PL" dirty="0"/>
              <a:t>Układ raportu końcowego  (3)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04799" y="990600"/>
            <a:ext cx="8684821" cy="5410200"/>
          </a:xfrm>
        </p:spPr>
        <p:txBody>
          <a:bodyPr/>
          <a:lstStyle/>
          <a:p>
            <a:pPr marL="0" indent="0">
              <a:buNone/>
            </a:pPr>
            <a:r>
              <a:rPr lang="pl-PL" sz="1900" dirty="0"/>
              <a:t>6. </a:t>
            </a:r>
            <a:r>
              <a:rPr lang="pl-PL" sz="1900" u="sng" dirty="0"/>
              <a:t>Analiza wrażliwości </a:t>
            </a:r>
            <a:r>
              <a:rPr lang="pl-PL" sz="1900" dirty="0"/>
              <a:t>: zmiana parametrów a rozwiązanie optymalne (RO)</a:t>
            </a:r>
          </a:p>
          <a:p>
            <a:r>
              <a:rPr lang="pl-PL" sz="1900" dirty="0"/>
              <a:t>czy zmiana parametru (np. wzrost ceny produktu o 5% / wzrost wynagrodzenia godzinowego ) spowoduje zmianę R.O., czy ciągle ono pozostanie takie samo? (na ocenę 4.5)</a:t>
            </a:r>
          </a:p>
          <a:p>
            <a:r>
              <a:rPr lang="pl-PL" sz="1900" dirty="0"/>
              <a:t>o ile musi zmienić się parametr (np. cena produktu / wynagrodzenie pracownika) żeby R.O. uległo zmianie? (na ocenę 5.0)</a:t>
            </a:r>
          </a:p>
          <a:p>
            <a:r>
              <a:rPr lang="pl-PL" sz="1900" dirty="0"/>
              <a:t>wyznaczyć zależność (np. regresją) pomiędzy 2 lub trzema parametrami a R.O. (na ocenę celującą - 5.5)</a:t>
            </a:r>
          </a:p>
          <a:p>
            <a:r>
              <a:rPr lang="pl-PL" sz="1900" dirty="0"/>
              <a:t>Analiza </a:t>
            </a:r>
            <a:r>
              <a:rPr lang="pl-PL" sz="1900" dirty="0" err="1"/>
              <a:t>ceteris</a:t>
            </a:r>
            <a:r>
              <a:rPr lang="pl-PL" sz="1900" dirty="0"/>
              <a:t>-paribus dla 2-3 parametrów </a:t>
            </a:r>
          </a:p>
          <a:p>
            <a:pPr marL="0" indent="0">
              <a:buNone/>
            </a:pPr>
            <a:r>
              <a:rPr lang="pl-PL" sz="1900" dirty="0"/>
              <a:t>7. </a:t>
            </a:r>
            <a:r>
              <a:rPr lang="pl-PL" sz="1900" u="sng" dirty="0"/>
              <a:t>Wnioski i zalecenia </a:t>
            </a:r>
            <a:r>
              <a:rPr lang="pl-PL" sz="1900" dirty="0"/>
              <a:t>: Jak wyniki analizy symulacyjnej mogą usprawnić działanie organizacji. </a:t>
            </a:r>
          </a:p>
          <a:p>
            <a:pPr marL="0" indent="0">
              <a:buNone/>
            </a:pPr>
            <a:r>
              <a:rPr lang="pl-PL" sz="1900" dirty="0"/>
              <a:t>8. </a:t>
            </a:r>
            <a:r>
              <a:rPr lang="pl-PL" sz="1900" u="sng" dirty="0"/>
              <a:t>Bibliografia </a:t>
            </a:r>
            <a:endParaRPr lang="pl-PL" sz="1900" dirty="0"/>
          </a:p>
          <a:p>
            <a:r>
              <a:rPr lang="pl-PL" sz="1900" dirty="0"/>
              <a:t>Bibliografia jest obowiązkowa</a:t>
            </a:r>
          </a:p>
          <a:p>
            <a:r>
              <a:rPr lang="pl-PL" sz="1900" dirty="0"/>
              <a:t>każda pozycja z bibliografii ma być przywołana w raporcie i każda pozycja z raportu ma się pojawić w bibliografii</a:t>
            </a:r>
          </a:p>
          <a:p>
            <a:pPr marL="0" indent="0">
              <a:buNone/>
            </a:pPr>
            <a:r>
              <a:rPr lang="pl-PL" sz="1900" dirty="0"/>
              <a:t>9. </a:t>
            </a:r>
            <a:r>
              <a:rPr lang="pl-PL" sz="1900" u="sng" dirty="0"/>
              <a:t>Załączniki</a:t>
            </a:r>
            <a:r>
              <a:rPr lang="pl-PL" sz="1900" dirty="0"/>
              <a:t> – wykorzystany kod VBA (jeżeli występuje w raporcie)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Strona </a:t>
            </a:r>
            <a:fld id="{AA6845B3-CFF2-4207-B53A-432CB4A4B517}" type="slidenum">
              <a:rPr lang="pl-PL" smtClean="0"/>
              <a:pPr>
                <a:defRPr/>
              </a:pPr>
              <a:t>6</a:t>
            </a:fld>
            <a:endParaRPr lang="pl-PL" i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267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/>
            <a:r>
              <a:rPr lang="pl-PL" dirty="0"/>
              <a:t>Zasady pisania raportów grupowych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115300" cy="4710113"/>
          </a:xfrm>
        </p:spPr>
        <p:txBody>
          <a:bodyPr/>
          <a:lstStyle/>
          <a:p>
            <a:pPr marL="0" indent="288925">
              <a:lnSpc>
                <a:spcPct val="90000"/>
              </a:lnSpc>
              <a:defRPr/>
            </a:pPr>
            <a:r>
              <a:rPr lang="pl-PL" dirty="0"/>
              <a:t>Studenci mają obowiązek pracować </a:t>
            </a:r>
            <a:r>
              <a:rPr lang="pl-PL" dirty="0">
                <a:solidFill>
                  <a:srgbClr val="FF0000"/>
                </a:solidFill>
              </a:rPr>
              <a:t>wspólnie</a:t>
            </a:r>
            <a:r>
              <a:rPr lang="en-US" dirty="0">
                <a:solidFill>
                  <a:srgbClr val="FF0000"/>
                </a:solidFill>
              </a:rPr>
              <a:t> gr 3-4 </a:t>
            </a:r>
            <a:r>
              <a:rPr lang="en-US" dirty="0" err="1">
                <a:solidFill>
                  <a:srgbClr val="FF0000"/>
                </a:solidFill>
              </a:rPr>
              <a:t>osobowych</a:t>
            </a:r>
            <a:r>
              <a:rPr lang="en-US" dirty="0">
                <a:solidFill>
                  <a:srgbClr val="FF0000"/>
                </a:solidFill>
              </a:rPr>
              <a:t> (</a:t>
            </a:r>
            <a:r>
              <a:rPr lang="en-US" dirty="0" err="1">
                <a:solidFill>
                  <a:srgbClr val="FF0000"/>
                </a:solidFill>
              </a:rPr>
              <a:t>dopuszczalna</a:t>
            </a:r>
            <a:r>
              <a:rPr lang="en-US" dirty="0">
                <a:solidFill>
                  <a:srgbClr val="FF0000"/>
                </a:solidFill>
              </a:rPr>
              <a:t> 1 </a:t>
            </a:r>
            <a:r>
              <a:rPr lang="en-US" dirty="0" err="1">
                <a:solidFill>
                  <a:srgbClr val="FF0000"/>
                </a:solidFill>
              </a:rPr>
              <a:t>osoba</a:t>
            </a:r>
            <a:r>
              <a:rPr lang="en-US" dirty="0">
                <a:solidFill>
                  <a:srgbClr val="FF0000"/>
                </a:solidFill>
              </a:rPr>
              <a:t>)</a:t>
            </a:r>
            <a:endParaRPr lang="pl-PL" dirty="0">
              <a:solidFill>
                <a:srgbClr val="FF0000"/>
              </a:solidFill>
            </a:endParaRPr>
          </a:p>
          <a:p>
            <a:pPr marL="0" indent="288925">
              <a:lnSpc>
                <a:spcPct val="90000"/>
              </a:lnSpc>
              <a:defRPr/>
            </a:pPr>
            <a:r>
              <a:rPr lang="pl-PL" dirty="0"/>
              <a:t>Każdy raport dostarczony jako plik elektroniczny (PDF, Word</a:t>
            </a:r>
            <a:r>
              <a:rPr lang="en-US" dirty="0"/>
              <a:t>, </a:t>
            </a:r>
            <a:r>
              <a:rPr lang="en-US" dirty="0" err="1"/>
              <a:t>Jupyter</a:t>
            </a:r>
            <a:r>
              <a:rPr lang="en-US" dirty="0"/>
              <a:t> Notebook</a:t>
            </a:r>
            <a:r>
              <a:rPr lang="pl-PL" dirty="0"/>
              <a:t>)</a:t>
            </a:r>
          </a:p>
          <a:p>
            <a:pPr marL="0" indent="288925">
              <a:lnSpc>
                <a:spcPct val="90000"/>
              </a:lnSpc>
              <a:defRPr/>
            </a:pPr>
            <a:r>
              <a:rPr lang="pl-PL" dirty="0"/>
              <a:t>Na pierwszej stronie mają być wydrukowane następujące informacje: </a:t>
            </a:r>
          </a:p>
          <a:p>
            <a:pPr marL="276225" lvl="1" indent="288925">
              <a:lnSpc>
                <a:spcPct val="90000"/>
              </a:lnSpc>
              <a:defRPr/>
            </a:pPr>
            <a:r>
              <a:rPr lang="pl-PL" dirty="0"/>
              <a:t>Tytuł</a:t>
            </a:r>
          </a:p>
          <a:p>
            <a:pPr marL="276225" lvl="1" indent="288925">
              <a:lnSpc>
                <a:spcPct val="90000"/>
              </a:lnSpc>
              <a:defRPr/>
            </a:pPr>
            <a:r>
              <a:rPr lang="pl-PL" dirty="0"/>
              <a:t>Nazwiska, imiona i numery albumów autorów</a:t>
            </a:r>
          </a:p>
          <a:p>
            <a:pPr marL="276225" lvl="1" indent="288925">
              <a:lnSpc>
                <a:spcPct val="90000"/>
              </a:lnSpc>
              <a:defRPr/>
            </a:pPr>
            <a:r>
              <a:rPr lang="pl-PL" dirty="0"/>
              <a:t>Miejsce i data powstania raportu</a:t>
            </a:r>
          </a:p>
          <a:p>
            <a:pPr marL="276225" lvl="1" indent="288925">
              <a:lnSpc>
                <a:spcPct val="90000"/>
              </a:lnSpc>
              <a:defRPr/>
            </a:pPr>
            <a:endParaRPr lang="pl-PL" dirty="0"/>
          </a:p>
          <a:p>
            <a:pPr marL="276225" lvl="1" indent="288925">
              <a:lnSpc>
                <a:spcPct val="90000"/>
              </a:lnSpc>
              <a:defRPr/>
            </a:pPr>
            <a:endParaRPr lang="pl-PL" dirty="0"/>
          </a:p>
        </p:txBody>
      </p:sp>
      <p:sp>
        <p:nvSpPr>
          <p:cNvPr id="9218" name="Symbol zastępczy numeru slajdu 5"/>
          <p:cNvSpPr>
            <a:spLocks noGrp="1"/>
          </p:cNvSpPr>
          <p:nvPr>
            <p:ph type="sldNum" sz="quarter" idx="4294967295"/>
          </p:nvPr>
        </p:nvSpPr>
        <p:spPr>
          <a:xfrm>
            <a:off x="8429625" y="6357938"/>
            <a:ext cx="409575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B987315-16E6-44B5-84CF-B73E62180B39}" type="slidenum">
              <a:rPr lang="pl-PL">
                <a:solidFill>
                  <a:schemeClr val="accent2">
                    <a:lumMod val="50000"/>
                  </a:schemeClr>
                </a:solidFill>
              </a:rPr>
              <a:pPr>
                <a:defRPr/>
              </a:pPr>
              <a:t>7</a:t>
            </a:fld>
            <a:endParaRPr lang="pl-PL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16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Zasady cytowania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Każde użycie danych źródłowych, informacji, opinii, definicji ma towarzyszyć odpowiednia referencja, np.:</a:t>
            </a:r>
          </a:p>
          <a:p>
            <a:pPr lvl="1"/>
            <a:r>
              <a:rPr lang="pl-PL" dirty="0"/>
              <a:t>Kowalski (2007) podkreśla, że (…)</a:t>
            </a:r>
          </a:p>
          <a:p>
            <a:r>
              <a:rPr lang="pl-PL" dirty="0"/>
              <a:t>Na końcu raportu ma znaleźć się lista wszystkich opracowań wykorzystanych przy tworzeniu pracy</a:t>
            </a:r>
          </a:p>
          <a:p>
            <a:r>
              <a:rPr lang="pl-PL" dirty="0"/>
              <a:t>Dopuszczalne jest cytowanie całych zdań lub </a:t>
            </a:r>
            <a:br>
              <a:rPr lang="pl-PL" dirty="0"/>
            </a:br>
            <a:r>
              <a:rPr lang="pl-PL" sz="1800" dirty="0"/>
              <a:t>(w uzasadnionych przypadkach)</a:t>
            </a:r>
            <a:r>
              <a:rPr lang="pl-PL" dirty="0"/>
              <a:t> całych akapitów z innych prac pod warunkiem :</a:t>
            </a:r>
          </a:p>
          <a:p>
            <a:pPr lvl="1"/>
            <a:r>
              <a:rPr lang="pl-PL" dirty="0"/>
              <a:t>wskazania źródła cytatu,</a:t>
            </a:r>
          </a:p>
          <a:p>
            <a:pPr lvl="1"/>
            <a:r>
              <a:rPr lang="pl-PL" dirty="0"/>
              <a:t>oraz ujęcia cytatu w cudzysłów </a:t>
            </a:r>
          </a:p>
          <a:p>
            <a:pPr lvl="1"/>
            <a:r>
              <a:rPr lang="pl-PL" dirty="0"/>
              <a:t>oraz sformatowania go kursywą</a:t>
            </a:r>
          </a:p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294967295"/>
          </p:nvPr>
        </p:nvSpPr>
        <p:spPr>
          <a:xfrm>
            <a:off x="8429625" y="6357938"/>
            <a:ext cx="409575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4B9C892-DC81-4D67-8413-13CCC0CA92D3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14991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Konsekwencje plagiatu…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Bezwzględnie ocena </a:t>
            </a:r>
            <a:r>
              <a:rPr lang="pl-PL" dirty="0">
                <a:solidFill>
                  <a:srgbClr val="FF0000"/>
                </a:solidFill>
              </a:rPr>
              <a:t>niedostateczna</a:t>
            </a:r>
            <a:r>
              <a:rPr lang="pl-PL" dirty="0"/>
              <a:t> z przedmiotu </a:t>
            </a:r>
            <a:r>
              <a:rPr lang="pl-PL" sz="2000" dirty="0"/>
              <a:t>(zgodnie z regulaminem studiów studentowi przysługuje możliwość wystąpienia o egzamin komisyjny)</a:t>
            </a:r>
          </a:p>
          <a:p>
            <a:pPr marL="0" indent="0">
              <a:buNone/>
            </a:pPr>
            <a:endParaRPr lang="pl-PL" sz="2000" dirty="0"/>
          </a:p>
          <a:p>
            <a:r>
              <a:rPr lang="pl-PL" dirty="0"/>
              <a:t>Zgłoszenie plagiatu do Uczelnianej Komisji Dyscyplinarnej którą może podjąć decyzję o </a:t>
            </a:r>
            <a:r>
              <a:rPr lang="pl-PL" dirty="0">
                <a:solidFill>
                  <a:srgbClr val="FF0000"/>
                </a:solidFill>
              </a:rPr>
              <a:t>skreśleniu z listy studentów</a:t>
            </a:r>
          </a:p>
          <a:p>
            <a:endParaRPr lang="pl-PL" dirty="0"/>
          </a:p>
          <a:p>
            <a:r>
              <a:rPr lang="pl-PL" sz="1400" dirty="0"/>
              <a:t>Ustawa o prawie autorskim i prawach pokrewnych</a:t>
            </a:r>
          </a:p>
          <a:p>
            <a:pPr marL="276225" lvl="1" indent="0" algn="ctr">
              <a:buNone/>
            </a:pPr>
            <a:r>
              <a:rPr lang="pl-PL" sz="1200" dirty="0"/>
              <a:t>§115, ust. 1</a:t>
            </a:r>
            <a:endParaRPr lang="pl-PL" sz="1200" b="0" i="1" dirty="0"/>
          </a:p>
          <a:p>
            <a:pPr marL="276225" lvl="1" indent="0">
              <a:buNone/>
            </a:pPr>
            <a:r>
              <a:rPr lang="pl-PL" sz="1200" b="0" i="1" dirty="0"/>
              <a:t>„Kto przywłaszcza sobie autorstwo albo wprowadza w błąd co do autorstwa całości lub części cudzego utworu albo artystycznego wykonania, podlega grzywnie, karze ograniczenia wolności albo </a:t>
            </a:r>
            <a:r>
              <a:rPr lang="pl-PL" sz="1200" i="1" dirty="0">
                <a:solidFill>
                  <a:srgbClr val="FF0000"/>
                </a:solidFill>
              </a:rPr>
              <a:t>pozbawienia wolności do lat 3</a:t>
            </a:r>
            <a:r>
              <a:rPr lang="pl-PL" sz="1200" b="0" i="1" dirty="0"/>
              <a:t>.”</a:t>
            </a:r>
            <a:r>
              <a:rPr lang="pl-PL" sz="1200" b="0" dirty="0"/>
              <a:t> </a:t>
            </a:r>
            <a:endParaRPr lang="pl-PL" sz="1200" dirty="0"/>
          </a:p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294967295"/>
          </p:nvPr>
        </p:nvSpPr>
        <p:spPr>
          <a:xfrm>
            <a:off x="8429625" y="6357938"/>
            <a:ext cx="409575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4B9C892-DC81-4D67-8413-13CCC0CA92D3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8251468"/>
      </p:ext>
    </p:extLst>
  </p:cSld>
  <p:clrMapOvr>
    <a:masterClrMapping/>
  </p:clrMapOvr>
</p:sld>
</file>

<file path=ppt/theme/theme1.xml><?xml version="1.0" encoding="utf-8"?>
<a:theme xmlns:a="http://schemas.openxmlformats.org/drawingml/2006/main" name="Klerycy-ekonomia">
  <a:themeElements>
    <a:clrScheme name="Klerycy-ekonomi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lerycy-ekonomi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488" tIns="44450" rIns="90488" bIns="4445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488" tIns="44450" rIns="90488" bIns="4445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Klerycy-ekonom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lerycy-ekonomi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lerycy-ekonomi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lerycy-ekonomi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lerycy-ekonomi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lerycy-ekonomi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lerycy-ekonomi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Klerycy-ekonomia</Template>
  <TotalTime>6091</TotalTime>
  <Words>2707</Words>
  <Application>Microsoft Office PowerPoint</Application>
  <PresentationFormat>On-screen Show (4:3)</PresentationFormat>
  <Paragraphs>522</Paragraphs>
  <Slides>35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Arial</vt:lpstr>
      <vt:lpstr>Arial Narrow</vt:lpstr>
      <vt:lpstr>Franklin Gothic Medium</vt:lpstr>
      <vt:lpstr>Palatino</vt:lpstr>
      <vt:lpstr>Symbol</vt:lpstr>
      <vt:lpstr>Times New Roman</vt:lpstr>
      <vt:lpstr>Wingdings 3</vt:lpstr>
      <vt:lpstr>Klerycy-ekonomia</vt:lpstr>
      <vt:lpstr>Równanie</vt:lpstr>
      <vt:lpstr>132490-0723  Symulacje przy wykorzystaniu  arkusza kalkulacyjnego</vt:lpstr>
      <vt:lpstr>kaszyn.ski</vt:lpstr>
      <vt:lpstr>Raport końcowy (oraz raporty cząstkowe)</vt:lpstr>
      <vt:lpstr>Układ raportu końcowego (1)</vt:lpstr>
      <vt:lpstr>Układ raportu końcowego  (2)</vt:lpstr>
      <vt:lpstr>Układ raportu końcowego  (3)</vt:lpstr>
      <vt:lpstr>Zasady pisania raportów grupowych</vt:lpstr>
      <vt:lpstr>Zasady cytowania</vt:lpstr>
      <vt:lpstr>Konsekwencje plagiatu…</vt:lpstr>
      <vt:lpstr>Literatura</vt:lpstr>
      <vt:lpstr>Studium przypadku: wprowadzenie na rynek nowego produktu</vt:lpstr>
      <vt:lpstr>Kiedy stosować symulację? por. Law (2007)</vt:lpstr>
      <vt:lpstr>Definicje</vt:lpstr>
      <vt:lpstr>Zastosowania</vt:lpstr>
      <vt:lpstr>Przykłady…</vt:lpstr>
      <vt:lpstr>Przykład zastosowania symulacji  dlaczego kawa traci aromat w obecności wody? </vt:lpstr>
      <vt:lpstr>Przykład zastosowania symulacji  dlaczego kawa traci aromat w obecności wody? </vt:lpstr>
      <vt:lpstr>Symulacje przestrzenne</vt:lpstr>
      <vt:lpstr>Symulacja nowego punktu handlowego w mieście</vt:lpstr>
      <vt:lpstr>Modelowanie systemu opr. wł. na podst. Gilbert i Troitzsch (2005)</vt:lpstr>
      <vt:lpstr>Etapy procesu symulacji</vt:lpstr>
      <vt:lpstr>Budowa modelu systemu (konceptualny)</vt:lpstr>
      <vt:lpstr>Dane wejściowe i kalibracja</vt:lpstr>
      <vt:lpstr>Weryfikacja i walidacja modeli symulacyjnych </vt:lpstr>
      <vt:lpstr>Weryfikacja  i walidacja i modelu</vt:lpstr>
      <vt:lpstr>Meta-modelowanie</vt:lpstr>
      <vt:lpstr>Generowanie liczb pseudo losowych z rozkładów dyskretnych</vt:lpstr>
      <vt:lpstr>PowerPoint Presentation</vt:lpstr>
      <vt:lpstr>Generacja liczb (pseudo)losowych  Metoda odwracania dystrybuanty w Excelu</vt:lpstr>
      <vt:lpstr>Generowanie liczb pseudolosowych  z rozkładu jednostajnego…</vt:lpstr>
      <vt:lpstr>Generowanie liczb z rozkładu jednostajnego</vt:lpstr>
      <vt:lpstr>Generowanie liczb z rozkładu jednostajnego przy pomocy komputera</vt:lpstr>
      <vt:lpstr>Model symulacyjny</vt:lpstr>
      <vt:lpstr>Eksperymenty i symulacja</vt:lpstr>
      <vt:lpstr>Studium przypadku: wprowadzenie na rynek nowego produktu</vt:lpstr>
    </vt:vector>
  </TitlesOfParts>
  <Company>Dom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 czym polega symulacja probabilistyczna?</dc:title>
  <dc:creator>Paweł Gąsiorowski</dc:creator>
  <cp:lastModifiedBy>Daniel Kaszyński</cp:lastModifiedBy>
  <cp:revision>118</cp:revision>
  <cp:lastPrinted>2016-10-11T16:38:36Z</cp:lastPrinted>
  <dcterms:created xsi:type="dcterms:W3CDTF">2005-09-24T07:41:27Z</dcterms:created>
  <dcterms:modified xsi:type="dcterms:W3CDTF">2024-10-11T07:50:07Z</dcterms:modified>
</cp:coreProperties>
</file>