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6" r:id="rId11"/>
    <p:sldId id="265" r:id="rId12"/>
    <p:sldId id="267" r:id="rId13"/>
    <p:sldId id="270" r:id="rId14"/>
    <p:sldId id="268" r:id="rId15"/>
    <p:sldId id="271" r:id="rId16"/>
    <p:sldId id="273" r:id="rId17"/>
    <p:sldId id="272" r:id="rId18"/>
    <p:sldId id="269" r:id="rId1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4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078CB-5453-4FB3-92AB-3356CF23937B}" type="datetimeFigureOut">
              <a:rPr lang="pl-PL" smtClean="0"/>
              <a:pPr/>
              <a:t>2017-01-16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CEB25-59A1-4D85-9F70-7BD63E0EE6A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161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oliniow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1483D5-F890-42D1-859F-CCBAB9576434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pl-PL"/>
              <a:t>ZMS - Modele symulacji dyskretnej</a:t>
            </a:r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C4E0-3B03-4FF8-9943-41B55E9DC23D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ZMS - Modele symulacji dyskretnej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4A1-DFFF-4025-94BE-B94F6797877D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ZMS - Modele symulacji dyskretnej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A4B-5D6D-4ECB-B578-00FDD035B6C7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ZMS - Modele symulacji dyskretnej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755-F89A-451E-9FE1-5DCE78DB231F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ZMS - Modele symulacji dyskretnej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67B3A-57D7-48C3-A7DA-CBF19A4E95FB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ZMS - Modele symulacji dyskretnej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1491-7C02-48C6-BD6D-E9941BCEB9BC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ZMS - Modele symulacji dyskretnej</a:t>
            </a: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D4C6-C0B6-4A8C-A357-855B66B039F8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ZMS - Modele symulacji dyskretnej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0A49-3EE2-4871-B41F-85703F44C7CD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ZMS - Modele symulacji dyskretnej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2B907CD-8C17-434F-A0B9-327C954DA9D5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ZMS - Modele symulacji dyskretnej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E5215CD-E4BF-48F2-AB15-F361333F90B3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pl-PL"/>
              <a:t>ZMS - Modele symulacji dyskretnej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oliniow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oliniow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C2EAF97-4266-4F85-8A00-ADE444FA3550}" type="datetime1">
              <a:rPr lang="pl-PL" smtClean="0"/>
              <a:pPr/>
              <a:t>2017-01-16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pl-PL"/>
              <a:t>ZMS - Modele symulacji dyskretnej</a:t>
            </a:r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pl-PL" sz="2000" dirty="0"/>
            </a:br>
            <a:br>
              <a:rPr lang="pl-PL" sz="2000" dirty="0"/>
            </a:br>
            <a:r>
              <a:rPr lang="pl-PL" sz="3600" dirty="0"/>
              <a:t>Symulacja zdarzeń dyskretnych, systemy kolejkowe</a:t>
            </a: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685800" y="3885480"/>
            <a:ext cx="7772400" cy="1199704"/>
          </a:xfrm>
        </p:spPr>
        <p:txBody>
          <a:bodyPr>
            <a:normAutofit/>
          </a:bodyPr>
          <a:lstStyle/>
          <a:p>
            <a:r>
              <a:rPr lang="pl-PL" sz="2800" b="1" dirty="0"/>
              <a:t>Opr. na podst. Mielczarek B. (2009) Modelowanie symulacyjne w zarządzaniu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8156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/>
              <a:t>Zegar symulacji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Autofit/>
          </a:bodyPr>
          <a:lstStyle/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Na początku 0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Uaktualnianie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Metoda kolejnych zdarzeń – pomijanie okresów braku aktywności; po zajściu wszystkich zmian stanu w czasie odpowiadającym danemu zdarzeniu czas zostanie przesunięty do kolejnego zdarzenia; wykorzystywana w systemach dyskretnych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Metoda stałego kroku – wykorzystywana w systemach ciągłych (opisywanych przy pomocy ciągłych równań)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Zegar jest sterowany przez tzw. kalendarz zdarzeń (</a:t>
            </a:r>
            <a:r>
              <a:rPr lang="pl-PL" sz="2000" dirty="0" err="1"/>
              <a:t>schedule</a:t>
            </a:r>
            <a:r>
              <a:rPr lang="pl-PL" sz="2000" dirty="0"/>
              <a:t>)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6459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/>
              <a:t>Metody symulacji dyskretnej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Autofit/>
          </a:bodyPr>
          <a:lstStyle/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800" dirty="0"/>
              <a:t>Kolejnych zdarzeń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800" dirty="0"/>
              <a:t>Przeglądu i wyboru działań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800" dirty="0"/>
              <a:t>Interakcji procesów</a:t>
            </a:r>
            <a:endParaRPr lang="pl-PL" sz="2400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0210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/>
              <a:t>Metoda kolejnych zdarzeń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Autofit/>
          </a:bodyPr>
          <a:lstStyle/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Szczegółowo opisywane są czynności, które zachodzą po zdarzeniach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Zdarzenia bezwarunkowe dotyczą przybycia nowego zgłoszenia i zakończenia obsługi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Zdarzenia warunkowe – rozpoczęcie obsługi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W kalendarzu są zdarzenia bezwarunkowe (zależne od czasu), wpisywane przy rozpatrywaniu czynności przypisanych do zdarzenia poprzedzającego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Zdarzenia warunkowe są realizowane jedynie przy okazji zdarzeń bezwarunkowych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2495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598932" lvl="1" indent="-342900">
              <a:buFont typeface="Wingdings" pitchFamily="2" charset="2"/>
              <a:buChar char="q"/>
            </a:pPr>
            <a:r>
              <a:rPr lang="pl-PL" sz="2000" dirty="0"/>
              <a:t>Zmienne stanu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n – liczba klientów w systemie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 err="1"/>
              <a:t>nq</a:t>
            </a:r>
            <a:r>
              <a:rPr lang="pl-PL" sz="1800" dirty="0"/>
              <a:t> – liczba klientów oczekujących na obsługę</a:t>
            </a:r>
          </a:p>
          <a:p>
            <a:pPr marL="598932" lvl="1" indent="-342900">
              <a:buFont typeface="Wingdings" pitchFamily="2" charset="2"/>
              <a:buChar char="q"/>
            </a:pPr>
            <a:r>
              <a:rPr lang="pl-PL" sz="2000" dirty="0"/>
              <a:t>Zdarzenia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NK – nadejście klienta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PO – rozpoczęcie obsługi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KO – zakończenie obsługi</a:t>
            </a:r>
          </a:p>
          <a:p>
            <a:pPr marL="598932" lvl="1" indent="-342900">
              <a:buFont typeface="Wingdings" pitchFamily="2" charset="2"/>
              <a:buChar char="q"/>
            </a:pPr>
            <a:r>
              <a:rPr lang="pl-PL" sz="2000" dirty="0"/>
              <a:t>Opóźnienia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t(a) – czas do nadejścia następnego klienta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t(b) – czas </a:t>
            </a:r>
            <a:r>
              <a:rPr lang="pl-PL" sz="1800" dirty="0" err="1"/>
              <a:t>obslugi</a:t>
            </a:r>
            <a:r>
              <a:rPr lang="pl-PL" sz="1800" dirty="0"/>
              <a:t> klienta</a:t>
            </a:r>
          </a:p>
          <a:p>
            <a:pPr marL="836676" lvl="2" indent="-342900">
              <a:buFont typeface="Wingdings" pitchFamily="2" charset="2"/>
              <a:buChar char="q"/>
            </a:pPr>
            <a:endParaRPr lang="pl-PL" sz="1600" dirty="0"/>
          </a:p>
        </p:txBody>
      </p:sp>
      <p:graphicFrame>
        <p:nvGraphicFramePr>
          <p:cNvPr id="8" name="Symbol zastępczy zawartości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59315783"/>
              </p:ext>
            </p:extLst>
          </p:nvPr>
        </p:nvGraphicFramePr>
        <p:xfrm>
          <a:off x="4648200" y="1481138"/>
          <a:ext cx="4038600" cy="338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64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Nr 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zegar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zdarzenie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n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nq</a:t>
                      </a:r>
                      <a:endParaRPr lang="pl-PL" dirty="0"/>
                    </a:p>
                  </a:txBody>
                  <a:tcPr marL="91368" marR="9136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4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NK1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 marL="91368" marR="9136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094">
                <a:tc>
                  <a:txBody>
                    <a:bodyPr/>
                    <a:lstStyle/>
                    <a:p>
                      <a:r>
                        <a:rPr lang="pl-PL" dirty="0"/>
                        <a:t>2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4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PO1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</a:t>
                      </a:r>
                    </a:p>
                  </a:txBody>
                  <a:tcPr marL="91368" marR="9136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3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7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KO1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</a:t>
                      </a:r>
                    </a:p>
                  </a:txBody>
                  <a:tcPr marL="91368" marR="9136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4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10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NK2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 marL="91368" marR="9136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5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10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PO2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</a:t>
                      </a:r>
                    </a:p>
                  </a:txBody>
                  <a:tcPr marL="91368" marR="9136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6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13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NK3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2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 marL="91368" marR="9136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7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15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KO2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 marL="91368" marR="9136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8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15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PO3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</a:t>
                      </a:r>
                    </a:p>
                  </a:txBody>
                  <a:tcPr marL="91368" marR="91368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/>
              <a:t>Metoda kolejnych zdarzeń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970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/>
              <a:t>Metoda przeglądu i wyboru działań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539552" y="1495325"/>
            <a:ext cx="8229600" cy="4525963"/>
          </a:xfrm>
        </p:spPr>
        <p:txBody>
          <a:bodyPr>
            <a:noAutofit/>
          </a:bodyPr>
          <a:lstStyle/>
          <a:p>
            <a:pPr marL="598932" lvl="1" indent="-342900">
              <a:buFont typeface="Wingdings" pitchFamily="2" charset="2"/>
              <a:buChar char="q"/>
            </a:pPr>
            <a:r>
              <a:rPr lang="pl-PL" sz="2000" dirty="0"/>
              <a:t>Uwaga skupiona na działaniach</a:t>
            </a:r>
          </a:p>
          <a:p>
            <a:pPr marL="598932" lvl="1" indent="-342900">
              <a:buFont typeface="Wingdings" pitchFamily="2" charset="2"/>
              <a:buChar char="q"/>
            </a:pPr>
            <a:r>
              <a:rPr lang="pl-PL" sz="2000" dirty="0"/>
              <a:t>Polega na przeglądzie wszystkich działań w celu określenia, które z nich mogą być rozpoczęte, a które zakończone</a:t>
            </a:r>
          </a:p>
          <a:p>
            <a:pPr marL="598932" lvl="1" indent="-342900">
              <a:buFont typeface="Wingdings" pitchFamily="2" charset="2"/>
              <a:buChar char="q"/>
            </a:pPr>
            <a:r>
              <a:rPr lang="pl-PL" sz="2000" dirty="0"/>
              <a:t>Zdarzenia warunkowe i bezwarunkowe obsługiwane są przez odrębne procedury</a:t>
            </a:r>
          </a:p>
          <a:p>
            <a:pPr marL="598932" lvl="1" indent="-342900">
              <a:buFont typeface="Wingdings" pitchFamily="2" charset="2"/>
              <a:buChar char="q"/>
            </a:pPr>
            <a:r>
              <a:rPr lang="pl-PL" sz="2000" dirty="0"/>
              <a:t>Fazy działania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FAZA A: pobierz kolejne zdarzenie bezwarunkowe z kalendarza i uaktualnij czas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FAZA B: Wykonaj zdarzenia bezwarunkowe zaplanowane na ten moment w FAZIE A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FAZA C: Przeglądaj kolejno zdarzenia warunkowe, jeżeli zaszły ich warunki – wykonaj je i ponownie wykonaj C</a:t>
            </a:r>
          </a:p>
          <a:p>
            <a:pPr marL="598932" lvl="1" indent="-342900">
              <a:buFont typeface="Wingdings" pitchFamily="2" charset="2"/>
              <a:buChar char="q"/>
            </a:pPr>
            <a:r>
              <a:rPr lang="pl-PL" sz="2000" dirty="0"/>
              <a:t>Przewaga nad metodą planowania zdarzeń, gdy jest mało zgłoszeń i dużo działań. W tamtym ujęciu rośnie liczba zdarzeń.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3917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2197953"/>
            <a:ext cx="4038600" cy="3315824"/>
          </a:xfrm>
        </p:spPr>
        <p:txBody>
          <a:bodyPr>
            <a:noAutofit/>
          </a:bodyPr>
          <a:lstStyle/>
          <a:p>
            <a:pPr marL="598932" lvl="1" indent="-342900">
              <a:buFont typeface="Wingdings" pitchFamily="2" charset="2"/>
              <a:buChar char="q"/>
            </a:pPr>
            <a:r>
              <a:rPr lang="pl-PL" sz="2200" dirty="0"/>
              <a:t>Zdarzenie </a:t>
            </a:r>
            <a:r>
              <a:rPr lang="pl-PL" sz="2200" i="1" dirty="0" err="1"/>
              <a:t>Przyb</a:t>
            </a:r>
            <a:endParaRPr lang="pl-PL" sz="2200" i="1" dirty="0"/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Zapamiętaj moment przybycia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Jeśli konsultant jest wolny</a:t>
            </a:r>
          </a:p>
          <a:p>
            <a:pPr marL="1120140" lvl="3" indent="-342900">
              <a:buFont typeface="Wingdings" pitchFamily="2" charset="2"/>
              <a:buChar char="q"/>
            </a:pPr>
            <a:r>
              <a:rPr lang="pl-PL" sz="1600" dirty="0"/>
              <a:t>Rozpocznij obsługę (określ czas zdarzenia  </a:t>
            </a:r>
            <a:r>
              <a:rPr lang="pl-PL" sz="1600" i="1" dirty="0"/>
              <a:t>Zakończenie</a:t>
            </a:r>
            <a:r>
              <a:rPr lang="pl-PL" sz="1600" dirty="0"/>
              <a:t>)</a:t>
            </a:r>
          </a:p>
          <a:p>
            <a:pPr marL="1120140" lvl="3" indent="-342900">
              <a:buFont typeface="Wingdings" pitchFamily="2" charset="2"/>
              <a:buChar char="q"/>
            </a:pPr>
            <a:r>
              <a:rPr lang="pl-PL" sz="1600" dirty="0"/>
              <a:t>Oznacz stanowisko </a:t>
            </a:r>
            <a:r>
              <a:rPr lang="pl-PL" sz="1600" i="1" dirty="0"/>
              <a:t>Zajęte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Jeśli konsultant jest zajęty</a:t>
            </a:r>
          </a:p>
          <a:p>
            <a:pPr marL="1120140" lvl="3" indent="-342900">
              <a:buFont typeface="Wingdings" pitchFamily="2" charset="2"/>
              <a:buChar char="q"/>
            </a:pPr>
            <a:r>
              <a:rPr lang="pl-PL" sz="1600" dirty="0"/>
              <a:t>Wstaw klienta do kolejki</a:t>
            </a:r>
          </a:p>
          <a:p>
            <a:pPr marL="1120140" lvl="3" indent="-342900">
              <a:buFont typeface="Wingdings" pitchFamily="2" charset="2"/>
              <a:buChar char="q"/>
            </a:pPr>
            <a:r>
              <a:rPr lang="pl-PL" sz="1600" dirty="0"/>
              <a:t>Zwiększ zmienną </a:t>
            </a:r>
            <a:r>
              <a:rPr lang="pl-PL" sz="1600" i="1" dirty="0"/>
              <a:t>Liczba klientów w kolejce</a:t>
            </a:r>
          </a:p>
          <a:p>
            <a:pPr marL="836676" lvl="2" indent="-342900">
              <a:buFont typeface="Wingdings" pitchFamily="2" charset="2"/>
              <a:buChar char="q"/>
            </a:pPr>
            <a:endParaRPr lang="pl-PL" i="1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/>
              <a:t>Metoda przeglądu i wyboru działań – </a:t>
            </a:r>
            <a:r>
              <a:rPr lang="pl-PL" sz="4400" dirty="0" err="1"/>
              <a:t>zd</a:t>
            </a:r>
            <a:r>
              <a:rPr lang="pl-PL" sz="4400" dirty="0"/>
              <a:t>. bezwarunkowe</a:t>
            </a:r>
            <a:endParaRPr lang="pl-PL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sz="half" idx="2"/>
          </p:nvPr>
        </p:nvSpPr>
        <p:spPr>
          <a:xfrm>
            <a:off x="4648200" y="2201408"/>
            <a:ext cx="4038600" cy="4107912"/>
          </a:xfrm>
        </p:spPr>
        <p:txBody>
          <a:bodyPr>
            <a:normAutofit lnSpcReduction="10000"/>
          </a:bodyPr>
          <a:lstStyle/>
          <a:p>
            <a:pPr marL="598932" lvl="1" indent="-342900">
              <a:buFont typeface="Wingdings" pitchFamily="2" charset="2"/>
              <a:buChar char="q"/>
            </a:pPr>
            <a:r>
              <a:rPr lang="pl-PL" sz="2200" dirty="0"/>
              <a:t>Zdarzenie </a:t>
            </a:r>
            <a:r>
              <a:rPr lang="pl-PL" sz="2200" i="1" dirty="0" err="1"/>
              <a:t>Zak</a:t>
            </a:r>
            <a:endParaRPr lang="pl-PL" sz="2200" i="1" dirty="0"/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Wyznacz czas pobytu w systemie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Jeżeli kolejka nie jest pusta</a:t>
            </a:r>
          </a:p>
          <a:p>
            <a:pPr marL="1120140" lvl="3" indent="-342900">
              <a:buFont typeface="Wingdings" pitchFamily="2" charset="2"/>
              <a:buChar char="q"/>
            </a:pPr>
            <a:r>
              <a:rPr lang="pl-PL" sz="1600" dirty="0"/>
              <a:t>Weź 1 klienta z kolejki</a:t>
            </a:r>
          </a:p>
          <a:p>
            <a:pPr marL="1120140" lvl="3" indent="-342900">
              <a:buFont typeface="Wingdings" pitchFamily="2" charset="2"/>
              <a:buChar char="q"/>
            </a:pPr>
            <a:r>
              <a:rPr lang="pl-PL" sz="1600" dirty="0"/>
              <a:t>Oblicz czas pobytu klienta w kolejce</a:t>
            </a:r>
          </a:p>
          <a:p>
            <a:pPr marL="1120140" lvl="3" indent="-342900">
              <a:buFont typeface="Wingdings" pitchFamily="2" charset="2"/>
              <a:buChar char="q"/>
            </a:pPr>
            <a:r>
              <a:rPr lang="pl-PL" sz="1600" dirty="0"/>
              <a:t>Rozpocznij obsługę (określ czas zdarzenia </a:t>
            </a:r>
            <a:r>
              <a:rPr lang="pl-PL" sz="1600" i="1" dirty="0"/>
              <a:t>Zakończenie</a:t>
            </a:r>
            <a:r>
              <a:rPr lang="pl-PL" sz="1600" dirty="0"/>
              <a:t>)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dirty="0"/>
              <a:t>Jeśli kolejka jest pusta</a:t>
            </a:r>
          </a:p>
          <a:p>
            <a:pPr marL="1120140" lvl="3" indent="-342900">
              <a:buFont typeface="Wingdings" pitchFamily="2" charset="2"/>
              <a:buChar char="q"/>
            </a:pPr>
            <a:r>
              <a:rPr lang="pl-PL" sz="1600" dirty="0"/>
              <a:t>Oznacz stanowisko jako puste (brak zdarzenia </a:t>
            </a:r>
            <a:r>
              <a:rPr lang="pl-PL" sz="1600" i="1" dirty="0"/>
              <a:t>Zakończenie</a:t>
            </a:r>
            <a:r>
              <a:rPr lang="pl-PL" sz="1600" dirty="0"/>
              <a:t>)</a:t>
            </a:r>
            <a:endParaRPr lang="pl-PL" i="1" dirty="0"/>
          </a:p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824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205808" y="1484784"/>
            <a:ext cx="4038600" cy="3315824"/>
          </a:xfrm>
        </p:spPr>
        <p:txBody>
          <a:bodyPr>
            <a:noAutofit/>
          </a:bodyPr>
          <a:lstStyle/>
          <a:p>
            <a:pPr marL="598932" lvl="1" indent="-342900">
              <a:buFont typeface="Wingdings" pitchFamily="2" charset="2"/>
              <a:buChar char="q"/>
            </a:pPr>
            <a:r>
              <a:rPr lang="pl-PL" sz="2200" dirty="0"/>
              <a:t>Zdarzenia warunkowe</a:t>
            </a:r>
            <a:endParaRPr lang="pl-PL" sz="2200" i="1" dirty="0"/>
          </a:p>
          <a:p>
            <a:pPr marL="836676" lvl="2" indent="-342900">
              <a:buFont typeface="Wingdings" pitchFamily="2" charset="2"/>
              <a:buChar char="q"/>
            </a:pPr>
            <a:r>
              <a:rPr lang="pl-PL" dirty="0"/>
              <a:t>Rozpoczęcie obsługi – </a:t>
            </a:r>
            <a:r>
              <a:rPr lang="pl-PL" i="1" dirty="0" err="1"/>
              <a:t>Rozp</a:t>
            </a:r>
            <a:endParaRPr lang="pl-PL" i="1" dirty="0"/>
          </a:p>
          <a:p>
            <a:pPr marL="836676" lvl="2" indent="-342900">
              <a:buFont typeface="Wingdings" pitchFamily="2" charset="2"/>
              <a:buChar char="q"/>
            </a:pPr>
            <a:r>
              <a:rPr lang="pl-PL" dirty="0"/>
              <a:t>Warunek: </a:t>
            </a:r>
          </a:p>
          <a:p>
            <a:pPr marL="493776" lvl="2" indent="0">
              <a:buNone/>
            </a:pPr>
            <a:r>
              <a:rPr lang="pl-PL" dirty="0"/>
              <a:t>	</a:t>
            </a:r>
            <a:r>
              <a:rPr lang="pl-PL" dirty="0" err="1"/>
              <a:t>nq</a:t>
            </a:r>
            <a:r>
              <a:rPr lang="pl-PL" dirty="0"/>
              <a:t>&gt;0 AND S=Wolne </a:t>
            </a:r>
          </a:p>
          <a:p>
            <a:pPr marL="598932" lvl="1" indent="-342900">
              <a:buFont typeface="Wingdings" pitchFamily="2" charset="2"/>
              <a:buChar char="q"/>
            </a:pPr>
            <a:r>
              <a:rPr lang="pl-PL" sz="2200" dirty="0"/>
              <a:t>Działania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800" i="1" dirty="0"/>
              <a:t>Obsługa klienta</a:t>
            </a:r>
            <a:r>
              <a:rPr lang="pl-PL" sz="1800" dirty="0"/>
              <a:t> - Działanie uruchamiane </a:t>
            </a:r>
            <a:r>
              <a:rPr lang="pl-PL" sz="1800" dirty="0" err="1"/>
              <a:t>zd</a:t>
            </a:r>
            <a:r>
              <a:rPr lang="pl-PL" sz="1800" dirty="0"/>
              <a:t> warunkowym</a:t>
            </a:r>
          </a:p>
          <a:p>
            <a:pPr marL="598932" lvl="1" indent="-342900">
              <a:buFont typeface="Wingdings" pitchFamily="2" charset="2"/>
              <a:buChar char="q"/>
            </a:pPr>
            <a:endParaRPr lang="pl-PL" sz="28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/>
              <a:t>Metoda przeglądu i wyboru działań</a:t>
            </a:r>
            <a:endParaRPr lang="pl-PL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sz="half" idx="2"/>
          </p:nvPr>
        </p:nvSpPr>
        <p:spPr>
          <a:xfrm>
            <a:off x="251520" y="1484784"/>
            <a:ext cx="4038600" cy="4107912"/>
          </a:xfrm>
        </p:spPr>
        <p:txBody>
          <a:bodyPr>
            <a:normAutofit/>
          </a:bodyPr>
          <a:lstStyle/>
          <a:p>
            <a:pPr marL="598932" lvl="1" indent="-342900">
              <a:buFont typeface="Wingdings" pitchFamily="2" charset="2"/>
              <a:buChar char="q"/>
            </a:pPr>
            <a:r>
              <a:rPr lang="pl-PL" sz="2200" dirty="0"/>
              <a:t>Zmienne stanu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dirty="0" err="1"/>
              <a:t>nq</a:t>
            </a:r>
            <a:r>
              <a:rPr lang="pl-PL" dirty="0"/>
              <a:t> – liczba zgłoszeń oczekujących na obsługę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dirty="0"/>
              <a:t>S – aktywność stanowiska</a:t>
            </a:r>
          </a:p>
          <a:p>
            <a:pPr marL="836676" lvl="2" indent="-342900">
              <a:buFont typeface="Wingdings" pitchFamily="2" charset="2"/>
              <a:buChar char="q"/>
            </a:pPr>
            <a:endParaRPr lang="pl-PL" dirty="0"/>
          </a:p>
          <a:p>
            <a:endParaRPr lang="pl-PL" dirty="0"/>
          </a:p>
        </p:txBody>
      </p:sp>
      <p:sp>
        <p:nvSpPr>
          <p:cNvPr id="6" name="Symbol zastępczy zawartości 3"/>
          <p:cNvSpPr txBox="1">
            <a:spLocks/>
          </p:cNvSpPr>
          <p:nvPr/>
        </p:nvSpPr>
        <p:spPr>
          <a:xfrm>
            <a:off x="1259632" y="5229200"/>
            <a:ext cx="6984776" cy="144016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598932" lvl="1" indent="-342900">
              <a:buFont typeface="Wingdings" pitchFamily="2" charset="2"/>
              <a:buChar char="q"/>
            </a:pPr>
            <a:endParaRPr lang="pl-PL" i="1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377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/>
              <a:t>Metoda przeglądu i wyboru działań</a:t>
            </a:r>
            <a:endParaRPr lang="pl-PL" dirty="0"/>
          </a:p>
        </p:txBody>
      </p:sp>
      <p:graphicFrame>
        <p:nvGraphicFramePr>
          <p:cNvPr id="9" name="Symbol zastępczy zawartości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76561694"/>
              </p:ext>
            </p:extLst>
          </p:nvPr>
        </p:nvGraphicFramePr>
        <p:xfrm>
          <a:off x="467544" y="1481138"/>
          <a:ext cx="8229599" cy="522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53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94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88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225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1400" dirty="0"/>
                        <a:t>Aktualna faza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Pobrane zdarzenie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A </a:t>
                      </a:r>
                    </a:p>
                    <a:p>
                      <a:r>
                        <a:rPr lang="pl-PL" sz="1400" dirty="0"/>
                        <a:t>Czas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B</a:t>
                      </a:r>
                    </a:p>
                    <a:p>
                      <a:r>
                        <a:rPr lang="pl-PL" sz="1400" dirty="0"/>
                        <a:t>Planowane</a:t>
                      </a:r>
                      <a:r>
                        <a:rPr lang="pl-PL" sz="1400" baseline="0" dirty="0"/>
                        <a:t> </a:t>
                      </a:r>
                      <a:r>
                        <a:rPr lang="pl-PL" sz="1400" baseline="0" dirty="0" err="1"/>
                        <a:t>zd</a:t>
                      </a:r>
                      <a:r>
                        <a:rPr lang="pl-PL" sz="1400" baseline="0" dirty="0"/>
                        <a:t> </a:t>
                      </a:r>
                      <a:r>
                        <a:rPr lang="pl-PL" sz="1400" baseline="0" dirty="0" err="1"/>
                        <a:t>bezwar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C</a:t>
                      </a:r>
                    </a:p>
                    <a:p>
                      <a:r>
                        <a:rPr lang="pl-PL" sz="1400" dirty="0"/>
                        <a:t>Planowane</a:t>
                      </a:r>
                      <a:r>
                        <a:rPr lang="pl-PL" sz="1400" baseline="0" dirty="0"/>
                        <a:t> </a:t>
                      </a:r>
                      <a:r>
                        <a:rPr lang="pl-PL" sz="1400" baseline="0" dirty="0" err="1"/>
                        <a:t>zd</a:t>
                      </a:r>
                      <a:r>
                        <a:rPr lang="pl-PL" sz="1400" baseline="0" dirty="0"/>
                        <a:t> </a:t>
                      </a:r>
                      <a:r>
                        <a:rPr lang="pl-PL" sz="1400" baseline="0" dirty="0" err="1"/>
                        <a:t>warunk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 err="1"/>
                        <a:t>nq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S [nr </a:t>
                      </a:r>
                      <a:r>
                        <a:rPr lang="pl-PL" sz="1400" dirty="0" err="1"/>
                        <a:t>obslugiw</a:t>
                      </a:r>
                      <a:r>
                        <a:rPr lang="pl-PL" sz="1400" dirty="0"/>
                        <a:t>. klienta]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dirty="0"/>
                        <a:t>URUCHOM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0,0, </a:t>
                      </a:r>
                      <a:r>
                        <a:rPr lang="pl-PL" sz="1600" dirty="0" err="1"/>
                        <a:t>Przyb</a:t>
                      </a:r>
                      <a:r>
                        <a:rPr lang="pl-PL" sz="1600" dirty="0"/>
                        <a:t>,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Wolne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Przyb</a:t>
                      </a:r>
                      <a:r>
                        <a:rPr lang="pl-PL" dirty="0"/>
                        <a:t>,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Wolne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Przyb</a:t>
                      </a:r>
                      <a:r>
                        <a:rPr lang="pl-PL" dirty="0"/>
                        <a:t>,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/>
                        <a:t>4,9, </a:t>
                      </a:r>
                      <a:r>
                        <a:rPr lang="pl-PL" sz="1600" dirty="0" err="1"/>
                        <a:t>Przyb</a:t>
                      </a:r>
                      <a:r>
                        <a:rPr lang="pl-PL" sz="1600" dirty="0"/>
                        <a:t>,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Wolne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Przyb</a:t>
                      </a:r>
                      <a:r>
                        <a:rPr lang="pl-PL" dirty="0"/>
                        <a:t>,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/>
                        <a:t>4,9, </a:t>
                      </a:r>
                      <a:r>
                        <a:rPr lang="pl-PL" sz="1600" dirty="0" err="1"/>
                        <a:t>Przyb</a:t>
                      </a:r>
                      <a:r>
                        <a:rPr lang="pl-PL" sz="1600" dirty="0"/>
                        <a:t>, 2</a:t>
                      </a:r>
                    </a:p>
                    <a:p>
                      <a:r>
                        <a:rPr lang="pl-PL" sz="1600" dirty="0"/>
                        <a:t>5,0, </a:t>
                      </a:r>
                      <a:r>
                        <a:rPr lang="pl-PL" sz="1600" dirty="0" err="1"/>
                        <a:t>Zak</a:t>
                      </a:r>
                      <a:r>
                        <a:rPr lang="pl-PL" sz="1600" dirty="0"/>
                        <a:t> 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[</a:t>
                      </a:r>
                      <a:r>
                        <a:rPr lang="pl-PL" sz="1600" dirty="0" err="1"/>
                        <a:t>Rozp</a:t>
                      </a:r>
                      <a:r>
                        <a:rPr lang="pl-PL" sz="1600" dirty="0"/>
                        <a:t>, 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Zajęte [1]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Przyb</a:t>
                      </a:r>
                      <a:r>
                        <a:rPr lang="pl-PL" dirty="0"/>
                        <a:t>,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4,9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/>
                        <a:t>5,0, </a:t>
                      </a:r>
                      <a:r>
                        <a:rPr lang="pl-PL" sz="1600" dirty="0" err="1"/>
                        <a:t>Zak</a:t>
                      </a:r>
                      <a:r>
                        <a:rPr lang="pl-PL" sz="1600" dirty="0"/>
                        <a:t> 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Zajęte [1]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Przyb</a:t>
                      </a:r>
                      <a:r>
                        <a:rPr lang="pl-PL" dirty="0"/>
                        <a:t>,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4,9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/>
                        <a:t>5,0, </a:t>
                      </a:r>
                      <a:r>
                        <a:rPr lang="pl-PL" sz="1600" dirty="0" err="1"/>
                        <a:t>Zak</a:t>
                      </a:r>
                      <a:r>
                        <a:rPr lang="pl-PL" sz="1600" dirty="0"/>
                        <a:t> 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Zajęte [1]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Zak</a:t>
                      </a:r>
                      <a:r>
                        <a:rPr lang="pl-PL" dirty="0"/>
                        <a:t>,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/>
                        <a:t>9,4, </a:t>
                      </a:r>
                      <a:r>
                        <a:rPr lang="pl-PL" sz="1600" dirty="0" err="1"/>
                        <a:t>Przyb</a:t>
                      </a:r>
                      <a:r>
                        <a:rPr lang="pl-PL" sz="1600" dirty="0"/>
                        <a:t> 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Zajęte [1]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Zak</a:t>
                      </a:r>
                      <a:r>
                        <a:rPr lang="pl-PL" dirty="0"/>
                        <a:t>,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/>
                        <a:t>9,4, </a:t>
                      </a:r>
                      <a:r>
                        <a:rPr lang="pl-PL" sz="1600" dirty="0" err="1"/>
                        <a:t>Przyb</a:t>
                      </a:r>
                      <a:r>
                        <a:rPr lang="pl-PL" sz="1600" dirty="0"/>
                        <a:t> 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Wolne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Zak</a:t>
                      </a:r>
                      <a:r>
                        <a:rPr lang="pl-PL" dirty="0"/>
                        <a:t>,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/>
                        <a:t>9,4, </a:t>
                      </a:r>
                      <a:r>
                        <a:rPr lang="pl-PL" sz="1600" dirty="0" err="1"/>
                        <a:t>Przyb</a:t>
                      </a:r>
                      <a:r>
                        <a:rPr lang="pl-PL" sz="1600" dirty="0"/>
                        <a:t> ,3</a:t>
                      </a:r>
                    </a:p>
                    <a:p>
                      <a:r>
                        <a:rPr lang="pl-PL" sz="1600" dirty="0"/>
                        <a:t>12,0, </a:t>
                      </a:r>
                      <a:r>
                        <a:rPr lang="pl-PL" sz="1600" dirty="0" err="1"/>
                        <a:t>Zak</a:t>
                      </a:r>
                      <a:r>
                        <a:rPr lang="pl-PL" sz="1600" dirty="0"/>
                        <a:t> 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[</a:t>
                      </a:r>
                      <a:r>
                        <a:rPr lang="pl-PL" sz="1600" dirty="0" err="1"/>
                        <a:t>Rozp</a:t>
                      </a:r>
                      <a:r>
                        <a:rPr lang="pl-PL" sz="1600" dirty="0"/>
                        <a:t>, 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Zajęte [2]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ZMS - Modele symulacji dyskretnej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17</a:t>
            </a:fld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323528" y="260648"/>
            <a:ext cx="8496944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598932" lvl="1" indent="-342900">
              <a:buFont typeface="Wingdings" pitchFamily="2" charset="2"/>
              <a:buChar char="q"/>
            </a:pPr>
            <a:r>
              <a:rPr lang="pl-PL" sz="1600" dirty="0">
                <a:solidFill>
                  <a:srgbClr val="002060"/>
                </a:solidFill>
              </a:rPr>
              <a:t>Fazy działania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400" dirty="0">
                <a:solidFill>
                  <a:srgbClr val="002060"/>
                </a:solidFill>
              </a:rPr>
              <a:t>FAZA A: pobierz kolejne zdarzenie bezwarunkowe z kalendarza i uaktualnij czas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400" dirty="0">
                <a:solidFill>
                  <a:srgbClr val="002060"/>
                </a:solidFill>
              </a:rPr>
              <a:t>FAZA B: Wykonaj zdarzenia bezwarunkowe zaplanowane na ten moment w FAZIE A</a:t>
            </a:r>
          </a:p>
          <a:p>
            <a:pPr marL="836676" lvl="2" indent="-342900">
              <a:buFont typeface="Wingdings" pitchFamily="2" charset="2"/>
              <a:buChar char="q"/>
            </a:pPr>
            <a:r>
              <a:rPr lang="pl-PL" sz="1400" dirty="0">
                <a:solidFill>
                  <a:srgbClr val="002060"/>
                </a:solidFill>
              </a:rPr>
              <a:t>FAZA C: Przeglądaj kolejno zdarzenia warunkowe, jeżeli zaszły ich warunki – wykonaj je i ponownie wykonaj C</a:t>
            </a:r>
          </a:p>
        </p:txBody>
      </p:sp>
    </p:spTree>
    <p:extLst>
      <p:ext uri="{BB962C8B-B14F-4D97-AF65-F5344CB8AC3E}">
        <p14:creationId xmlns:p14="http://schemas.microsoft.com/office/powerpoint/2010/main" val="274932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/>
              <a:t>Metoda interakcji procesów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Autofit/>
          </a:bodyPr>
          <a:lstStyle/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Grupowanie działań w procesy wykonywane na pojedynczych zgłoszeniach i rejestracji ich stanu od rejestracji do zaniku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Zakładamy, że każdy z procesów dotyczy odrębnego zgłoszenia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Uwaga skupiona na interakcji między procesami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Śledzone jest przejście każdego zgłoszenia przez system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Zaplanowane są wszystkie zdarzenia, zgrupowane odpowiednio w kalendarzu zdarzeń zaplanowanych (bezwarunkowych) i zawieszonych (warunkowych)</a:t>
            </a:r>
          </a:p>
          <a:p>
            <a:pPr marL="256032" lvl="1" indent="0">
              <a:lnSpc>
                <a:spcPct val="150000"/>
              </a:lnSpc>
              <a:buNone/>
            </a:pPr>
            <a:r>
              <a:rPr lang="pl-PL" sz="1800" dirty="0"/>
              <a:t>				</a:t>
            </a:r>
            <a:r>
              <a:rPr lang="pl-PL" sz="3600" b="1" dirty="0">
                <a:solidFill>
                  <a:srgbClr val="FF0000"/>
                </a:solidFill>
                <a:latin typeface="Arial Black" pitchFamily="34" charset="0"/>
              </a:rPr>
              <a:t>=&gt; Bolek i Lolek </a:t>
            </a:r>
          </a:p>
          <a:p>
            <a:pPr marL="493776" lvl="2" indent="0">
              <a:lnSpc>
                <a:spcPct val="150000"/>
              </a:lnSpc>
              <a:buNone/>
            </a:pPr>
            <a:endParaRPr lang="pl-PL" sz="1600" dirty="0"/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endParaRPr lang="pl-PL" sz="1600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2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5004048" y="4581128"/>
            <a:ext cx="1512168" cy="7920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4077072"/>
            <a:ext cx="2458616" cy="72008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pl-PL" sz="1800" dirty="0"/>
              <a:t>PRZYCHODZĄCY KLIENCI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Wprowadzenie – systemy kolejkowe</a:t>
            </a:r>
          </a:p>
        </p:txBody>
      </p:sp>
      <p:cxnSp>
        <p:nvCxnSpPr>
          <p:cNvPr id="5" name="Łącznik prosty ze strzałką 4"/>
          <p:cNvCxnSpPr/>
          <p:nvPr/>
        </p:nvCxnSpPr>
        <p:spPr>
          <a:xfrm>
            <a:off x="683568" y="4869160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a 6"/>
          <p:cNvSpPr/>
          <p:nvPr/>
        </p:nvSpPr>
        <p:spPr>
          <a:xfrm>
            <a:off x="3059832" y="458112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7</a:t>
            </a:r>
          </a:p>
        </p:txBody>
      </p:sp>
      <p:sp>
        <p:nvSpPr>
          <p:cNvPr id="8" name="Elipsa 7"/>
          <p:cNvSpPr/>
          <p:nvPr/>
        </p:nvSpPr>
        <p:spPr>
          <a:xfrm>
            <a:off x="3563888" y="458112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6</a:t>
            </a:r>
          </a:p>
        </p:txBody>
      </p:sp>
      <p:sp>
        <p:nvSpPr>
          <p:cNvPr id="9" name="Elipsa 8"/>
          <p:cNvSpPr/>
          <p:nvPr/>
        </p:nvSpPr>
        <p:spPr>
          <a:xfrm>
            <a:off x="4067944" y="458112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5</a:t>
            </a:r>
          </a:p>
        </p:txBody>
      </p:sp>
      <p:sp>
        <p:nvSpPr>
          <p:cNvPr id="10" name="Symbol zastępczy zawartości 1"/>
          <p:cNvSpPr txBox="1">
            <a:spLocks/>
          </p:cNvSpPr>
          <p:nvPr/>
        </p:nvSpPr>
        <p:spPr>
          <a:xfrm>
            <a:off x="2843808" y="4077072"/>
            <a:ext cx="2160240" cy="5040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Font typeface="Wingdings 3"/>
              <a:buNone/>
            </a:pPr>
            <a:r>
              <a:rPr lang="pl-PL" sz="1800" dirty="0"/>
              <a:t>KOLEJKA (FIFO)</a:t>
            </a:r>
          </a:p>
        </p:txBody>
      </p:sp>
      <p:sp>
        <p:nvSpPr>
          <p:cNvPr id="11" name="Elipsa 10"/>
          <p:cNvSpPr/>
          <p:nvPr/>
        </p:nvSpPr>
        <p:spPr>
          <a:xfrm>
            <a:off x="5364088" y="458112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4</a:t>
            </a:r>
          </a:p>
        </p:txBody>
      </p:sp>
      <p:sp>
        <p:nvSpPr>
          <p:cNvPr id="13" name="Symbol zastępczy zawartości 1"/>
          <p:cNvSpPr txBox="1">
            <a:spLocks/>
          </p:cNvSpPr>
          <p:nvPr/>
        </p:nvSpPr>
        <p:spPr>
          <a:xfrm>
            <a:off x="4849688" y="3573016"/>
            <a:ext cx="1882552" cy="9361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Font typeface="Wingdings 3"/>
              <a:buNone/>
            </a:pPr>
            <a:r>
              <a:rPr lang="pl-PL" sz="1800" dirty="0"/>
              <a:t>STANOWISKO OBSŁUGI (KASA)</a:t>
            </a:r>
          </a:p>
        </p:txBody>
      </p:sp>
      <p:sp>
        <p:nvSpPr>
          <p:cNvPr id="14" name="Symbol zastępczy zawartości 1"/>
          <p:cNvSpPr txBox="1">
            <a:spLocks/>
          </p:cNvSpPr>
          <p:nvPr/>
        </p:nvSpPr>
        <p:spPr>
          <a:xfrm>
            <a:off x="6660232" y="4077072"/>
            <a:ext cx="2458616" cy="7200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Font typeface="Wingdings 3"/>
              <a:buNone/>
            </a:pPr>
            <a:r>
              <a:rPr lang="pl-PL" sz="1800" dirty="0"/>
              <a:t>OBSŁUŻENI</a:t>
            </a:r>
          </a:p>
          <a:p>
            <a:pPr marL="109728" indent="0">
              <a:buFont typeface="Wingdings 3"/>
              <a:buNone/>
            </a:pPr>
            <a:r>
              <a:rPr lang="pl-PL" sz="1800" dirty="0"/>
              <a:t>KLIENCI</a:t>
            </a:r>
          </a:p>
        </p:txBody>
      </p:sp>
      <p:cxnSp>
        <p:nvCxnSpPr>
          <p:cNvPr id="15" name="Łącznik prosty ze strzałką 14"/>
          <p:cNvCxnSpPr/>
          <p:nvPr/>
        </p:nvCxnSpPr>
        <p:spPr>
          <a:xfrm>
            <a:off x="6886600" y="4869160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ipsa 15"/>
          <p:cNvSpPr/>
          <p:nvPr/>
        </p:nvSpPr>
        <p:spPr>
          <a:xfrm>
            <a:off x="35496" y="458112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?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467544" y="1556792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Sklep, bankomat, infolinia, przychodnia wykorzystują system kolejkowy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Jeśli stanowisko jest zajęte (zablokowane przez innego klienta), nowy klient ustawia się w kolejce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43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 animBg="1"/>
      <p:bldP spid="8" grpId="0" animBg="1"/>
      <p:bldP spid="9" grpId="0" animBg="1"/>
      <p:bldP spid="10" grpId="0"/>
      <p:bldP spid="11" grpId="0" animBg="1"/>
      <p:bldP spid="13" grpId="0"/>
      <p:bldP spid="14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Wprowadzenie – systemy kolejkowe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3200" dirty="0"/>
              <a:t>Symulacja dyskretna pozwala badać sprawność systemu kolejkowego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Kolejki – średnia długość, czas oczekiwania w kolejce, wartości ekstremalne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Obciążenie stanowisk obsługi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Przepustowość systemu</a:t>
            </a:r>
          </a:p>
          <a:p>
            <a:pPr>
              <a:lnSpc>
                <a:spcPct val="150000"/>
              </a:lnSpc>
            </a:pPr>
            <a:endParaRPr lang="pl-PL" sz="3600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4623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/>
              <a:t>Elementy modelu </a:t>
            </a:r>
            <a:r>
              <a:rPr lang="pl-PL" dirty="0"/>
              <a:t>symulacji dyskretnej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400" dirty="0"/>
              <a:t>Zgłoszenia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400" dirty="0"/>
              <a:t>Zasoby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400" dirty="0"/>
              <a:t>Kolejki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400" dirty="0"/>
              <a:t>Statystyki</a:t>
            </a:r>
          </a:p>
          <a:p>
            <a:pPr>
              <a:lnSpc>
                <a:spcPct val="150000"/>
              </a:lnSpc>
            </a:pPr>
            <a:endParaRPr lang="pl-PL" sz="3600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9053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/>
              <a:t>Elementy modelu </a:t>
            </a:r>
            <a:r>
              <a:rPr lang="pl-PL" dirty="0"/>
              <a:t>symulacji dyskretnej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400" dirty="0"/>
              <a:t>Zgłoszenie, gracz, obiekt (</a:t>
            </a:r>
            <a:r>
              <a:rPr lang="pl-PL" sz="2400" dirty="0" err="1"/>
              <a:t>entity</a:t>
            </a:r>
            <a:r>
              <a:rPr lang="pl-PL" sz="2400" dirty="0"/>
              <a:t>, </a:t>
            </a:r>
            <a:r>
              <a:rPr lang="pl-PL" sz="2400" dirty="0" err="1"/>
              <a:t>item</a:t>
            </a:r>
            <a:r>
              <a:rPr lang="pl-PL" sz="2400" dirty="0"/>
              <a:t>, agent)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Np. pacjenci, klienci, samochody na stacji benzynowej, czytelnicy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Może być kilka typów zgłoszeń: pacjenci ciężko i lekko chorzy, wypożyczający i uiszczający karę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Zgłoszenia posiadają cechy nazywane atrybutami, pola (field)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Obiekt dynamiczny, który przechodzi przez system i zmienia się (wartości atrybutów), oddziałuje na elementy systemu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Pojawia się zgodnie z pewnym schematem, np. czas pomiędzy zgłoszeniami jest deterministyczny lub losowy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Na wyjściu z systemu zgłoszenie jest niszczone </a:t>
            </a:r>
          </a:p>
          <a:p>
            <a:pPr>
              <a:lnSpc>
                <a:spcPct val="150000"/>
              </a:lnSpc>
            </a:pPr>
            <a:endParaRPr lang="pl-PL" sz="3600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4734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/>
              <a:t>Elementy modelu </a:t>
            </a:r>
            <a:r>
              <a:rPr lang="pl-PL" dirty="0"/>
              <a:t>symulacji dyskretnej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400" dirty="0"/>
              <a:t>Zasób, stanowisko obsługi (</a:t>
            </a:r>
            <a:r>
              <a:rPr lang="pl-PL" sz="2400" dirty="0" err="1"/>
              <a:t>resource</a:t>
            </a:r>
            <a:r>
              <a:rPr lang="pl-PL" sz="2400" dirty="0"/>
              <a:t>, </a:t>
            </a:r>
            <a:r>
              <a:rPr lang="pl-PL" sz="2400" dirty="0" err="1"/>
              <a:t>server</a:t>
            </a:r>
            <a:r>
              <a:rPr lang="pl-PL" sz="2400" dirty="0"/>
              <a:t>)</a:t>
            </a:r>
            <a:endParaRPr lang="pl-PL" sz="2200" dirty="0"/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Zasoby to np. ludzie (urzędnicy w banku, konsultant w CC), sprzęt (maszyny na hali produkcyjnej), przestrzeń (samochody na stacji benzynowej)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Zasób ma określoną pojemność zgłoszeń. Pojemność może ulegać zmianie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Zgłoszenia walczą o dostęp do zasobów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Zgłoszenie „rządzi” zasobem, może zajmować kilka zasobów jednocześnie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endParaRPr lang="pl-PL" sz="2000" dirty="0"/>
          </a:p>
          <a:p>
            <a:pPr>
              <a:lnSpc>
                <a:spcPct val="150000"/>
              </a:lnSpc>
            </a:pPr>
            <a:endParaRPr lang="pl-PL" sz="3600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1482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/>
              <a:t>Elementy modelu </a:t>
            </a:r>
            <a:r>
              <a:rPr lang="pl-PL" dirty="0"/>
              <a:t>symulacji dyskretnej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400" dirty="0"/>
              <a:t>Kolejka (</a:t>
            </a:r>
            <a:r>
              <a:rPr lang="pl-PL" sz="2400" dirty="0" err="1"/>
              <a:t>queue</a:t>
            </a:r>
            <a:r>
              <a:rPr lang="pl-PL" sz="2400" dirty="0"/>
              <a:t>)</a:t>
            </a:r>
            <a:endParaRPr lang="pl-PL" sz="2200" dirty="0"/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Miejsce (rzeczywiste lub wirtualne), gdzie zgłoszenie czeka na obsługę 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Zwykle związane ze stanowiskami obsługi o ograniczonej pojemności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Kolejki mogą mieć ograniczoną pojemność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Wybór zgłoszeń z kolejki: FIFO, LIFO, wg. priorytetów (CLV), najmniejszej odległości - najkrótszego czasu dojazdu (sieć teletechniczna)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endParaRPr lang="pl-PL" sz="2000" dirty="0"/>
          </a:p>
          <a:p>
            <a:pPr>
              <a:lnSpc>
                <a:spcPct val="150000"/>
              </a:lnSpc>
            </a:pPr>
            <a:endParaRPr lang="pl-PL" sz="3600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0369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/>
              <a:t>Elementy modelu </a:t>
            </a:r>
            <a:r>
              <a:rPr lang="pl-PL" dirty="0"/>
              <a:t>symulacji dyskretnej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400" dirty="0"/>
              <a:t>Statystyki</a:t>
            </a:r>
            <a:endParaRPr lang="pl-PL" sz="2200" dirty="0"/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Liczba obsłużonych klientów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Liczba klientów, którzy oczekiwali w kolejce – największa, przeciętna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Czas pobytu zgłoszenia w kolejce – najdłuższy, przeciętny 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Czas pobytu zgłoszenia w systemie – najdłuższy, przeciętny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Poziom wykorzystania stanowiska obsługi – procentowe obłożenie w czasie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Liczba zajętych stanowisk obsługi – przeciętnie, ile stanowisk było zajętych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endParaRPr lang="pl-PL" sz="2000" dirty="0"/>
          </a:p>
          <a:p>
            <a:pPr>
              <a:lnSpc>
                <a:spcPct val="150000"/>
              </a:lnSpc>
            </a:pPr>
            <a:endParaRPr lang="pl-PL" sz="3600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1170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/>
              <a:t>Operacje na zgłoszeniach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Autofit/>
          </a:bodyPr>
          <a:lstStyle/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Zdarzenie – zmiana stanu w systemie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Zmiana wartości atrybutów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Wprowadzenie/ zniszczenie zgłoszenia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Działanie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Wynik oddziaływania zgłoszenia i zasobu, w jego wyniku ulegają zmianie stany systemu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Rozpoczyna się i kończy zdarzeniem</a:t>
            </a:r>
          </a:p>
          <a:p>
            <a:pPr marL="836676" lvl="2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1800" dirty="0"/>
              <a:t>Długość działania najczęściej jest losowa</a:t>
            </a:r>
          </a:p>
          <a:p>
            <a:pPr marL="598932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pl-PL" sz="2000" dirty="0"/>
              <a:t>Proces - </a:t>
            </a:r>
            <a:r>
              <a:rPr lang="pl-PL" sz="1800" dirty="0"/>
              <a:t>chronologicznie uporządkowany ciąg zdarzeń i działań związanych z pojawieniem się pojedynczego zgłoszenia w systemie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49373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661</TotalTime>
  <Words>1164</Words>
  <Application>Microsoft Office PowerPoint</Application>
  <PresentationFormat>Pokaz na ekranie (4:3)</PresentationFormat>
  <Paragraphs>274</Paragraphs>
  <Slides>18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26" baseType="lpstr">
      <vt:lpstr>Arial Black</vt:lpstr>
      <vt:lpstr>Calibri</vt:lpstr>
      <vt:lpstr>Lucida Sans Unicode</vt:lpstr>
      <vt:lpstr>Verdana</vt:lpstr>
      <vt:lpstr>Wingdings</vt:lpstr>
      <vt:lpstr>Wingdings 2</vt:lpstr>
      <vt:lpstr>Wingdings 3</vt:lpstr>
      <vt:lpstr>Hol</vt:lpstr>
      <vt:lpstr>  Symulacja zdarzeń dyskretnych, systemy kolejkowe</vt:lpstr>
      <vt:lpstr>Wprowadzenie – systemy kolejkowe</vt:lpstr>
      <vt:lpstr>Wprowadzenie – systemy kolejkowe</vt:lpstr>
      <vt:lpstr>Elementy modelu symulacji dyskretnej</vt:lpstr>
      <vt:lpstr>Elementy modelu symulacji dyskretnej</vt:lpstr>
      <vt:lpstr>Elementy modelu symulacji dyskretnej</vt:lpstr>
      <vt:lpstr>Elementy modelu symulacji dyskretnej</vt:lpstr>
      <vt:lpstr>Elementy modelu symulacji dyskretnej</vt:lpstr>
      <vt:lpstr>Operacje na zgłoszeniach</vt:lpstr>
      <vt:lpstr>Zegar symulacji</vt:lpstr>
      <vt:lpstr>Metody symulacji dyskretnej</vt:lpstr>
      <vt:lpstr>Metoda kolejnych zdarzeń</vt:lpstr>
      <vt:lpstr>Metoda kolejnych zdarzeń</vt:lpstr>
      <vt:lpstr>Metoda przeglądu i wyboru działań</vt:lpstr>
      <vt:lpstr>Metoda przeglądu i wyboru działań – zd. bezwarunkowe</vt:lpstr>
      <vt:lpstr>Metoda przeglądu i wyboru działań</vt:lpstr>
      <vt:lpstr>Metoda przeglądu i wyboru działań</vt:lpstr>
      <vt:lpstr>Metoda interakcji procesów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Zaawansowane modelowanie symulacyjne</dc:title>
  <dc:creator>Szufel Przemyslaw</dc:creator>
  <cp:lastModifiedBy>Szufel Przemyslaw</cp:lastModifiedBy>
  <cp:revision>38</cp:revision>
  <dcterms:modified xsi:type="dcterms:W3CDTF">2017-01-16T17:03:35Z</dcterms:modified>
</cp:coreProperties>
</file>