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8"/>
  </p:notesMasterIdLst>
  <p:handoutMasterIdLst>
    <p:handoutMasterId r:id="rId39"/>
  </p:handoutMasterIdLst>
  <p:sldIdLst>
    <p:sldId id="256" r:id="rId5"/>
    <p:sldId id="618" r:id="rId6"/>
    <p:sldId id="594" r:id="rId7"/>
    <p:sldId id="588" r:id="rId8"/>
    <p:sldId id="668" r:id="rId9"/>
    <p:sldId id="669" r:id="rId10"/>
    <p:sldId id="670" r:id="rId11"/>
    <p:sldId id="671" r:id="rId12"/>
    <p:sldId id="589" r:id="rId13"/>
    <p:sldId id="614" r:id="rId14"/>
    <p:sldId id="615" r:id="rId15"/>
    <p:sldId id="672" r:id="rId16"/>
    <p:sldId id="673" r:id="rId17"/>
    <p:sldId id="674" r:id="rId18"/>
    <p:sldId id="675" r:id="rId19"/>
    <p:sldId id="590" r:id="rId20"/>
    <p:sldId id="578" r:id="rId21"/>
    <p:sldId id="591" r:id="rId22"/>
    <p:sldId id="579" r:id="rId23"/>
    <p:sldId id="677" r:id="rId24"/>
    <p:sldId id="551" r:id="rId25"/>
    <p:sldId id="516" r:id="rId26"/>
    <p:sldId id="528" r:id="rId27"/>
    <p:sldId id="568" r:id="rId28"/>
    <p:sldId id="569" r:id="rId29"/>
    <p:sldId id="565" r:id="rId30"/>
    <p:sldId id="570" r:id="rId31"/>
    <p:sldId id="552" r:id="rId32"/>
    <p:sldId id="560" r:id="rId33"/>
    <p:sldId id="563" r:id="rId34"/>
    <p:sldId id="571" r:id="rId35"/>
    <p:sldId id="628" r:id="rId36"/>
    <p:sldId id="304" r:id="rId37"/>
  </p:sldIdLst>
  <p:sldSz cx="9144000" cy="5143500" type="screen16x9"/>
  <p:notesSz cx="6858000" cy="9144000"/>
  <p:defaultTextStyle>
    <a:defPPr>
      <a:defRPr lang="pl-P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 jasny 2 — Ak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Styl jasny 1 — Ak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Styl z motywem 1 — Ak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Styl jasny 3 — Ak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189" autoAdjust="0"/>
  </p:normalViewPr>
  <p:slideViewPr>
    <p:cSldViewPr snapToGrid="0" snapToObjects="1">
      <p:cViewPr varScale="1">
        <p:scale>
          <a:sx n="119" d="100"/>
          <a:sy n="119" d="100"/>
        </p:scale>
        <p:origin x="418" y="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2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wid Majcherek" userId="1df130ab-7fbe-4395-914b-66e36fade5e4" providerId="ADAL" clId="{7FA026BF-EB51-44AA-9B89-E416200E279E}"/>
    <pc:docChg chg="delSld">
      <pc:chgData name="Dawid Majcherek" userId="1df130ab-7fbe-4395-914b-66e36fade5e4" providerId="ADAL" clId="{7FA026BF-EB51-44AA-9B89-E416200E279E}" dt="2024-10-09T14:10:15.358" v="4" actId="47"/>
      <pc:docMkLst>
        <pc:docMk/>
      </pc:docMkLst>
      <pc:sldChg chg="del">
        <pc:chgData name="Dawid Majcherek" userId="1df130ab-7fbe-4395-914b-66e36fade5e4" providerId="ADAL" clId="{7FA026BF-EB51-44AA-9B89-E416200E279E}" dt="2024-10-09T14:10:10.163" v="0" actId="47"/>
        <pc:sldMkLst>
          <pc:docMk/>
          <pc:sldMk cId="3612019173" sldId="488"/>
        </pc:sldMkLst>
      </pc:sldChg>
      <pc:sldChg chg="del">
        <pc:chgData name="Dawid Majcherek" userId="1df130ab-7fbe-4395-914b-66e36fade5e4" providerId="ADAL" clId="{7FA026BF-EB51-44AA-9B89-E416200E279E}" dt="2024-10-09T14:10:11.008" v="2" actId="47"/>
        <pc:sldMkLst>
          <pc:docMk/>
          <pc:sldMk cId="2506208117" sldId="556"/>
        </pc:sldMkLst>
      </pc:sldChg>
      <pc:sldChg chg="del">
        <pc:chgData name="Dawid Majcherek" userId="1df130ab-7fbe-4395-914b-66e36fade5e4" providerId="ADAL" clId="{7FA026BF-EB51-44AA-9B89-E416200E279E}" dt="2024-10-09T14:10:11.686" v="3" actId="47"/>
        <pc:sldMkLst>
          <pc:docMk/>
          <pc:sldMk cId="1921684371" sldId="562"/>
        </pc:sldMkLst>
      </pc:sldChg>
      <pc:sldChg chg="del">
        <pc:chgData name="Dawid Majcherek" userId="1df130ab-7fbe-4395-914b-66e36fade5e4" providerId="ADAL" clId="{7FA026BF-EB51-44AA-9B89-E416200E279E}" dt="2024-10-09T14:10:10.638" v="1" actId="47"/>
        <pc:sldMkLst>
          <pc:docMk/>
          <pc:sldMk cId="442110410" sldId="576"/>
        </pc:sldMkLst>
      </pc:sldChg>
      <pc:sldChg chg="del">
        <pc:chgData name="Dawid Majcherek" userId="1df130ab-7fbe-4395-914b-66e36fade5e4" providerId="ADAL" clId="{7FA026BF-EB51-44AA-9B89-E416200E279E}" dt="2024-10-09T14:10:15.358" v="4" actId="47"/>
        <pc:sldMkLst>
          <pc:docMk/>
          <pc:sldMk cId="3310164339" sldId="597"/>
        </pc:sldMkLst>
      </pc:sldChg>
    </pc:docChg>
  </pc:docChgLst>
  <pc:docChgLst>
    <pc:chgData name="Dawid Majcherek" userId="1df130ab-7fbe-4395-914b-66e36fade5e4" providerId="ADAL" clId="{3D050071-8379-4FD3-B3F5-04401DC079DA}"/>
    <pc:docChg chg="modSld">
      <pc:chgData name="Dawid Majcherek" userId="1df130ab-7fbe-4395-914b-66e36fade5e4" providerId="ADAL" clId="{3D050071-8379-4FD3-B3F5-04401DC079DA}" dt="2024-11-09T14:26:22.013" v="0" actId="1076"/>
      <pc:docMkLst>
        <pc:docMk/>
      </pc:docMkLst>
      <pc:sldChg chg="modSp mod">
        <pc:chgData name="Dawid Majcherek" userId="1df130ab-7fbe-4395-914b-66e36fade5e4" providerId="ADAL" clId="{3D050071-8379-4FD3-B3F5-04401DC079DA}" dt="2024-11-09T14:26:22.013" v="0" actId="1076"/>
        <pc:sldMkLst>
          <pc:docMk/>
          <pc:sldMk cId="1750347140" sldId="617"/>
        </pc:sldMkLst>
        <pc:graphicFrameChg chg="mod">
          <ac:chgData name="Dawid Majcherek" userId="1df130ab-7fbe-4395-914b-66e36fade5e4" providerId="ADAL" clId="{3D050071-8379-4FD3-B3F5-04401DC079DA}" dt="2024-11-09T14:26:22.013" v="0" actId="1076"/>
          <ac:graphicFrameMkLst>
            <pc:docMk/>
            <pc:sldMk cId="1750347140" sldId="617"/>
            <ac:graphicFrameMk id="6" creationId="{B7E948CD-7EC5-5056-EC0A-EDC9AB34C1C7}"/>
          </ac:graphicFrameMkLst>
        </pc:graphicFrame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2B74E9-0794-49BE-B57B-EA47B593B04F}" type="doc">
      <dgm:prSet loTypeId="urn:microsoft.com/office/officeart/2005/8/layout/cycle4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DF494936-6C24-46BC-A3EC-CC4BFE256FBF}">
      <dgm:prSet phldrT="[Tekst]" custT="1"/>
      <dgm:spPr/>
      <dgm:t>
        <a:bodyPr/>
        <a:lstStyle/>
        <a:p>
          <a:r>
            <a:rPr lang="en-US" sz="1600" dirty="0"/>
            <a:t>Domains</a:t>
          </a:r>
          <a:endParaRPr lang="pl-PL" sz="1600" dirty="0"/>
        </a:p>
      </dgm:t>
    </dgm:pt>
    <dgm:pt modelId="{288F543E-84BB-485C-8F53-2363805371AB}" type="parTrans" cxnId="{0768277D-ECA1-4948-841F-3FD3BFC2F90C}">
      <dgm:prSet/>
      <dgm:spPr/>
      <dgm:t>
        <a:bodyPr/>
        <a:lstStyle/>
        <a:p>
          <a:endParaRPr lang="pl-PL"/>
        </a:p>
      </dgm:t>
    </dgm:pt>
    <dgm:pt modelId="{E2813CFF-8559-4EDA-A3F5-F3B5FC8742E5}" type="sibTrans" cxnId="{0768277D-ECA1-4948-841F-3FD3BFC2F90C}">
      <dgm:prSet/>
      <dgm:spPr/>
      <dgm:t>
        <a:bodyPr/>
        <a:lstStyle/>
        <a:p>
          <a:endParaRPr lang="pl-PL"/>
        </a:p>
      </dgm:t>
    </dgm:pt>
    <dgm:pt modelId="{5D973AEB-1607-4BD2-9060-304ED2A23659}">
      <dgm:prSet phldrT="[Tekst]"/>
      <dgm:spPr/>
      <dgm:t>
        <a:bodyPr/>
        <a:lstStyle/>
        <a:p>
          <a:r>
            <a:rPr lang="en-US" dirty="0"/>
            <a:t>Optimization</a:t>
          </a:r>
          <a:endParaRPr lang="pl-PL" dirty="0"/>
        </a:p>
      </dgm:t>
    </dgm:pt>
    <dgm:pt modelId="{53CD147D-98AC-46BE-9018-2151BE19CA33}" type="parTrans" cxnId="{77358EE8-28E8-448C-AC93-1392D191B341}">
      <dgm:prSet/>
      <dgm:spPr/>
      <dgm:t>
        <a:bodyPr/>
        <a:lstStyle/>
        <a:p>
          <a:endParaRPr lang="pl-PL"/>
        </a:p>
      </dgm:t>
    </dgm:pt>
    <dgm:pt modelId="{CB2AB393-8970-435C-B0FD-9191C9E30241}" type="sibTrans" cxnId="{77358EE8-28E8-448C-AC93-1392D191B341}">
      <dgm:prSet/>
      <dgm:spPr/>
      <dgm:t>
        <a:bodyPr/>
        <a:lstStyle/>
        <a:p>
          <a:endParaRPr lang="pl-PL"/>
        </a:p>
      </dgm:t>
    </dgm:pt>
    <dgm:pt modelId="{32EBE582-857B-4E26-886A-C816113017E9}">
      <dgm:prSet phldrT="[Tekst]" custT="1"/>
      <dgm:spPr/>
      <dgm:t>
        <a:bodyPr/>
        <a:lstStyle/>
        <a:p>
          <a:r>
            <a:rPr lang="en-US" sz="1600" dirty="0"/>
            <a:t>Tools</a:t>
          </a:r>
          <a:endParaRPr lang="pl-PL" sz="2300" dirty="0"/>
        </a:p>
      </dgm:t>
    </dgm:pt>
    <dgm:pt modelId="{6DFFB6EE-64B7-4A47-9151-714C017D7DE5}" type="parTrans" cxnId="{EF657B40-F0D0-4262-B696-55B994E66BDA}">
      <dgm:prSet/>
      <dgm:spPr/>
      <dgm:t>
        <a:bodyPr/>
        <a:lstStyle/>
        <a:p>
          <a:endParaRPr lang="pl-PL"/>
        </a:p>
      </dgm:t>
    </dgm:pt>
    <dgm:pt modelId="{15E2822E-CF4C-42B1-802E-9F767C6B2528}" type="sibTrans" cxnId="{EF657B40-F0D0-4262-B696-55B994E66BDA}">
      <dgm:prSet/>
      <dgm:spPr/>
      <dgm:t>
        <a:bodyPr/>
        <a:lstStyle/>
        <a:p>
          <a:endParaRPr lang="pl-PL"/>
        </a:p>
      </dgm:t>
    </dgm:pt>
    <dgm:pt modelId="{8DE3237A-6E22-40D5-95D6-B3F0A79AA7E8}">
      <dgm:prSet phldrT="[Tekst]"/>
      <dgm:spPr/>
      <dgm:t>
        <a:bodyPr/>
        <a:lstStyle/>
        <a:p>
          <a:r>
            <a:rPr lang="pl-PL" dirty="0"/>
            <a:t>GNU R</a:t>
          </a:r>
          <a:r>
            <a:rPr lang="en-US" dirty="0"/>
            <a:t>, </a:t>
          </a:r>
          <a:r>
            <a:rPr lang="pl-PL" dirty="0" err="1"/>
            <a:t>Python</a:t>
          </a:r>
          <a:r>
            <a:rPr lang="en-US" dirty="0"/>
            <a:t>, Julia</a:t>
          </a:r>
          <a:endParaRPr lang="pl-PL" dirty="0"/>
        </a:p>
      </dgm:t>
    </dgm:pt>
    <dgm:pt modelId="{9C246145-15A7-4746-B8CF-E583C35DE8F2}" type="parTrans" cxnId="{870D261C-8A1B-40B6-BAF1-22DCC0DF424D}">
      <dgm:prSet/>
      <dgm:spPr/>
      <dgm:t>
        <a:bodyPr/>
        <a:lstStyle/>
        <a:p>
          <a:endParaRPr lang="pl-PL"/>
        </a:p>
      </dgm:t>
    </dgm:pt>
    <dgm:pt modelId="{97E3DBCC-B28B-46A2-866A-93EDE3DED779}" type="sibTrans" cxnId="{870D261C-8A1B-40B6-BAF1-22DCC0DF424D}">
      <dgm:prSet/>
      <dgm:spPr/>
      <dgm:t>
        <a:bodyPr/>
        <a:lstStyle/>
        <a:p>
          <a:endParaRPr lang="pl-PL"/>
        </a:p>
      </dgm:t>
    </dgm:pt>
    <dgm:pt modelId="{ADCE48E5-E639-456D-895F-935CA022D94C}">
      <dgm:prSet phldrT="[Tekst]" custT="1"/>
      <dgm:spPr/>
      <dgm:t>
        <a:bodyPr/>
        <a:lstStyle/>
        <a:p>
          <a:r>
            <a:rPr lang="en-US" sz="1400" b="0" u="none" dirty="0"/>
            <a:t>Communication</a:t>
          </a:r>
          <a:endParaRPr lang="pl-PL" sz="2000" b="0" u="none" dirty="0"/>
        </a:p>
      </dgm:t>
    </dgm:pt>
    <dgm:pt modelId="{19EEE795-52C0-4681-9396-B02BE0A5628C}" type="parTrans" cxnId="{0EFFF074-179C-424E-9A5A-8BDA392D79FF}">
      <dgm:prSet/>
      <dgm:spPr/>
      <dgm:t>
        <a:bodyPr/>
        <a:lstStyle/>
        <a:p>
          <a:endParaRPr lang="pl-PL"/>
        </a:p>
      </dgm:t>
    </dgm:pt>
    <dgm:pt modelId="{7158BAB1-4D3C-44E9-946D-B76CDABF2A7C}" type="sibTrans" cxnId="{0EFFF074-179C-424E-9A5A-8BDA392D79FF}">
      <dgm:prSet/>
      <dgm:spPr/>
      <dgm:t>
        <a:bodyPr/>
        <a:lstStyle/>
        <a:p>
          <a:endParaRPr lang="pl-PL"/>
        </a:p>
      </dgm:t>
    </dgm:pt>
    <dgm:pt modelId="{C7162BB9-7E11-4280-81BE-F781C963B133}">
      <dgm:prSet phldrT="[Tekst]"/>
      <dgm:spPr/>
      <dgm:t>
        <a:bodyPr/>
        <a:lstStyle/>
        <a:p>
          <a:r>
            <a:rPr lang="en-US" b="1" u="sng" dirty="0"/>
            <a:t>Presentation</a:t>
          </a:r>
          <a:endParaRPr lang="pl-PL" b="1" u="sng" dirty="0"/>
        </a:p>
      </dgm:t>
    </dgm:pt>
    <dgm:pt modelId="{B95A9A88-6DA7-42FE-B180-07419EE1B81D}" type="parTrans" cxnId="{372CF4F3-E2BC-4ABE-B458-D2E84D5EEC9C}">
      <dgm:prSet/>
      <dgm:spPr/>
      <dgm:t>
        <a:bodyPr/>
        <a:lstStyle/>
        <a:p>
          <a:endParaRPr lang="pl-PL"/>
        </a:p>
      </dgm:t>
    </dgm:pt>
    <dgm:pt modelId="{F995BC1A-8598-4CA4-94B0-A20FB7B1BC80}" type="sibTrans" cxnId="{372CF4F3-E2BC-4ABE-B458-D2E84D5EEC9C}">
      <dgm:prSet/>
      <dgm:spPr/>
      <dgm:t>
        <a:bodyPr/>
        <a:lstStyle/>
        <a:p>
          <a:endParaRPr lang="pl-PL"/>
        </a:p>
      </dgm:t>
    </dgm:pt>
    <dgm:pt modelId="{AA221B48-97ED-4B09-A605-703CC24D3CAE}">
      <dgm:prSet phldrT="[Tekst]" custT="1"/>
      <dgm:spPr/>
      <dgm:t>
        <a:bodyPr/>
        <a:lstStyle/>
        <a:p>
          <a:r>
            <a:rPr lang="en-US" sz="1600" dirty="0"/>
            <a:t>Methods</a:t>
          </a:r>
          <a:endParaRPr lang="pl-PL" sz="2000" dirty="0"/>
        </a:p>
      </dgm:t>
    </dgm:pt>
    <dgm:pt modelId="{0F25FB6D-CD49-4491-B321-9F4B91715DB8}" type="sibTrans" cxnId="{0D8BCB4E-FE6D-412F-891A-7EC3AEAB73D9}">
      <dgm:prSet/>
      <dgm:spPr/>
      <dgm:t>
        <a:bodyPr/>
        <a:lstStyle/>
        <a:p>
          <a:endParaRPr lang="pl-PL"/>
        </a:p>
      </dgm:t>
    </dgm:pt>
    <dgm:pt modelId="{3D4AF219-372A-4CA3-B634-11677BB76F2E}" type="parTrans" cxnId="{0D8BCB4E-FE6D-412F-891A-7EC3AEAB73D9}">
      <dgm:prSet/>
      <dgm:spPr/>
      <dgm:t>
        <a:bodyPr/>
        <a:lstStyle/>
        <a:p>
          <a:endParaRPr lang="pl-PL"/>
        </a:p>
      </dgm:t>
    </dgm:pt>
    <dgm:pt modelId="{45D4590A-DB4F-4775-90AC-FA21F563ACE1}">
      <dgm:prSet phldrT="[Tekst]"/>
      <dgm:spPr/>
      <dgm:t>
        <a:bodyPr/>
        <a:lstStyle/>
        <a:p>
          <a:r>
            <a:rPr lang="en-US" dirty="0"/>
            <a:t>Economy</a:t>
          </a:r>
          <a:endParaRPr lang="pl-PL" dirty="0"/>
        </a:p>
      </dgm:t>
    </dgm:pt>
    <dgm:pt modelId="{F4EE447C-DF11-4B7B-AA6D-62BB8942179F}" type="sibTrans" cxnId="{DCEEEE69-0EF2-42F3-A95A-A6401002711F}">
      <dgm:prSet/>
      <dgm:spPr/>
      <dgm:t>
        <a:bodyPr/>
        <a:lstStyle/>
        <a:p>
          <a:endParaRPr lang="pl-PL"/>
        </a:p>
      </dgm:t>
    </dgm:pt>
    <dgm:pt modelId="{8723B644-8769-4C58-910F-894734797A0E}" type="parTrans" cxnId="{DCEEEE69-0EF2-42F3-A95A-A6401002711F}">
      <dgm:prSet/>
      <dgm:spPr/>
      <dgm:t>
        <a:bodyPr/>
        <a:lstStyle/>
        <a:p>
          <a:endParaRPr lang="pl-PL"/>
        </a:p>
      </dgm:t>
    </dgm:pt>
    <dgm:pt modelId="{1CFE5BC5-2C31-4935-83BD-C482F696DE61}">
      <dgm:prSet phldrT="[Tekst]"/>
      <dgm:spPr/>
      <dgm:t>
        <a:bodyPr/>
        <a:lstStyle/>
        <a:p>
          <a:r>
            <a:rPr lang="pl-PL" dirty="0"/>
            <a:t>SQL</a:t>
          </a:r>
          <a:r>
            <a:rPr lang="en-US" dirty="0"/>
            <a:t>, NoSQL</a:t>
          </a:r>
          <a:endParaRPr lang="pl-PL" dirty="0"/>
        </a:p>
      </dgm:t>
    </dgm:pt>
    <dgm:pt modelId="{A28F5177-D47E-4960-B3AC-34BBD0ABB9B3}" type="parTrans" cxnId="{0BA630C8-04AE-4D36-967A-77FF9496DDB8}">
      <dgm:prSet/>
      <dgm:spPr/>
      <dgm:t>
        <a:bodyPr/>
        <a:lstStyle/>
        <a:p>
          <a:endParaRPr lang="pl-PL"/>
        </a:p>
      </dgm:t>
    </dgm:pt>
    <dgm:pt modelId="{71D5693B-B8E6-46F7-A544-ECEA6EA203E3}" type="sibTrans" cxnId="{0BA630C8-04AE-4D36-967A-77FF9496DDB8}">
      <dgm:prSet/>
      <dgm:spPr/>
      <dgm:t>
        <a:bodyPr/>
        <a:lstStyle/>
        <a:p>
          <a:endParaRPr lang="pl-PL"/>
        </a:p>
      </dgm:t>
    </dgm:pt>
    <dgm:pt modelId="{0D5349AD-4751-43C9-BA65-791016A81BA5}">
      <dgm:prSet phldrT="[Tekst]"/>
      <dgm:spPr/>
      <dgm:t>
        <a:bodyPr/>
        <a:lstStyle/>
        <a:p>
          <a:r>
            <a:rPr lang="pl-PL" b="1" u="sng" dirty="0"/>
            <a:t>Excel</a:t>
          </a:r>
        </a:p>
      </dgm:t>
    </dgm:pt>
    <dgm:pt modelId="{5575ACF3-8908-4D70-AB20-1163E3472833}" type="parTrans" cxnId="{B6E21F31-A23D-4026-B701-45D8727088CF}">
      <dgm:prSet/>
      <dgm:spPr/>
      <dgm:t>
        <a:bodyPr/>
        <a:lstStyle/>
        <a:p>
          <a:endParaRPr lang="pl-PL"/>
        </a:p>
      </dgm:t>
    </dgm:pt>
    <dgm:pt modelId="{B0D80660-7178-407E-A618-4BE3A7F42AE5}" type="sibTrans" cxnId="{B6E21F31-A23D-4026-B701-45D8727088CF}">
      <dgm:prSet/>
      <dgm:spPr/>
      <dgm:t>
        <a:bodyPr/>
        <a:lstStyle/>
        <a:p>
          <a:endParaRPr lang="pl-PL"/>
        </a:p>
      </dgm:t>
    </dgm:pt>
    <dgm:pt modelId="{6BD35104-E0F0-4EE8-B74E-DFD35B63D5AF}">
      <dgm:prSet phldrT="[Tekst]"/>
      <dgm:spPr/>
      <dgm:t>
        <a:bodyPr/>
        <a:lstStyle/>
        <a:p>
          <a:r>
            <a:rPr lang="en-US" b="1" u="sng" dirty="0"/>
            <a:t>Management</a:t>
          </a:r>
          <a:endParaRPr lang="pl-PL" b="1" u="sng" dirty="0"/>
        </a:p>
      </dgm:t>
    </dgm:pt>
    <dgm:pt modelId="{08A58354-0096-4134-BB9E-9AB140B9692C}" type="parTrans" cxnId="{5675EE0F-C6EB-4519-90D3-CB0925612566}">
      <dgm:prSet/>
      <dgm:spPr/>
      <dgm:t>
        <a:bodyPr/>
        <a:lstStyle/>
        <a:p>
          <a:endParaRPr lang="en-US"/>
        </a:p>
      </dgm:t>
    </dgm:pt>
    <dgm:pt modelId="{E5C0C234-1EF1-4A55-9FF7-B9EE574E532C}" type="sibTrans" cxnId="{5675EE0F-C6EB-4519-90D3-CB0925612566}">
      <dgm:prSet/>
      <dgm:spPr/>
      <dgm:t>
        <a:bodyPr/>
        <a:lstStyle/>
        <a:p>
          <a:endParaRPr lang="en-US"/>
        </a:p>
      </dgm:t>
    </dgm:pt>
    <dgm:pt modelId="{259EA830-EA49-43B9-AA95-A85403FF559A}">
      <dgm:prSet phldrT="[Tekst]"/>
      <dgm:spPr/>
      <dgm:t>
        <a:bodyPr/>
        <a:lstStyle/>
        <a:p>
          <a:r>
            <a:rPr lang="en-US" dirty="0"/>
            <a:t>Finance</a:t>
          </a:r>
          <a:endParaRPr lang="pl-PL" dirty="0"/>
        </a:p>
      </dgm:t>
    </dgm:pt>
    <dgm:pt modelId="{6EF8EDB2-3D90-4710-B40D-74634CED49EC}" type="parTrans" cxnId="{9F6F3B72-A926-43FC-AB77-1111DA24713E}">
      <dgm:prSet/>
      <dgm:spPr/>
      <dgm:t>
        <a:bodyPr/>
        <a:lstStyle/>
        <a:p>
          <a:endParaRPr lang="en-US"/>
        </a:p>
      </dgm:t>
    </dgm:pt>
    <dgm:pt modelId="{9C3AF3CB-6501-4F1F-9C15-3EE9B0DB88CF}" type="sibTrans" cxnId="{9F6F3B72-A926-43FC-AB77-1111DA24713E}">
      <dgm:prSet/>
      <dgm:spPr/>
      <dgm:t>
        <a:bodyPr/>
        <a:lstStyle/>
        <a:p>
          <a:endParaRPr lang="en-US"/>
        </a:p>
      </dgm:t>
    </dgm:pt>
    <dgm:pt modelId="{4D8251B4-0FB5-4B81-BF38-3CEA194F56A7}">
      <dgm:prSet phldrT="[Tekst]"/>
      <dgm:spPr/>
      <dgm:t>
        <a:bodyPr/>
        <a:lstStyle/>
        <a:p>
          <a:r>
            <a:rPr lang="en-US" b="1" u="sng" dirty="0"/>
            <a:t>Simulation</a:t>
          </a:r>
          <a:endParaRPr lang="pl-PL" b="1" u="sng" dirty="0"/>
        </a:p>
      </dgm:t>
    </dgm:pt>
    <dgm:pt modelId="{73AF3784-83D6-4158-B99D-1DE6517DE199}" type="parTrans" cxnId="{CC080A1D-879E-4E47-8855-8AFAC8606807}">
      <dgm:prSet/>
      <dgm:spPr/>
      <dgm:t>
        <a:bodyPr/>
        <a:lstStyle/>
        <a:p>
          <a:endParaRPr lang="en-US"/>
        </a:p>
      </dgm:t>
    </dgm:pt>
    <dgm:pt modelId="{DF10E3C6-437F-4615-A8E9-4BCBF03D2252}" type="sibTrans" cxnId="{CC080A1D-879E-4E47-8855-8AFAC8606807}">
      <dgm:prSet/>
      <dgm:spPr/>
      <dgm:t>
        <a:bodyPr/>
        <a:lstStyle/>
        <a:p>
          <a:endParaRPr lang="en-US"/>
        </a:p>
      </dgm:t>
    </dgm:pt>
    <dgm:pt modelId="{56D35E6E-21E5-4FC8-AAAD-D6054B08424B}">
      <dgm:prSet phldrT="[Tekst]"/>
      <dgm:spPr/>
      <dgm:t>
        <a:bodyPr/>
        <a:lstStyle/>
        <a:p>
          <a:r>
            <a:rPr lang="en-US" dirty="0"/>
            <a:t>Data Analysis</a:t>
          </a:r>
          <a:endParaRPr lang="pl-PL" dirty="0"/>
        </a:p>
      </dgm:t>
    </dgm:pt>
    <dgm:pt modelId="{00285D12-2F3F-4358-BD1F-838DDC33BBFB}" type="parTrans" cxnId="{6FEBE1A1-FE20-47DB-99D6-7711B5A37629}">
      <dgm:prSet/>
      <dgm:spPr/>
      <dgm:t>
        <a:bodyPr/>
        <a:lstStyle/>
        <a:p>
          <a:endParaRPr lang="en-US"/>
        </a:p>
      </dgm:t>
    </dgm:pt>
    <dgm:pt modelId="{6866F3F6-0BAA-45BF-944F-162FF854EA5F}" type="sibTrans" cxnId="{6FEBE1A1-FE20-47DB-99D6-7711B5A37629}">
      <dgm:prSet/>
      <dgm:spPr/>
      <dgm:t>
        <a:bodyPr/>
        <a:lstStyle/>
        <a:p>
          <a:endParaRPr lang="en-US"/>
        </a:p>
      </dgm:t>
    </dgm:pt>
    <dgm:pt modelId="{73DA7CE6-D6FD-4527-B877-F19E49D1A5CC}">
      <dgm:prSet phldrT="[Tekst]"/>
      <dgm:spPr/>
      <dgm:t>
        <a:bodyPr/>
        <a:lstStyle/>
        <a:p>
          <a:r>
            <a:rPr lang="en-US" b="1" u="sng" dirty="0"/>
            <a:t>Reports</a:t>
          </a:r>
          <a:endParaRPr lang="pl-PL" b="1" u="sng" dirty="0"/>
        </a:p>
      </dgm:t>
    </dgm:pt>
    <dgm:pt modelId="{219DA127-0318-4E3B-9A29-DAFC61EE6739}" type="parTrans" cxnId="{E643CDEE-BE52-4E83-B75C-2AAF158E2730}">
      <dgm:prSet/>
      <dgm:spPr/>
      <dgm:t>
        <a:bodyPr/>
        <a:lstStyle/>
        <a:p>
          <a:endParaRPr lang="en-US"/>
        </a:p>
      </dgm:t>
    </dgm:pt>
    <dgm:pt modelId="{80E32ECD-3A13-445E-8A36-9F284A2ACEB8}" type="sibTrans" cxnId="{E643CDEE-BE52-4E83-B75C-2AAF158E2730}">
      <dgm:prSet/>
      <dgm:spPr/>
      <dgm:t>
        <a:bodyPr/>
        <a:lstStyle/>
        <a:p>
          <a:endParaRPr lang="en-US"/>
        </a:p>
      </dgm:t>
    </dgm:pt>
    <dgm:pt modelId="{9553DDD3-87DB-49CC-9380-B6F11749B80C}">
      <dgm:prSet phldrT="[Tekst]"/>
      <dgm:spPr/>
      <dgm:t>
        <a:bodyPr/>
        <a:lstStyle/>
        <a:p>
          <a:r>
            <a:rPr lang="en-US" b="0" u="none" dirty="0"/>
            <a:t>Implementation</a:t>
          </a:r>
          <a:endParaRPr lang="pl-PL" b="0" u="none" dirty="0"/>
        </a:p>
      </dgm:t>
    </dgm:pt>
    <dgm:pt modelId="{D728670A-5931-453E-B9C5-293F15C1EBA6}" type="parTrans" cxnId="{528CAD16-526D-4A2D-BCA8-7934DF4CF74F}">
      <dgm:prSet/>
      <dgm:spPr/>
      <dgm:t>
        <a:bodyPr/>
        <a:lstStyle/>
        <a:p>
          <a:endParaRPr lang="en-US"/>
        </a:p>
      </dgm:t>
    </dgm:pt>
    <dgm:pt modelId="{98490F23-16C9-4A35-87A4-BF56B2B93BD6}" type="sibTrans" cxnId="{528CAD16-526D-4A2D-BCA8-7934DF4CF74F}">
      <dgm:prSet/>
      <dgm:spPr/>
      <dgm:t>
        <a:bodyPr/>
        <a:lstStyle/>
        <a:p>
          <a:endParaRPr lang="en-US"/>
        </a:p>
      </dgm:t>
    </dgm:pt>
    <dgm:pt modelId="{3C5BA348-5677-4AFF-B379-71FEAE8A1087}" type="pres">
      <dgm:prSet presAssocID="{542B74E9-0794-49BE-B57B-EA47B593B04F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25179C2D-A844-406A-A86C-ECE168A5F977}" type="pres">
      <dgm:prSet presAssocID="{542B74E9-0794-49BE-B57B-EA47B593B04F}" presName="children" presStyleCnt="0"/>
      <dgm:spPr/>
    </dgm:pt>
    <dgm:pt modelId="{66C95767-E31C-4B86-AD3F-A397D6FC7B8A}" type="pres">
      <dgm:prSet presAssocID="{542B74E9-0794-49BE-B57B-EA47B593B04F}" presName="child1group" presStyleCnt="0"/>
      <dgm:spPr/>
    </dgm:pt>
    <dgm:pt modelId="{BAB5B836-99EA-4866-866E-73FE595418EF}" type="pres">
      <dgm:prSet presAssocID="{542B74E9-0794-49BE-B57B-EA47B593B04F}" presName="child1" presStyleLbl="bgAcc1" presStyleIdx="0" presStyleCnt="4"/>
      <dgm:spPr/>
    </dgm:pt>
    <dgm:pt modelId="{4C4E1C19-123D-46B4-8E80-9863B590562F}" type="pres">
      <dgm:prSet presAssocID="{542B74E9-0794-49BE-B57B-EA47B593B04F}" presName="child1Text" presStyleLbl="bgAcc1" presStyleIdx="0" presStyleCnt="4">
        <dgm:presLayoutVars>
          <dgm:bulletEnabled val="1"/>
        </dgm:presLayoutVars>
      </dgm:prSet>
      <dgm:spPr/>
    </dgm:pt>
    <dgm:pt modelId="{49405A32-4A7A-4232-8820-594DBBC966F0}" type="pres">
      <dgm:prSet presAssocID="{542B74E9-0794-49BE-B57B-EA47B593B04F}" presName="child2group" presStyleCnt="0"/>
      <dgm:spPr/>
    </dgm:pt>
    <dgm:pt modelId="{E656619A-234D-4391-81B1-9DFA0A9DE1F9}" type="pres">
      <dgm:prSet presAssocID="{542B74E9-0794-49BE-B57B-EA47B593B04F}" presName="child2" presStyleLbl="bgAcc1" presStyleIdx="1" presStyleCnt="4"/>
      <dgm:spPr/>
    </dgm:pt>
    <dgm:pt modelId="{B7B252C8-3486-4754-8BA2-A95C7FCDAAAD}" type="pres">
      <dgm:prSet presAssocID="{542B74E9-0794-49BE-B57B-EA47B593B04F}" presName="child2Text" presStyleLbl="bgAcc1" presStyleIdx="1" presStyleCnt="4">
        <dgm:presLayoutVars>
          <dgm:bulletEnabled val="1"/>
        </dgm:presLayoutVars>
      </dgm:prSet>
      <dgm:spPr/>
    </dgm:pt>
    <dgm:pt modelId="{1441BC59-9CFB-429F-8DF0-939249EF8CCA}" type="pres">
      <dgm:prSet presAssocID="{542B74E9-0794-49BE-B57B-EA47B593B04F}" presName="child3group" presStyleCnt="0"/>
      <dgm:spPr/>
    </dgm:pt>
    <dgm:pt modelId="{5DDB58C5-929C-469C-BD70-D479D806F076}" type="pres">
      <dgm:prSet presAssocID="{542B74E9-0794-49BE-B57B-EA47B593B04F}" presName="child3" presStyleLbl="bgAcc1" presStyleIdx="2" presStyleCnt="4"/>
      <dgm:spPr/>
    </dgm:pt>
    <dgm:pt modelId="{762632C5-A2CF-474C-99F7-15098BD1896C}" type="pres">
      <dgm:prSet presAssocID="{542B74E9-0794-49BE-B57B-EA47B593B04F}" presName="child3Text" presStyleLbl="bgAcc1" presStyleIdx="2" presStyleCnt="4">
        <dgm:presLayoutVars>
          <dgm:bulletEnabled val="1"/>
        </dgm:presLayoutVars>
      </dgm:prSet>
      <dgm:spPr/>
    </dgm:pt>
    <dgm:pt modelId="{D2717C7A-C963-47CF-99DF-4EB03D40AE17}" type="pres">
      <dgm:prSet presAssocID="{542B74E9-0794-49BE-B57B-EA47B593B04F}" presName="child4group" presStyleCnt="0"/>
      <dgm:spPr/>
    </dgm:pt>
    <dgm:pt modelId="{48DB8352-EB26-4717-848A-58A460DF78D1}" type="pres">
      <dgm:prSet presAssocID="{542B74E9-0794-49BE-B57B-EA47B593B04F}" presName="child4" presStyleLbl="bgAcc1" presStyleIdx="3" presStyleCnt="4"/>
      <dgm:spPr/>
    </dgm:pt>
    <dgm:pt modelId="{C50C3C17-37E3-4E50-AFEE-5D8B0606759D}" type="pres">
      <dgm:prSet presAssocID="{542B74E9-0794-49BE-B57B-EA47B593B04F}" presName="child4Text" presStyleLbl="bgAcc1" presStyleIdx="3" presStyleCnt="4">
        <dgm:presLayoutVars>
          <dgm:bulletEnabled val="1"/>
        </dgm:presLayoutVars>
      </dgm:prSet>
      <dgm:spPr/>
    </dgm:pt>
    <dgm:pt modelId="{75942257-969C-4FAB-A2FF-7DDD617621AB}" type="pres">
      <dgm:prSet presAssocID="{542B74E9-0794-49BE-B57B-EA47B593B04F}" presName="childPlaceholder" presStyleCnt="0"/>
      <dgm:spPr/>
    </dgm:pt>
    <dgm:pt modelId="{B34B1787-5328-4C23-99D1-5C32D628F2AB}" type="pres">
      <dgm:prSet presAssocID="{542B74E9-0794-49BE-B57B-EA47B593B04F}" presName="circle" presStyleCnt="0"/>
      <dgm:spPr/>
    </dgm:pt>
    <dgm:pt modelId="{AD76E0FB-9927-43FB-8F16-64A2919A9CC1}" type="pres">
      <dgm:prSet presAssocID="{542B74E9-0794-49BE-B57B-EA47B593B04F}" presName="quadrant1" presStyleLbl="node1" presStyleIdx="0" presStyleCnt="4" custScaleX="91184" custScaleY="91184">
        <dgm:presLayoutVars>
          <dgm:chMax val="1"/>
          <dgm:bulletEnabled val="1"/>
        </dgm:presLayoutVars>
      </dgm:prSet>
      <dgm:spPr/>
    </dgm:pt>
    <dgm:pt modelId="{F352461F-C438-4DED-82D9-82403BA047CB}" type="pres">
      <dgm:prSet presAssocID="{542B74E9-0794-49BE-B57B-EA47B593B04F}" presName="quadrant2" presStyleLbl="node1" presStyleIdx="1" presStyleCnt="4" custScaleX="91184" custScaleY="91184">
        <dgm:presLayoutVars>
          <dgm:chMax val="1"/>
          <dgm:bulletEnabled val="1"/>
        </dgm:presLayoutVars>
      </dgm:prSet>
      <dgm:spPr/>
    </dgm:pt>
    <dgm:pt modelId="{081F53C1-8CCF-4366-803D-6D51CB1B564D}" type="pres">
      <dgm:prSet presAssocID="{542B74E9-0794-49BE-B57B-EA47B593B04F}" presName="quadrant3" presStyleLbl="node1" presStyleIdx="2" presStyleCnt="4" custScaleX="91184" custScaleY="91184">
        <dgm:presLayoutVars>
          <dgm:chMax val="1"/>
          <dgm:bulletEnabled val="1"/>
        </dgm:presLayoutVars>
      </dgm:prSet>
      <dgm:spPr/>
    </dgm:pt>
    <dgm:pt modelId="{3F467082-7F8B-45AD-8602-E2444B9E92EE}" type="pres">
      <dgm:prSet presAssocID="{542B74E9-0794-49BE-B57B-EA47B593B04F}" presName="quadrant4" presStyleLbl="node1" presStyleIdx="3" presStyleCnt="4" custScaleX="91184" custScaleY="91184">
        <dgm:presLayoutVars>
          <dgm:chMax val="1"/>
          <dgm:bulletEnabled val="1"/>
        </dgm:presLayoutVars>
      </dgm:prSet>
      <dgm:spPr/>
    </dgm:pt>
    <dgm:pt modelId="{F3D46F7E-C02F-446B-B6E1-287883BFFAD5}" type="pres">
      <dgm:prSet presAssocID="{542B74E9-0794-49BE-B57B-EA47B593B04F}" presName="quadrantPlaceholder" presStyleCnt="0"/>
      <dgm:spPr/>
    </dgm:pt>
    <dgm:pt modelId="{574BCC67-BAD4-480F-BAE0-718CFCC25E67}" type="pres">
      <dgm:prSet presAssocID="{542B74E9-0794-49BE-B57B-EA47B593B04F}" presName="center1" presStyleLbl="fgShp" presStyleIdx="0" presStyleCnt="2"/>
      <dgm:spPr/>
    </dgm:pt>
    <dgm:pt modelId="{0E30912B-C58F-4C55-B501-03052F30077B}" type="pres">
      <dgm:prSet presAssocID="{542B74E9-0794-49BE-B57B-EA47B593B04F}" presName="center2" presStyleLbl="fgShp" presStyleIdx="1" presStyleCnt="2"/>
      <dgm:spPr/>
    </dgm:pt>
  </dgm:ptLst>
  <dgm:cxnLst>
    <dgm:cxn modelId="{31CA8C00-DB9D-47B1-A018-5AA7A64F0274}" type="presOf" srcId="{4D8251B4-0FB5-4B81-BF38-3CEA194F56A7}" destId="{E656619A-234D-4391-81B1-9DFA0A9DE1F9}" srcOrd="0" destOrd="1" presId="urn:microsoft.com/office/officeart/2005/8/layout/cycle4"/>
    <dgm:cxn modelId="{5675EE0F-C6EB-4519-90D3-CB0925612566}" srcId="{DF494936-6C24-46BC-A3EC-CC4BFE256FBF}" destId="{6BD35104-E0F0-4EE8-B74E-DFD35B63D5AF}" srcOrd="1" destOrd="0" parTransId="{08A58354-0096-4134-BB9E-9AB140B9692C}" sibTransId="{E5C0C234-1EF1-4A55-9FF7-B9EE574E532C}"/>
    <dgm:cxn modelId="{528CAD16-526D-4A2D-BCA8-7934DF4CF74F}" srcId="{ADCE48E5-E639-456D-895F-935CA022D94C}" destId="{9553DDD3-87DB-49CC-9380-B6F11749B80C}" srcOrd="2" destOrd="0" parTransId="{D728670A-5931-453E-B9C5-293F15C1EBA6}" sibTransId="{98490F23-16C9-4A35-87A4-BF56B2B93BD6}"/>
    <dgm:cxn modelId="{870D261C-8A1B-40B6-BAF1-22DCC0DF424D}" srcId="{32EBE582-857B-4E26-886A-C816113017E9}" destId="{8DE3237A-6E22-40D5-95D6-B3F0A79AA7E8}" srcOrd="0" destOrd="0" parTransId="{9C246145-15A7-4746-B8CF-E583C35DE8F2}" sibTransId="{97E3DBCC-B28B-46A2-866A-93EDE3DED779}"/>
    <dgm:cxn modelId="{CC080A1D-879E-4E47-8855-8AFAC8606807}" srcId="{AA221B48-97ED-4B09-A605-703CC24D3CAE}" destId="{4D8251B4-0FB5-4B81-BF38-3CEA194F56A7}" srcOrd="1" destOrd="0" parTransId="{73AF3784-83D6-4158-B99D-1DE6517DE199}" sibTransId="{DF10E3C6-437F-4615-A8E9-4BCBF03D2252}"/>
    <dgm:cxn modelId="{4B822D1F-FF53-4DD4-B2E5-DDE3B4D2D72D}" type="presOf" srcId="{8DE3237A-6E22-40D5-95D6-B3F0A79AA7E8}" destId="{5DDB58C5-929C-469C-BD70-D479D806F076}" srcOrd="0" destOrd="0" presId="urn:microsoft.com/office/officeart/2005/8/layout/cycle4"/>
    <dgm:cxn modelId="{5C488620-089D-40C6-BBA9-2E17A8111935}" type="presOf" srcId="{259EA830-EA49-43B9-AA95-A85403FF559A}" destId="{4C4E1C19-123D-46B4-8E80-9863B590562F}" srcOrd="1" destOrd="2" presId="urn:microsoft.com/office/officeart/2005/8/layout/cycle4"/>
    <dgm:cxn modelId="{B5408421-CC6E-4CFC-BF7D-86313737884B}" type="presOf" srcId="{9553DDD3-87DB-49CC-9380-B6F11749B80C}" destId="{48DB8352-EB26-4717-848A-58A460DF78D1}" srcOrd="0" destOrd="2" presId="urn:microsoft.com/office/officeart/2005/8/layout/cycle4"/>
    <dgm:cxn modelId="{D4612F27-2345-4FBC-A5AE-CF44552B7B65}" type="presOf" srcId="{45D4590A-DB4F-4775-90AC-FA21F563ACE1}" destId="{BAB5B836-99EA-4866-866E-73FE595418EF}" srcOrd="0" destOrd="0" presId="urn:microsoft.com/office/officeart/2005/8/layout/cycle4"/>
    <dgm:cxn modelId="{5404B327-D98C-411F-8A09-9FE387277E20}" type="presOf" srcId="{542B74E9-0794-49BE-B57B-EA47B593B04F}" destId="{3C5BA348-5677-4AFF-B379-71FEAE8A1087}" srcOrd="0" destOrd="0" presId="urn:microsoft.com/office/officeart/2005/8/layout/cycle4"/>
    <dgm:cxn modelId="{51359130-12E9-4906-8CBF-37BAE5777F15}" type="presOf" srcId="{6BD35104-E0F0-4EE8-B74E-DFD35B63D5AF}" destId="{4C4E1C19-123D-46B4-8E80-9863B590562F}" srcOrd="1" destOrd="1" presId="urn:microsoft.com/office/officeart/2005/8/layout/cycle4"/>
    <dgm:cxn modelId="{B6E21F31-A23D-4026-B701-45D8727088CF}" srcId="{32EBE582-857B-4E26-886A-C816113017E9}" destId="{0D5349AD-4751-43C9-BA65-791016A81BA5}" srcOrd="2" destOrd="0" parTransId="{5575ACF3-8908-4D70-AB20-1163E3472833}" sibTransId="{B0D80660-7178-407E-A618-4BE3A7F42AE5}"/>
    <dgm:cxn modelId="{81841F37-C8DF-4B49-8060-50E28337C8D4}" type="presOf" srcId="{DF494936-6C24-46BC-A3EC-CC4BFE256FBF}" destId="{AD76E0FB-9927-43FB-8F16-64A2919A9CC1}" srcOrd="0" destOrd="0" presId="urn:microsoft.com/office/officeart/2005/8/layout/cycle4"/>
    <dgm:cxn modelId="{2F0F7937-01B5-4634-B95F-CA3CFEF64F29}" type="presOf" srcId="{73DA7CE6-D6FD-4527-B877-F19E49D1A5CC}" destId="{C50C3C17-37E3-4E50-AFEE-5D8B0606759D}" srcOrd="1" destOrd="1" presId="urn:microsoft.com/office/officeart/2005/8/layout/cycle4"/>
    <dgm:cxn modelId="{EF657B40-F0D0-4262-B696-55B994E66BDA}" srcId="{542B74E9-0794-49BE-B57B-EA47B593B04F}" destId="{32EBE582-857B-4E26-886A-C816113017E9}" srcOrd="2" destOrd="0" parTransId="{6DFFB6EE-64B7-4A47-9151-714C017D7DE5}" sibTransId="{15E2822E-CF4C-42B1-802E-9F767C6B2528}"/>
    <dgm:cxn modelId="{C9E74E60-9EB8-442D-99AA-2BA1D3DE0E7B}" type="presOf" srcId="{45D4590A-DB4F-4775-90AC-FA21F563ACE1}" destId="{4C4E1C19-123D-46B4-8E80-9863B590562F}" srcOrd="1" destOrd="0" presId="urn:microsoft.com/office/officeart/2005/8/layout/cycle4"/>
    <dgm:cxn modelId="{9B9FA348-4018-4EDD-A3F7-DEE3BF36AE69}" type="presOf" srcId="{9553DDD3-87DB-49CC-9380-B6F11749B80C}" destId="{C50C3C17-37E3-4E50-AFEE-5D8B0606759D}" srcOrd="1" destOrd="2" presId="urn:microsoft.com/office/officeart/2005/8/layout/cycle4"/>
    <dgm:cxn modelId="{DCEEEE69-0EF2-42F3-A95A-A6401002711F}" srcId="{DF494936-6C24-46BC-A3EC-CC4BFE256FBF}" destId="{45D4590A-DB4F-4775-90AC-FA21F563ACE1}" srcOrd="0" destOrd="0" parTransId="{8723B644-8769-4C58-910F-894734797A0E}" sibTransId="{F4EE447C-DF11-4B7B-AA6D-62BB8942179F}"/>
    <dgm:cxn modelId="{07F7646D-90E9-4ACE-AA09-DCD0F5042DFB}" type="presOf" srcId="{0D5349AD-4751-43C9-BA65-791016A81BA5}" destId="{762632C5-A2CF-474C-99F7-15098BD1896C}" srcOrd="1" destOrd="2" presId="urn:microsoft.com/office/officeart/2005/8/layout/cycle4"/>
    <dgm:cxn modelId="{0D8BCB4E-FE6D-412F-891A-7EC3AEAB73D9}" srcId="{542B74E9-0794-49BE-B57B-EA47B593B04F}" destId="{AA221B48-97ED-4B09-A605-703CC24D3CAE}" srcOrd="1" destOrd="0" parTransId="{3D4AF219-372A-4CA3-B634-11677BB76F2E}" sibTransId="{0F25FB6D-CD49-4491-B321-9F4B91715DB8}"/>
    <dgm:cxn modelId="{9F6F3B72-A926-43FC-AB77-1111DA24713E}" srcId="{DF494936-6C24-46BC-A3EC-CC4BFE256FBF}" destId="{259EA830-EA49-43B9-AA95-A85403FF559A}" srcOrd="2" destOrd="0" parTransId="{6EF8EDB2-3D90-4710-B40D-74634CED49EC}" sibTransId="{9C3AF3CB-6501-4F1F-9C15-3EE9B0DB88CF}"/>
    <dgm:cxn modelId="{0EFFF074-179C-424E-9A5A-8BDA392D79FF}" srcId="{542B74E9-0794-49BE-B57B-EA47B593B04F}" destId="{ADCE48E5-E639-456D-895F-935CA022D94C}" srcOrd="3" destOrd="0" parTransId="{19EEE795-52C0-4681-9396-B02BE0A5628C}" sibTransId="{7158BAB1-4D3C-44E9-946D-B76CDABF2A7C}"/>
    <dgm:cxn modelId="{5123835A-7AFA-41BB-98CE-6035998D45B8}" type="presOf" srcId="{56D35E6E-21E5-4FC8-AAAD-D6054B08424B}" destId="{B7B252C8-3486-4754-8BA2-A95C7FCDAAAD}" srcOrd="1" destOrd="2" presId="urn:microsoft.com/office/officeart/2005/8/layout/cycle4"/>
    <dgm:cxn modelId="{0768277D-ECA1-4948-841F-3FD3BFC2F90C}" srcId="{542B74E9-0794-49BE-B57B-EA47B593B04F}" destId="{DF494936-6C24-46BC-A3EC-CC4BFE256FBF}" srcOrd="0" destOrd="0" parTransId="{288F543E-84BB-485C-8F53-2363805371AB}" sibTransId="{E2813CFF-8559-4EDA-A3F5-F3B5FC8742E5}"/>
    <dgm:cxn modelId="{2765ED85-724F-4CD0-BAE6-E0BF08981CEB}" type="presOf" srcId="{259EA830-EA49-43B9-AA95-A85403FF559A}" destId="{BAB5B836-99EA-4866-866E-73FE595418EF}" srcOrd="0" destOrd="2" presId="urn:microsoft.com/office/officeart/2005/8/layout/cycle4"/>
    <dgm:cxn modelId="{758ECB8B-0B8E-4D87-A8ED-74F04D537577}" type="presOf" srcId="{8DE3237A-6E22-40D5-95D6-B3F0A79AA7E8}" destId="{762632C5-A2CF-474C-99F7-15098BD1896C}" srcOrd="1" destOrd="0" presId="urn:microsoft.com/office/officeart/2005/8/layout/cycle4"/>
    <dgm:cxn modelId="{0E49648D-C43C-4050-ADCE-6DCAF7146086}" type="presOf" srcId="{C7162BB9-7E11-4280-81BE-F781C963B133}" destId="{C50C3C17-37E3-4E50-AFEE-5D8B0606759D}" srcOrd="1" destOrd="0" presId="urn:microsoft.com/office/officeart/2005/8/layout/cycle4"/>
    <dgm:cxn modelId="{B261EC92-69D5-4698-AC84-58E0AE0DA12B}" type="presOf" srcId="{0D5349AD-4751-43C9-BA65-791016A81BA5}" destId="{5DDB58C5-929C-469C-BD70-D479D806F076}" srcOrd="0" destOrd="2" presId="urn:microsoft.com/office/officeart/2005/8/layout/cycle4"/>
    <dgm:cxn modelId="{957F8B94-331A-4B6A-8834-7961987311D6}" type="presOf" srcId="{32EBE582-857B-4E26-886A-C816113017E9}" destId="{081F53C1-8CCF-4366-803D-6D51CB1B564D}" srcOrd="0" destOrd="0" presId="urn:microsoft.com/office/officeart/2005/8/layout/cycle4"/>
    <dgm:cxn modelId="{119B4B8C-6839-4ECC-BC4B-D0F6DB3CA990}" type="presOf" srcId="{5D973AEB-1607-4BD2-9060-304ED2A23659}" destId="{E656619A-234D-4391-81B1-9DFA0A9DE1F9}" srcOrd="0" destOrd="0" presId="urn:microsoft.com/office/officeart/2005/8/layout/cycle4"/>
    <dgm:cxn modelId="{6FEBE1A1-FE20-47DB-99D6-7711B5A37629}" srcId="{AA221B48-97ED-4B09-A605-703CC24D3CAE}" destId="{56D35E6E-21E5-4FC8-AAAD-D6054B08424B}" srcOrd="2" destOrd="0" parTransId="{00285D12-2F3F-4358-BD1F-838DDC33BBFB}" sibTransId="{6866F3F6-0BAA-45BF-944F-162FF854EA5F}"/>
    <dgm:cxn modelId="{DA303EB5-BA51-4C63-85E5-5C363A905920}" type="presOf" srcId="{C7162BB9-7E11-4280-81BE-F781C963B133}" destId="{48DB8352-EB26-4717-848A-58A460DF78D1}" srcOrd="0" destOrd="0" presId="urn:microsoft.com/office/officeart/2005/8/layout/cycle4"/>
    <dgm:cxn modelId="{3FF34BB5-C5A5-4A4E-AFC5-4300AFA14C79}" type="presOf" srcId="{AA221B48-97ED-4B09-A605-703CC24D3CAE}" destId="{F352461F-C438-4DED-82D9-82403BA047CB}" srcOrd="0" destOrd="0" presId="urn:microsoft.com/office/officeart/2005/8/layout/cycle4"/>
    <dgm:cxn modelId="{990614BF-1441-4CEF-8D79-9CD9F61E48EA}" type="presOf" srcId="{73DA7CE6-D6FD-4527-B877-F19E49D1A5CC}" destId="{48DB8352-EB26-4717-848A-58A460DF78D1}" srcOrd="0" destOrd="1" presId="urn:microsoft.com/office/officeart/2005/8/layout/cycle4"/>
    <dgm:cxn modelId="{DEB3DEBF-2337-464E-90B1-6A637203A18B}" type="presOf" srcId="{56D35E6E-21E5-4FC8-AAAD-D6054B08424B}" destId="{E656619A-234D-4391-81B1-9DFA0A9DE1F9}" srcOrd="0" destOrd="2" presId="urn:microsoft.com/office/officeart/2005/8/layout/cycle4"/>
    <dgm:cxn modelId="{24F69FE2-E3AA-46E3-873A-44C5E199916E}" type="presOf" srcId="{4D8251B4-0FB5-4B81-BF38-3CEA194F56A7}" destId="{B7B252C8-3486-4754-8BA2-A95C7FCDAAAD}" srcOrd="1" destOrd="1" presId="urn:microsoft.com/office/officeart/2005/8/layout/cycle4"/>
    <dgm:cxn modelId="{7132F3E5-CDA4-4059-B98F-7F9384B7D926}" type="presOf" srcId="{5D973AEB-1607-4BD2-9060-304ED2A23659}" destId="{B7B252C8-3486-4754-8BA2-A95C7FCDAAAD}" srcOrd="1" destOrd="0" presId="urn:microsoft.com/office/officeart/2005/8/layout/cycle4"/>
    <dgm:cxn modelId="{0BA630C8-04AE-4D36-967A-77FF9496DDB8}" srcId="{32EBE582-857B-4E26-886A-C816113017E9}" destId="{1CFE5BC5-2C31-4935-83BD-C482F696DE61}" srcOrd="1" destOrd="0" parTransId="{A28F5177-D47E-4960-B3AC-34BBD0ABB9B3}" sibTransId="{71D5693B-B8E6-46F7-A544-ECEA6EA203E3}"/>
    <dgm:cxn modelId="{77358EE8-28E8-448C-AC93-1392D191B341}" srcId="{AA221B48-97ED-4B09-A605-703CC24D3CAE}" destId="{5D973AEB-1607-4BD2-9060-304ED2A23659}" srcOrd="0" destOrd="0" parTransId="{53CD147D-98AC-46BE-9018-2151BE19CA33}" sibTransId="{CB2AB393-8970-435C-B0FD-9191C9E30241}"/>
    <dgm:cxn modelId="{17D934CA-4B1E-4577-A459-2AEB989B1D93}" type="presOf" srcId="{ADCE48E5-E639-456D-895F-935CA022D94C}" destId="{3F467082-7F8B-45AD-8602-E2444B9E92EE}" srcOrd="0" destOrd="0" presId="urn:microsoft.com/office/officeart/2005/8/layout/cycle4"/>
    <dgm:cxn modelId="{E643CDEE-BE52-4E83-B75C-2AAF158E2730}" srcId="{ADCE48E5-E639-456D-895F-935CA022D94C}" destId="{73DA7CE6-D6FD-4527-B877-F19E49D1A5CC}" srcOrd="1" destOrd="0" parTransId="{219DA127-0318-4E3B-9A29-DAFC61EE6739}" sibTransId="{80E32ECD-3A13-445E-8A36-9F284A2ACEB8}"/>
    <dgm:cxn modelId="{372CF4F3-E2BC-4ABE-B458-D2E84D5EEC9C}" srcId="{ADCE48E5-E639-456D-895F-935CA022D94C}" destId="{C7162BB9-7E11-4280-81BE-F781C963B133}" srcOrd="0" destOrd="0" parTransId="{B95A9A88-6DA7-42FE-B180-07419EE1B81D}" sibTransId="{F995BC1A-8598-4CA4-94B0-A20FB7B1BC80}"/>
    <dgm:cxn modelId="{9CC673F5-DD0F-472A-B8E4-508A4C2AB4DF}" type="presOf" srcId="{1CFE5BC5-2C31-4935-83BD-C482F696DE61}" destId="{762632C5-A2CF-474C-99F7-15098BD1896C}" srcOrd="1" destOrd="1" presId="urn:microsoft.com/office/officeart/2005/8/layout/cycle4"/>
    <dgm:cxn modelId="{2A06FCDA-4F39-4DA0-9D7B-CBFD4BD76C18}" type="presOf" srcId="{6BD35104-E0F0-4EE8-B74E-DFD35B63D5AF}" destId="{BAB5B836-99EA-4866-866E-73FE595418EF}" srcOrd="0" destOrd="1" presId="urn:microsoft.com/office/officeart/2005/8/layout/cycle4"/>
    <dgm:cxn modelId="{5D97B29F-019C-4F58-9977-7943DC4CBF9E}" type="presOf" srcId="{1CFE5BC5-2C31-4935-83BD-C482F696DE61}" destId="{5DDB58C5-929C-469C-BD70-D479D806F076}" srcOrd="0" destOrd="1" presId="urn:microsoft.com/office/officeart/2005/8/layout/cycle4"/>
    <dgm:cxn modelId="{F13AA9E4-D62A-4EE4-88DB-37724AD38350}" type="presParOf" srcId="{3C5BA348-5677-4AFF-B379-71FEAE8A1087}" destId="{25179C2D-A844-406A-A86C-ECE168A5F977}" srcOrd="0" destOrd="0" presId="urn:microsoft.com/office/officeart/2005/8/layout/cycle4"/>
    <dgm:cxn modelId="{1C1A0223-9D87-4724-824C-84570BBF6A93}" type="presParOf" srcId="{25179C2D-A844-406A-A86C-ECE168A5F977}" destId="{66C95767-E31C-4B86-AD3F-A397D6FC7B8A}" srcOrd="0" destOrd="0" presId="urn:microsoft.com/office/officeart/2005/8/layout/cycle4"/>
    <dgm:cxn modelId="{FB1CA84A-6463-4620-A185-FFD7ED265AB9}" type="presParOf" srcId="{66C95767-E31C-4B86-AD3F-A397D6FC7B8A}" destId="{BAB5B836-99EA-4866-866E-73FE595418EF}" srcOrd="0" destOrd="0" presId="urn:microsoft.com/office/officeart/2005/8/layout/cycle4"/>
    <dgm:cxn modelId="{FEE7DA2B-D981-4030-A919-4CBC408288E1}" type="presParOf" srcId="{66C95767-E31C-4B86-AD3F-A397D6FC7B8A}" destId="{4C4E1C19-123D-46B4-8E80-9863B590562F}" srcOrd="1" destOrd="0" presId="urn:microsoft.com/office/officeart/2005/8/layout/cycle4"/>
    <dgm:cxn modelId="{0CB6BB52-B244-437B-8FEF-18CE73817876}" type="presParOf" srcId="{25179C2D-A844-406A-A86C-ECE168A5F977}" destId="{49405A32-4A7A-4232-8820-594DBBC966F0}" srcOrd="1" destOrd="0" presId="urn:microsoft.com/office/officeart/2005/8/layout/cycle4"/>
    <dgm:cxn modelId="{2A3BD7AC-7D84-47C0-8E8A-676B6F9EE3E4}" type="presParOf" srcId="{49405A32-4A7A-4232-8820-594DBBC966F0}" destId="{E656619A-234D-4391-81B1-9DFA0A9DE1F9}" srcOrd="0" destOrd="0" presId="urn:microsoft.com/office/officeart/2005/8/layout/cycle4"/>
    <dgm:cxn modelId="{853EB89D-EB54-4C57-96C7-602EA90D978F}" type="presParOf" srcId="{49405A32-4A7A-4232-8820-594DBBC966F0}" destId="{B7B252C8-3486-4754-8BA2-A95C7FCDAAAD}" srcOrd="1" destOrd="0" presId="urn:microsoft.com/office/officeart/2005/8/layout/cycle4"/>
    <dgm:cxn modelId="{A290CA80-14CB-447C-B44F-38AC217534D8}" type="presParOf" srcId="{25179C2D-A844-406A-A86C-ECE168A5F977}" destId="{1441BC59-9CFB-429F-8DF0-939249EF8CCA}" srcOrd="2" destOrd="0" presId="urn:microsoft.com/office/officeart/2005/8/layout/cycle4"/>
    <dgm:cxn modelId="{A42C7EAC-6696-4497-96A7-1CA20EB65297}" type="presParOf" srcId="{1441BC59-9CFB-429F-8DF0-939249EF8CCA}" destId="{5DDB58C5-929C-469C-BD70-D479D806F076}" srcOrd="0" destOrd="0" presId="urn:microsoft.com/office/officeart/2005/8/layout/cycle4"/>
    <dgm:cxn modelId="{7F2420CF-89BB-48F6-B71B-00938CA03834}" type="presParOf" srcId="{1441BC59-9CFB-429F-8DF0-939249EF8CCA}" destId="{762632C5-A2CF-474C-99F7-15098BD1896C}" srcOrd="1" destOrd="0" presId="urn:microsoft.com/office/officeart/2005/8/layout/cycle4"/>
    <dgm:cxn modelId="{DA56CC31-3A45-4A91-88E6-E7C8FFDACE3C}" type="presParOf" srcId="{25179C2D-A844-406A-A86C-ECE168A5F977}" destId="{D2717C7A-C963-47CF-99DF-4EB03D40AE17}" srcOrd="3" destOrd="0" presId="urn:microsoft.com/office/officeart/2005/8/layout/cycle4"/>
    <dgm:cxn modelId="{DB019ABA-20C4-4389-93EF-8A527A85081C}" type="presParOf" srcId="{D2717C7A-C963-47CF-99DF-4EB03D40AE17}" destId="{48DB8352-EB26-4717-848A-58A460DF78D1}" srcOrd="0" destOrd="0" presId="urn:microsoft.com/office/officeart/2005/8/layout/cycle4"/>
    <dgm:cxn modelId="{852F9E2C-7EA8-4E7F-A550-0DC27BCF49CB}" type="presParOf" srcId="{D2717C7A-C963-47CF-99DF-4EB03D40AE17}" destId="{C50C3C17-37E3-4E50-AFEE-5D8B0606759D}" srcOrd="1" destOrd="0" presId="urn:microsoft.com/office/officeart/2005/8/layout/cycle4"/>
    <dgm:cxn modelId="{D172BFD1-7520-48F5-A3AB-F62B32557F70}" type="presParOf" srcId="{25179C2D-A844-406A-A86C-ECE168A5F977}" destId="{75942257-969C-4FAB-A2FF-7DDD617621AB}" srcOrd="4" destOrd="0" presId="urn:microsoft.com/office/officeart/2005/8/layout/cycle4"/>
    <dgm:cxn modelId="{1A01141F-770E-47D6-8556-F124019900FE}" type="presParOf" srcId="{3C5BA348-5677-4AFF-B379-71FEAE8A1087}" destId="{B34B1787-5328-4C23-99D1-5C32D628F2AB}" srcOrd="1" destOrd="0" presId="urn:microsoft.com/office/officeart/2005/8/layout/cycle4"/>
    <dgm:cxn modelId="{9DD2B854-4588-4044-A718-3CA010345174}" type="presParOf" srcId="{B34B1787-5328-4C23-99D1-5C32D628F2AB}" destId="{AD76E0FB-9927-43FB-8F16-64A2919A9CC1}" srcOrd="0" destOrd="0" presId="urn:microsoft.com/office/officeart/2005/8/layout/cycle4"/>
    <dgm:cxn modelId="{DDFFF2DD-9A58-481F-B8E8-E9ABAB806A3C}" type="presParOf" srcId="{B34B1787-5328-4C23-99D1-5C32D628F2AB}" destId="{F352461F-C438-4DED-82D9-82403BA047CB}" srcOrd="1" destOrd="0" presId="urn:microsoft.com/office/officeart/2005/8/layout/cycle4"/>
    <dgm:cxn modelId="{075BBAA1-7FDD-4168-B7A7-EA8B777FA224}" type="presParOf" srcId="{B34B1787-5328-4C23-99D1-5C32D628F2AB}" destId="{081F53C1-8CCF-4366-803D-6D51CB1B564D}" srcOrd="2" destOrd="0" presId="urn:microsoft.com/office/officeart/2005/8/layout/cycle4"/>
    <dgm:cxn modelId="{211C4FD7-5C71-4326-9CA8-57DDD74D861F}" type="presParOf" srcId="{B34B1787-5328-4C23-99D1-5C32D628F2AB}" destId="{3F467082-7F8B-45AD-8602-E2444B9E92EE}" srcOrd="3" destOrd="0" presId="urn:microsoft.com/office/officeart/2005/8/layout/cycle4"/>
    <dgm:cxn modelId="{6C6BED06-BBAA-47C7-AE48-4A39A7C81DE9}" type="presParOf" srcId="{B34B1787-5328-4C23-99D1-5C32D628F2AB}" destId="{F3D46F7E-C02F-446B-B6E1-287883BFFAD5}" srcOrd="4" destOrd="0" presId="urn:microsoft.com/office/officeart/2005/8/layout/cycle4"/>
    <dgm:cxn modelId="{4996596B-8D10-4688-A13D-F21674562999}" type="presParOf" srcId="{3C5BA348-5677-4AFF-B379-71FEAE8A1087}" destId="{574BCC67-BAD4-480F-BAE0-718CFCC25E67}" srcOrd="2" destOrd="0" presId="urn:microsoft.com/office/officeart/2005/8/layout/cycle4"/>
    <dgm:cxn modelId="{EA14B192-E8FF-466E-9BE8-D4FA81926065}" type="presParOf" srcId="{3C5BA348-5677-4AFF-B379-71FEAE8A1087}" destId="{0E30912B-C58F-4C55-B501-03052F30077B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3876684-E0DA-4420-8F70-47BD94F40B4B}" type="doc">
      <dgm:prSet loTypeId="urn:microsoft.com/office/officeart/2018/2/layout/IconLabelDescription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AB9E499-F3D4-44B7-9D0D-19AAA170FA7A}">
      <dgm:prSet/>
      <dgm:spPr/>
      <dgm:t>
        <a:bodyPr/>
        <a:lstStyle/>
        <a:p>
          <a:pPr>
            <a:defRPr b="1"/>
          </a:pPr>
          <a:r>
            <a:rPr lang="en-US"/>
            <a:t>Random number seed </a:t>
          </a:r>
        </a:p>
      </dgm:t>
    </dgm:pt>
    <dgm:pt modelId="{3F0A2B27-D882-4E12-ABFA-E1AEFF5E6F8D}" type="parTrans" cxnId="{D03634A3-59DF-4781-923C-F8D29E78F1AE}">
      <dgm:prSet/>
      <dgm:spPr/>
      <dgm:t>
        <a:bodyPr/>
        <a:lstStyle/>
        <a:p>
          <a:endParaRPr lang="en-US"/>
        </a:p>
      </dgm:t>
    </dgm:pt>
    <dgm:pt modelId="{60C2DAF2-EE50-4B01-9DF7-07C0A8DE63DB}" type="sibTrans" cxnId="{D03634A3-59DF-4781-923C-F8D29E78F1AE}">
      <dgm:prSet/>
      <dgm:spPr/>
      <dgm:t>
        <a:bodyPr/>
        <a:lstStyle/>
        <a:p>
          <a:endParaRPr lang="en-US"/>
        </a:p>
      </dgm:t>
    </dgm:pt>
    <dgm:pt modelId="{4F569116-4302-4E5E-B2A0-20C45A836EE6}">
      <dgm:prSet/>
      <dgm:spPr/>
      <dgm:t>
        <a:bodyPr/>
        <a:lstStyle/>
        <a:p>
          <a:r>
            <a:rPr lang="en-US"/>
            <a:t>Pseudorandom generators are recursive functions </a:t>
          </a:r>
        </a:p>
      </dgm:t>
    </dgm:pt>
    <dgm:pt modelId="{7377D8D0-F3BC-4BBE-A7F5-52822547D61A}" type="parTrans" cxnId="{FF5CF1F9-CB8E-4E57-9A31-043CC6B38C19}">
      <dgm:prSet/>
      <dgm:spPr/>
      <dgm:t>
        <a:bodyPr/>
        <a:lstStyle/>
        <a:p>
          <a:endParaRPr lang="en-US"/>
        </a:p>
      </dgm:t>
    </dgm:pt>
    <dgm:pt modelId="{9AC8E9BE-AE51-4F16-B701-A506C1340885}" type="sibTrans" cxnId="{FF5CF1F9-CB8E-4E57-9A31-043CC6B38C19}">
      <dgm:prSet/>
      <dgm:spPr/>
      <dgm:t>
        <a:bodyPr/>
        <a:lstStyle/>
        <a:p>
          <a:endParaRPr lang="en-US"/>
        </a:p>
      </dgm:t>
    </dgm:pt>
    <dgm:pt modelId="{A6C94327-9852-4327-BC2D-8CB409EED1D4}">
      <dgm:prSet/>
      <dgm:spPr/>
      <dgm:t>
        <a:bodyPr/>
        <a:lstStyle/>
        <a:p>
          <a:r>
            <a:rPr lang="en-US"/>
            <a:t>Usage of the same seed assures the same sequence of pseudorandom numbers </a:t>
          </a:r>
        </a:p>
      </dgm:t>
    </dgm:pt>
    <dgm:pt modelId="{AC6457ED-BE50-400B-957A-5992F77BEB39}" type="parTrans" cxnId="{5EB7F843-1589-4810-B327-8C8B3C5E28A8}">
      <dgm:prSet/>
      <dgm:spPr/>
      <dgm:t>
        <a:bodyPr/>
        <a:lstStyle/>
        <a:p>
          <a:endParaRPr lang="en-US"/>
        </a:p>
      </dgm:t>
    </dgm:pt>
    <dgm:pt modelId="{AFCDAF26-030C-4529-BB9B-0644E15A7004}" type="sibTrans" cxnId="{5EB7F843-1589-4810-B327-8C8B3C5E28A8}">
      <dgm:prSet/>
      <dgm:spPr/>
      <dgm:t>
        <a:bodyPr/>
        <a:lstStyle/>
        <a:p>
          <a:endParaRPr lang="en-US"/>
        </a:p>
      </dgm:t>
    </dgm:pt>
    <dgm:pt modelId="{4566BBEF-5FB5-4AC7-93B8-E56E01FF091A}">
      <dgm:prSet/>
      <dgm:spPr/>
      <dgm:t>
        <a:bodyPr/>
        <a:lstStyle/>
        <a:p>
          <a:pPr>
            <a:defRPr b="1"/>
          </a:pPr>
          <a:r>
            <a:rPr lang="en-US"/>
            <a:t>Microsoft Excel</a:t>
          </a:r>
        </a:p>
      </dgm:t>
    </dgm:pt>
    <dgm:pt modelId="{82400FB8-E59C-4A0E-868C-3B844A5C016C}" type="parTrans" cxnId="{3A2D2C86-44AD-4D3E-B65C-FC62FEEA861F}">
      <dgm:prSet/>
      <dgm:spPr/>
      <dgm:t>
        <a:bodyPr/>
        <a:lstStyle/>
        <a:p>
          <a:endParaRPr lang="en-US"/>
        </a:p>
      </dgm:t>
    </dgm:pt>
    <dgm:pt modelId="{8FB2ED41-0BBC-4762-8362-EEB7F1A4F85D}" type="sibTrans" cxnId="{3A2D2C86-44AD-4D3E-B65C-FC62FEEA861F}">
      <dgm:prSet/>
      <dgm:spPr/>
      <dgm:t>
        <a:bodyPr/>
        <a:lstStyle/>
        <a:p>
          <a:endParaRPr lang="en-US"/>
        </a:p>
      </dgm:t>
    </dgm:pt>
    <dgm:pt modelId="{83697B6A-79D7-4DA9-AF0A-3C744EABAC6E}">
      <dgm:prSet/>
      <dgm:spPr/>
      <dgm:t>
        <a:bodyPr/>
        <a:lstStyle/>
        <a:p>
          <a:r>
            <a:rPr lang="en-US"/>
            <a:t>the </a:t>
          </a:r>
          <a:r>
            <a:rPr lang="en-US" b="1" u="sng"/>
            <a:t>RAND() </a:t>
          </a:r>
          <a:r>
            <a:rPr lang="en-US"/>
            <a:t>function generates numbers in the range </a:t>
          </a:r>
          <a:r>
            <a:rPr lang="pl-PL"/>
            <a:t>&lt;0</a:t>
          </a:r>
          <a:r>
            <a:rPr lang="en-US"/>
            <a:t>,</a:t>
          </a:r>
          <a:r>
            <a:rPr lang="pl-PL"/>
            <a:t>1)</a:t>
          </a:r>
          <a:endParaRPr lang="en-US"/>
        </a:p>
      </dgm:t>
    </dgm:pt>
    <dgm:pt modelId="{6F60C16C-050A-42B5-9A6A-0A440848AE8F}" type="parTrans" cxnId="{A82EF1C7-95E2-4936-B732-124322D5BE3A}">
      <dgm:prSet/>
      <dgm:spPr/>
      <dgm:t>
        <a:bodyPr/>
        <a:lstStyle/>
        <a:p>
          <a:endParaRPr lang="en-US"/>
        </a:p>
      </dgm:t>
    </dgm:pt>
    <dgm:pt modelId="{4839AA99-2B76-4421-B009-4238261A2E60}" type="sibTrans" cxnId="{A82EF1C7-95E2-4936-B732-124322D5BE3A}">
      <dgm:prSet/>
      <dgm:spPr/>
      <dgm:t>
        <a:bodyPr/>
        <a:lstStyle/>
        <a:p>
          <a:endParaRPr lang="en-US"/>
        </a:p>
      </dgm:t>
    </dgm:pt>
    <dgm:pt modelId="{1A48DAFC-9AED-43C3-9C38-EFFEF16EF1FA}">
      <dgm:prSet/>
      <dgm:spPr/>
      <dgm:t>
        <a:bodyPr/>
        <a:lstStyle/>
        <a:p>
          <a:r>
            <a:rPr lang="en-US"/>
            <a:t>Data analysis -&gt; </a:t>
          </a:r>
          <a:r>
            <a:rPr lang="en-US" b="1" u="sng"/>
            <a:t>Generating pseudorandom allows to set a seed </a:t>
          </a:r>
          <a:endParaRPr lang="en-US"/>
        </a:p>
      </dgm:t>
    </dgm:pt>
    <dgm:pt modelId="{5CA9FD5D-DBEF-4C71-839A-14B3649BC269}" type="parTrans" cxnId="{D84CCF96-1996-456F-88B1-BCB654E8F6E4}">
      <dgm:prSet/>
      <dgm:spPr/>
      <dgm:t>
        <a:bodyPr/>
        <a:lstStyle/>
        <a:p>
          <a:endParaRPr lang="en-US"/>
        </a:p>
      </dgm:t>
    </dgm:pt>
    <dgm:pt modelId="{0265DDBE-B209-49F3-8BFE-3574EA13B351}" type="sibTrans" cxnId="{D84CCF96-1996-456F-88B1-BCB654E8F6E4}">
      <dgm:prSet/>
      <dgm:spPr/>
      <dgm:t>
        <a:bodyPr/>
        <a:lstStyle/>
        <a:p>
          <a:endParaRPr lang="en-US"/>
        </a:p>
      </dgm:t>
    </dgm:pt>
    <dgm:pt modelId="{74714B72-2CE6-40F6-9489-9F202DEDAC96}">
      <dgm:prSet/>
      <dgm:spPr/>
      <dgm:t>
        <a:bodyPr/>
        <a:lstStyle/>
        <a:p>
          <a:pPr>
            <a:defRPr b="1"/>
          </a:pPr>
          <a:r>
            <a:rPr lang="en-US"/>
            <a:t>Programming </a:t>
          </a:r>
        </a:p>
      </dgm:t>
    </dgm:pt>
    <dgm:pt modelId="{7380E4EC-6B07-453C-825C-9581BEDB987D}" type="parTrans" cxnId="{2841758A-2E17-49D0-81F1-A50CCBEC3C26}">
      <dgm:prSet/>
      <dgm:spPr/>
      <dgm:t>
        <a:bodyPr/>
        <a:lstStyle/>
        <a:p>
          <a:endParaRPr lang="en-US"/>
        </a:p>
      </dgm:t>
    </dgm:pt>
    <dgm:pt modelId="{80FFA428-0296-4E3C-AC8F-1464A53346EA}" type="sibTrans" cxnId="{2841758A-2E17-49D0-81F1-A50CCBEC3C26}">
      <dgm:prSet/>
      <dgm:spPr/>
      <dgm:t>
        <a:bodyPr/>
        <a:lstStyle/>
        <a:p>
          <a:endParaRPr lang="en-US"/>
        </a:p>
      </dgm:t>
    </dgm:pt>
    <dgm:pt modelId="{315635A7-7F82-4F15-B726-5780ECF8B459}">
      <dgm:prSet/>
      <dgm:spPr/>
      <dgm:t>
        <a:bodyPr/>
        <a:lstStyle/>
        <a:p>
          <a:r>
            <a:rPr lang="en-US"/>
            <a:t>Math.rand() or similar function is available in all programming languages and return value in range </a:t>
          </a:r>
          <a:r>
            <a:rPr lang="pl-PL"/>
            <a:t>&lt;0</a:t>
          </a:r>
          <a:r>
            <a:rPr lang="en-US"/>
            <a:t>,</a:t>
          </a:r>
          <a:r>
            <a:rPr lang="pl-PL"/>
            <a:t>1)</a:t>
          </a:r>
          <a:endParaRPr lang="en-US"/>
        </a:p>
      </dgm:t>
    </dgm:pt>
    <dgm:pt modelId="{18DE364E-5227-4D6A-AE68-7465CAF17B2B}" type="parTrans" cxnId="{3FDED8FE-367E-446C-90D0-A9CC9266209C}">
      <dgm:prSet/>
      <dgm:spPr/>
      <dgm:t>
        <a:bodyPr/>
        <a:lstStyle/>
        <a:p>
          <a:endParaRPr lang="en-US"/>
        </a:p>
      </dgm:t>
    </dgm:pt>
    <dgm:pt modelId="{5DDC6B71-7073-453C-A86C-EA09DBD7142C}" type="sibTrans" cxnId="{3FDED8FE-367E-446C-90D0-A9CC9266209C}">
      <dgm:prSet/>
      <dgm:spPr/>
      <dgm:t>
        <a:bodyPr/>
        <a:lstStyle/>
        <a:p>
          <a:endParaRPr lang="en-US"/>
        </a:p>
      </dgm:t>
    </dgm:pt>
    <dgm:pt modelId="{47B90A6F-4BA6-4962-821A-F09253AC1679}">
      <dgm:prSet/>
      <dgm:spPr/>
      <dgm:t>
        <a:bodyPr/>
        <a:lstStyle/>
        <a:p>
          <a:r>
            <a:rPr lang="en-US" b="1" u="sng"/>
            <a:t>Current system time is often used as a seed</a:t>
          </a:r>
          <a:endParaRPr lang="en-US"/>
        </a:p>
      </dgm:t>
    </dgm:pt>
    <dgm:pt modelId="{C0189322-5E54-4DAA-8474-7A57C5B55713}" type="parTrans" cxnId="{76CCA339-5F36-4C20-9F56-42756289B36B}">
      <dgm:prSet/>
      <dgm:spPr/>
      <dgm:t>
        <a:bodyPr/>
        <a:lstStyle/>
        <a:p>
          <a:endParaRPr lang="en-US"/>
        </a:p>
      </dgm:t>
    </dgm:pt>
    <dgm:pt modelId="{5A28B61B-E643-46B6-AB8C-E65A5E0D9412}" type="sibTrans" cxnId="{76CCA339-5F36-4C20-9F56-42756289B36B}">
      <dgm:prSet/>
      <dgm:spPr/>
      <dgm:t>
        <a:bodyPr/>
        <a:lstStyle/>
        <a:p>
          <a:endParaRPr lang="en-US"/>
        </a:p>
      </dgm:t>
    </dgm:pt>
    <dgm:pt modelId="{533DD97F-5E22-41DB-A615-F35A719CC045}">
      <dgm:prSet/>
      <dgm:spPr/>
      <dgm:t>
        <a:bodyPr/>
        <a:lstStyle/>
        <a:p>
          <a:r>
            <a:rPr lang="en-US"/>
            <a:t>Open source random number generators (e.g. </a:t>
          </a:r>
          <a:r>
            <a:rPr lang="en-US" b="1" u="sng"/>
            <a:t>Mersenne Twister</a:t>
          </a:r>
          <a:r>
            <a:rPr lang="en-US"/>
            <a:t>) </a:t>
          </a:r>
        </a:p>
      </dgm:t>
    </dgm:pt>
    <dgm:pt modelId="{9A44B42E-C999-4016-BF54-5A849CE06257}" type="parTrans" cxnId="{126F66C8-1978-451D-9113-FFCB6FCE39F2}">
      <dgm:prSet/>
      <dgm:spPr/>
      <dgm:t>
        <a:bodyPr/>
        <a:lstStyle/>
        <a:p>
          <a:endParaRPr lang="en-US"/>
        </a:p>
      </dgm:t>
    </dgm:pt>
    <dgm:pt modelId="{FEF577E2-5620-4CF2-A3B3-EACCBB36A5D5}" type="sibTrans" cxnId="{126F66C8-1978-451D-9113-FFCB6FCE39F2}">
      <dgm:prSet/>
      <dgm:spPr/>
      <dgm:t>
        <a:bodyPr/>
        <a:lstStyle/>
        <a:p>
          <a:endParaRPr lang="en-US"/>
        </a:p>
      </dgm:t>
    </dgm:pt>
    <dgm:pt modelId="{F1E4AA71-D945-4F07-9CD8-B933F372DFB3}">
      <dgm:prSet/>
      <dgm:spPr/>
      <dgm:t>
        <a:bodyPr/>
        <a:lstStyle/>
        <a:p>
          <a:r>
            <a:rPr lang="en-US"/>
            <a:t>Speed, quality (good statistical properties) </a:t>
          </a:r>
        </a:p>
      </dgm:t>
    </dgm:pt>
    <dgm:pt modelId="{8A2A6684-A6DD-4E27-98D4-75C9BD62103A}" type="parTrans" cxnId="{801BAA4A-06B8-47DF-9D67-E71163F7C012}">
      <dgm:prSet/>
      <dgm:spPr/>
      <dgm:t>
        <a:bodyPr/>
        <a:lstStyle/>
        <a:p>
          <a:endParaRPr lang="en-US"/>
        </a:p>
      </dgm:t>
    </dgm:pt>
    <dgm:pt modelId="{390231EE-37C2-4919-82FC-833F9046874C}" type="sibTrans" cxnId="{801BAA4A-06B8-47DF-9D67-E71163F7C012}">
      <dgm:prSet/>
      <dgm:spPr/>
      <dgm:t>
        <a:bodyPr/>
        <a:lstStyle/>
        <a:p>
          <a:endParaRPr lang="en-US"/>
        </a:p>
      </dgm:t>
    </dgm:pt>
    <dgm:pt modelId="{92A341CA-9F62-48C3-BF3E-9BE418F0F0E0}" type="pres">
      <dgm:prSet presAssocID="{D3876684-E0DA-4420-8F70-47BD94F40B4B}" presName="root" presStyleCnt="0">
        <dgm:presLayoutVars>
          <dgm:dir/>
          <dgm:resizeHandles val="exact"/>
        </dgm:presLayoutVars>
      </dgm:prSet>
      <dgm:spPr/>
    </dgm:pt>
    <dgm:pt modelId="{ABC98D40-2D74-4A54-85F5-6B6078C569E4}" type="pres">
      <dgm:prSet presAssocID="{7AB9E499-F3D4-44B7-9D0D-19AAA170FA7A}" presName="compNode" presStyleCnt="0"/>
      <dgm:spPr/>
    </dgm:pt>
    <dgm:pt modelId="{387DAB66-709D-4A0D-A3E1-9763AF1C87FC}" type="pres">
      <dgm:prSet presAssocID="{7AB9E499-F3D4-44B7-9D0D-19AAA170FA7A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Znacznik wyboru"/>
        </a:ext>
      </dgm:extLst>
    </dgm:pt>
    <dgm:pt modelId="{915F689D-8BF6-4B98-954C-8147922E0EC3}" type="pres">
      <dgm:prSet presAssocID="{7AB9E499-F3D4-44B7-9D0D-19AAA170FA7A}" presName="iconSpace" presStyleCnt="0"/>
      <dgm:spPr/>
    </dgm:pt>
    <dgm:pt modelId="{1143BDD6-DD8B-40F9-BA63-ADC988294ADD}" type="pres">
      <dgm:prSet presAssocID="{7AB9E499-F3D4-44B7-9D0D-19AAA170FA7A}" presName="parTx" presStyleLbl="revTx" presStyleIdx="0" presStyleCnt="6">
        <dgm:presLayoutVars>
          <dgm:chMax val="0"/>
          <dgm:chPref val="0"/>
        </dgm:presLayoutVars>
      </dgm:prSet>
      <dgm:spPr/>
    </dgm:pt>
    <dgm:pt modelId="{33D31B82-DBEA-4AF6-905A-6420ED7E9E35}" type="pres">
      <dgm:prSet presAssocID="{7AB9E499-F3D4-44B7-9D0D-19AAA170FA7A}" presName="txSpace" presStyleCnt="0"/>
      <dgm:spPr/>
    </dgm:pt>
    <dgm:pt modelId="{13AD3396-9D03-4DAC-9DBE-ED4209E6499D}" type="pres">
      <dgm:prSet presAssocID="{7AB9E499-F3D4-44B7-9D0D-19AAA170FA7A}" presName="desTx" presStyleLbl="revTx" presStyleIdx="1" presStyleCnt="6">
        <dgm:presLayoutVars/>
      </dgm:prSet>
      <dgm:spPr/>
    </dgm:pt>
    <dgm:pt modelId="{6F854F6C-221F-4348-A152-5F8230828097}" type="pres">
      <dgm:prSet presAssocID="{60C2DAF2-EE50-4B01-9DF7-07C0A8DE63DB}" presName="sibTrans" presStyleCnt="0"/>
      <dgm:spPr/>
    </dgm:pt>
    <dgm:pt modelId="{48B4CF15-832E-47FF-BAF6-69A7CE3F9193}" type="pres">
      <dgm:prSet presAssocID="{4566BBEF-5FB5-4AC7-93B8-E56E01FF091A}" presName="compNode" presStyleCnt="0"/>
      <dgm:spPr/>
    </dgm:pt>
    <dgm:pt modelId="{F412D371-22A6-44B0-AE81-05733404CC59}" type="pres">
      <dgm:prSet presAssocID="{4566BBEF-5FB5-4AC7-93B8-E56E01FF091A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gramista"/>
        </a:ext>
      </dgm:extLst>
    </dgm:pt>
    <dgm:pt modelId="{176568CB-37EE-46D8-993F-FB28AC0645B9}" type="pres">
      <dgm:prSet presAssocID="{4566BBEF-5FB5-4AC7-93B8-E56E01FF091A}" presName="iconSpace" presStyleCnt="0"/>
      <dgm:spPr/>
    </dgm:pt>
    <dgm:pt modelId="{420203EF-C87D-47FB-B4A4-D00941846598}" type="pres">
      <dgm:prSet presAssocID="{4566BBEF-5FB5-4AC7-93B8-E56E01FF091A}" presName="parTx" presStyleLbl="revTx" presStyleIdx="2" presStyleCnt="6">
        <dgm:presLayoutVars>
          <dgm:chMax val="0"/>
          <dgm:chPref val="0"/>
        </dgm:presLayoutVars>
      </dgm:prSet>
      <dgm:spPr/>
    </dgm:pt>
    <dgm:pt modelId="{476C1A53-E775-400D-BB89-6D874AB37255}" type="pres">
      <dgm:prSet presAssocID="{4566BBEF-5FB5-4AC7-93B8-E56E01FF091A}" presName="txSpace" presStyleCnt="0"/>
      <dgm:spPr/>
    </dgm:pt>
    <dgm:pt modelId="{CAA45CA8-1439-461D-9932-16321DF9F9A2}" type="pres">
      <dgm:prSet presAssocID="{4566BBEF-5FB5-4AC7-93B8-E56E01FF091A}" presName="desTx" presStyleLbl="revTx" presStyleIdx="3" presStyleCnt="6">
        <dgm:presLayoutVars/>
      </dgm:prSet>
      <dgm:spPr/>
    </dgm:pt>
    <dgm:pt modelId="{729465F2-6012-4B49-A590-BE782E846BCB}" type="pres">
      <dgm:prSet presAssocID="{8FB2ED41-0BBC-4762-8362-EEB7F1A4F85D}" presName="sibTrans" presStyleCnt="0"/>
      <dgm:spPr/>
    </dgm:pt>
    <dgm:pt modelId="{4102E055-289F-4B7A-B927-6A5D0FE0126F}" type="pres">
      <dgm:prSet presAssocID="{74714B72-2CE6-40F6-9489-9F202DEDAC96}" presName="compNode" presStyleCnt="0"/>
      <dgm:spPr/>
    </dgm:pt>
    <dgm:pt modelId="{EA3A363B-039F-4999-9773-54DC999E1827}" type="pres">
      <dgm:prSet presAssocID="{74714B72-2CE6-40F6-9489-9F202DEDAC96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or"/>
        </a:ext>
      </dgm:extLst>
    </dgm:pt>
    <dgm:pt modelId="{1C8015B8-E658-404D-B50F-DEB4ADAEC3C2}" type="pres">
      <dgm:prSet presAssocID="{74714B72-2CE6-40F6-9489-9F202DEDAC96}" presName="iconSpace" presStyleCnt="0"/>
      <dgm:spPr/>
    </dgm:pt>
    <dgm:pt modelId="{14BF622F-F216-4B41-939E-CAEECA573CA3}" type="pres">
      <dgm:prSet presAssocID="{74714B72-2CE6-40F6-9489-9F202DEDAC96}" presName="parTx" presStyleLbl="revTx" presStyleIdx="4" presStyleCnt="6">
        <dgm:presLayoutVars>
          <dgm:chMax val="0"/>
          <dgm:chPref val="0"/>
        </dgm:presLayoutVars>
      </dgm:prSet>
      <dgm:spPr/>
    </dgm:pt>
    <dgm:pt modelId="{289682FF-52C5-4B55-9895-07AC328CEBF4}" type="pres">
      <dgm:prSet presAssocID="{74714B72-2CE6-40F6-9489-9F202DEDAC96}" presName="txSpace" presStyleCnt="0"/>
      <dgm:spPr/>
    </dgm:pt>
    <dgm:pt modelId="{CA96B0D7-F032-4B07-93EE-BF4E34564E42}" type="pres">
      <dgm:prSet presAssocID="{74714B72-2CE6-40F6-9489-9F202DEDAC96}" presName="desTx" presStyleLbl="revTx" presStyleIdx="5" presStyleCnt="6">
        <dgm:presLayoutVars/>
      </dgm:prSet>
      <dgm:spPr/>
    </dgm:pt>
  </dgm:ptLst>
  <dgm:cxnLst>
    <dgm:cxn modelId="{92BF2514-DBC5-4EFD-B236-FD20A5F627B9}" type="presOf" srcId="{4566BBEF-5FB5-4AC7-93B8-E56E01FF091A}" destId="{420203EF-C87D-47FB-B4A4-D00941846598}" srcOrd="0" destOrd="0" presId="urn:microsoft.com/office/officeart/2018/2/layout/IconLabelDescriptionList"/>
    <dgm:cxn modelId="{1F290429-46A5-4384-A136-309E5646C779}" type="presOf" srcId="{74714B72-2CE6-40F6-9489-9F202DEDAC96}" destId="{14BF622F-F216-4B41-939E-CAEECA573CA3}" srcOrd="0" destOrd="0" presId="urn:microsoft.com/office/officeart/2018/2/layout/IconLabelDescriptionList"/>
    <dgm:cxn modelId="{33480E36-EA1D-4935-BAA8-57A5AA75285A}" type="presOf" srcId="{A6C94327-9852-4327-BC2D-8CB409EED1D4}" destId="{13AD3396-9D03-4DAC-9DBE-ED4209E6499D}" srcOrd="0" destOrd="1" presId="urn:microsoft.com/office/officeart/2018/2/layout/IconLabelDescriptionList"/>
    <dgm:cxn modelId="{76CCA339-5F36-4C20-9F56-42756289B36B}" srcId="{74714B72-2CE6-40F6-9489-9F202DEDAC96}" destId="{47B90A6F-4BA6-4962-821A-F09253AC1679}" srcOrd="1" destOrd="0" parTransId="{C0189322-5E54-4DAA-8474-7A57C5B55713}" sibTransId="{5A28B61B-E643-46B6-AB8C-E65A5E0D9412}"/>
    <dgm:cxn modelId="{08E9035C-E59F-46AA-BB4A-F65384F6BAFD}" type="presOf" srcId="{D3876684-E0DA-4420-8F70-47BD94F40B4B}" destId="{92A341CA-9F62-48C3-BF3E-9BE418F0F0E0}" srcOrd="0" destOrd="0" presId="urn:microsoft.com/office/officeart/2018/2/layout/IconLabelDescriptionList"/>
    <dgm:cxn modelId="{5EB7F843-1589-4810-B327-8C8B3C5E28A8}" srcId="{7AB9E499-F3D4-44B7-9D0D-19AAA170FA7A}" destId="{A6C94327-9852-4327-BC2D-8CB409EED1D4}" srcOrd="1" destOrd="0" parTransId="{AC6457ED-BE50-400B-957A-5992F77BEB39}" sibTransId="{AFCDAF26-030C-4529-BB9B-0644E15A7004}"/>
    <dgm:cxn modelId="{801BAA4A-06B8-47DF-9D67-E71163F7C012}" srcId="{533DD97F-5E22-41DB-A615-F35A719CC045}" destId="{F1E4AA71-D945-4F07-9CD8-B933F372DFB3}" srcOrd="0" destOrd="0" parTransId="{8A2A6684-A6DD-4E27-98D4-75C9BD62103A}" sibTransId="{390231EE-37C2-4919-82FC-833F9046874C}"/>
    <dgm:cxn modelId="{FE83AE4C-164F-442D-A3AE-9DBA733DE69A}" type="presOf" srcId="{315635A7-7F82-4F15-B726-5780ECF8B459}" destId="{CA96B0D7-F032-4B07-93EE-BF4E34564E42}" srcOrd="0" destOrd="0" presId="urn:microsoft.com/office/officeart/2018/2/layout/IconLabelDescriptionList"/>
    <dgm:cxn modelId="{3A8BBB54-E5CE-49BC-AA96-FDAF9BCAD20E}" type="presOf" srcId="{1A48DAFC-9AED-43C3-9C38-EFFEF16EF1FA}" destId="{CAA45CA8-1439-461D-9932-16321DF9F9A2}" srcOrd="0" destOrd="1" presId="urn:microsoft.com/office/officeart/2018/2/layout/IconLabelDescriptionList"/>
    <dgm:cxn modelId="{77174B81-CD6A-409E-9127-B76FE3B2D8B7}" type="presOf" srcId="{47B90A6F-4BA6-4962-821A-F09253AC1679}" destId="{CA96B0D7-F032-4B07-93EE-BF4E34564E42}" srcOrd="0" destOrd="1" presId="urn:microsoft.com/office/officeart/2018/2/layout/IconLabelDescriptionList"/>
    <dgm:cxn modelId="{3A2D2C86-44AD-4D3E-B65C-FC62FEEA861F}" srcId="{D3876684-E0DA-4420-8F70-47BD94F40B4B}" destId="{4566BBEF-5FB5-4AC7-93B8-E56E01FF091A}" srcOrd="1" destOrd="0" parTransId="{82400FB8-E59C-4A0E-868C-3B844A5C016C}" sibTransId="{8FB2ED41-0BBC-4762-8362-EEB7F1A4F85D}"/>
    <dgm:cxn modelId="{D84CCF96-1996-456F-88B1-BCB654E8F6E4}" srcId="{4566BBEF-5FB5-4AC7-93B8-E56E01FF091A}" destId="{1A48DAFC-9AED-43C3-9C38-EFFEF16EF1FA}" srcOrd="1" destOrd="0" parTransId="{5CA9FD5D-DBEF-4C71-839A-14B3649BC269}" sibTransId="{0265DDBE-B209-49F3-8BFE-3574EA13B351}"/>
    <dgm:cxn modelId="{2841758A-2E17-49D0-81F1-A50CCBEC3C26}" srcId="{D3876684-E0DA-4420-8F70-47BD94F40B4B}" destId="{74714B72-2CE6-40F6-9489-9F202DEDAC96}" srcOrd="2" destOrd="0" parTransId="{7380E4EC-6B07-453C-825C-9581BEDB987D}" sibTransId="{80FFA428-0296-4E3C-AC8F-1464A53346EA}"/>
    <dgm:cxn modelId="{D03634A3-59DF-4781-923C-F8D29E78F1AE}" srcId="{D3876684-E0DA-4420-8F70-47BD94F40B4B}" destId="{7AB9E499-F3D4-44B7-9D0D-19AAA170FA7A}" srcOrd="0" destOrd="0" parTransId="{3F0A2B27-D882-4E12-ABFA-E1AEFF5E6F8D}" sibTransId="{60C2DAF2-EE50-4B01-9DF7-07C0A8DE63DB}"/>
    <dgm:cxn modelId="{0A4A4AA5-6BD8-4EB0-826F-978FAD2A6B4B}" type="presOf" srcId="{83697B6A-79D7-4DA9-AF0A-3C744EABAC6E}" destId="{CAA45CA8-1439-461D-9932-16321DF9F9A2}" srcOrd="0" destOrd="0" presId="urn:microsoft.com/office/officeart/2018/2/layout/IconLabelDescriptionList"/>
    <dgm:cxn modelId="{B0B87FB5-E099-4CA5-AFD7-A5FBF06763E0}" type="presOf" srcId="{4F569116-4302-4E5E-B2A0-20C45A836EE6}" destId="{13AD3396-9D03-4DAC-9DBE-ED4209E6499D}" srcOrd="0" destOrd="0" presId="urn:microsoft.com/office/officeart/2018/2/layout/IconLabelDescriptionList"/>
    <dgm:cxn modelId="{3F3927E0-9EE5-4276-B22A-D3EE6AEB2542}" type="presOf" srcId="{7AB9E499-F3D4-44B7-9D0D-19AAA170FA7A}" destId="{1143BDD6-DD8B-40F9-BA63-ADC988294ADD}" srcOrd="0" destOrd="0" presId="urn:microsoft.com/office/officeart/2018/2/layout/IconLabelDescriptionList"/>
    <dgm:cxn modelId="{A82EF1C7-95E2-4936-B732-124322D5BE3A}" srcId="{4566BBEF-5FB5-4AC7-93B8-E56E01FF091A}" destId="{83697B6A-79D7-4DA9-AF0A-3C744EABAC6E}" srcOrd="0" destOrd="0" parTransId="{6F60C16C-050A-42B5-9A6A-0A440848AE8F}" sibTransId="{4839AA99-2B76-4421-B009-4238261A2E60}"/>
    <dgm:cxn modelId="{126F66C8-1978-451D-9113-FFCB6FCE39F2}" srcId="{74714B72-2CE6-40F6-9489-9F202DEDAC96}" destId="{533DD97F-5E22-41DB-A615-F35A719CC045}" srcOrd="2" destOrd="0" parTransId="{9A44B42E-C999-4016-BF54-5A849CE06257}" sibTransId="{FEF577E2-5620-4CF2-A3B3-EACCBB36A5D5}"/>
    <dgm:cxn modelId="{4D3C05CE-4240-4EFE-BF90-F5507BB88572}" type="presOf" srcId="{533DD97F-5E22-41DB-A615-F35A719CC045}" destId="{CA96B0D7-F032-4B07-93EE-BF4E34564E42}" srcOrd="0" destOrd="2" presId="urn:microsoft.com/office/officeart/2018/2/layout/IconLabelDescriptionList"/>
    <dgm:cxn modelId="{2F9A9DF6-81BC-4A96-97DD-3428C147E827}" type="presOf" srcId="{F1E4AA71-D945-4F07-9CD8-B933F372DFB3}" destId="{CA96B0D7-F032-4B07-93EE-BF4E34564E42}" srcOrd="0" destOrd="3" presId="urn:microsoft.com/office/officeart/2018/2/layout/IconLabelDescriptionList"/>
    <dgm:cxn modelId="{FF5CF1F9-CB8E-4E57-9A31-043CC6B38C19}" srcId="{7AB9E499-F3D4-44B7-9D0D-19AAA170FA7A}" destId="{4F569116-4302-4E5E-B2A0-20C45A836EE6}" srcOrd="0" destOrd="0" parTransId="{7377D8D0-F3BC-4BBE-A7F5-52822547D61A}" sibTransId="{9AC8E9BE-AE51-4F16-B701-A506C1340885}"/>
    <dgm:cxn modelId="{3FDED8FE-367E-446C-90D0-A9CC9266209C}" srcId="{74714B72-2CE6-40F6-9489-9F202DEDAC96}" destId="{315635A7-7F82-4F15-B726-5780ECF8B459}" srcOrd="0" destOrd="0" parTransId="{18DE364E-5227-4D6A-AE68-7465CAF17B2B}" sibTransId="{5DDC6B71-7073-453C-A86C-EA09DBD7142C}"/>
    <dgm:cxn modelId="{F3351C1D-4338-43E5-836F-8D4E9EE8D36E}" type="presParOf" srcId="{92A341CA-9F62-48C3-BF3E-9BE418F0F0E0}" destId="{ABC98D40-2D74-4A54-85F5-6B6078C569E4}" srcOrd="0" destOrd="0" presId="urn:microsoft.com/office/officeart/2018/2/layout/IconLabelDescriptionList"/>
    <dgm:cxn modelId="{027DC21B-6705-40F1-9308-6A82BFE26828}" type="presParOf" srcId="{ABC98D40-2D74-4A54-85F5-6B6078C569E4}" destId="{387DAB66-709D-4A0D-A3E1-9763AF1C87FC}" srcOrd="0" destOrd="0" presId="urn:microsoft.com/office/officeart/2018/2/layout/IconLabelDescriptionList"/>
    <dgm:cxn modelId="{F6DE63D9-8A46-465C-8B1D-698D6EEA08D0}" type="presParOf" srcId="{ABC98D40-2D74-4A54-85F5-6B6078C569E4}" destId="{915F689D-8BF6-4B98-954C-8147922E0EC3}" srcOrd="1" destOrd="0" presId="urn:microsoft.com/office/officeart/2018/2/layout/IconLabelDescriptionList"/>
    <dgm:cxn modelId="{0B16AF75-13FF-4E20-95D8-0F95180A599F}" type="presParOf" srcId="{ABC98D40-2D74-4A54-85F5-6B6078C569E4}" destId="{1143BDD6-DD8B-40F9-BA63-ADC988294ADD}" srcOrd="2" destOrd="0" presId="urn:microsoft.com/office/officeart/2018/2/layout/IconLabelDescriptionList"/>
    <dgm:cxn modelId="{35CD8123-1F6D-4926-8297-73A4A742BE08}" type="presParOf" srcId="{ABC98D40-2D74-4A54-85F5-6B6078C569E4}" destId="{33D31B82-DBEA-4AF6-905A-6420ED7E9E35}" srcOrd="3" destOrd="0" presId="urn:microsoft.com/office/officeart/2018/2/layout/IconLabelDescriptionList"/>
    <dgm:cxn modelId="{E0B7B605-5FD2-4A0C-88BB-24D94B000853}" type="presParOf" srcId="{ABC98D40-2D74-4A54-85F5-6B6078C569E4}" destId="{13AD3396-9D03-4DAC-9DBE-ED4209E6499D}" srcOrd="4" destOrd="0" presId="urn:microsoft.com/office/officeart/2018/2/layout/IconLabelDescriptionList"/>
    <dgm:cxn modelId="{406384C4-51F9-40B8-8314-8C8D4E930EC1}" type="presParOf" srcId="{92A341CA-9F62-48C3-BF3E-9BE418F0F0E0}" destId="{6F854F6C-221F-4348-A152-5F8230828097}" srcOrd="1" destOrd="0" presId="urn:microsoft.com/office/officeart/2018/2/layout/IconLabelDescriptionList"/>
    <dgm:cxn modelId="{5E8AF780-419E-44E8-8AAE-A741CA6C494A}" type="presParOf" srcId="{92A341CA-9F62-48C3-BF3E-9BE418F0F0E0}" destId="{48B4CF15-832E-47FF-BAF6-69A7CE3F9193}" srcOrd="2" destOrd="0" presId="urn:microsoft.com/office/officeart/2018/2/layout/IconLabelDescriptionList"/>
    <dgm:cxn modelId="{FC2E680A-5736-4E9F-ADEA-2F0D36D46AE4}" type="presParOf" srcId="{48B4CF15-832E-47FF-BAF6-69A7CE3F9193}" destId="{F412D371-22A6-44B0-AE81-05733404CC59}" srcOrd="0" destOrd="0" presId="urn:microsoft.com/office/officeart/2018/2/layout/IconLabelDescriptionList"/>
    <dgm:cxn modelId="{BC76C5CE-B9C7-4F6B-AE2C-FF299F1BAD4A}" type="presParOf" srcId="{48B4CF15-832E-47FF-BAF6-69A7CE3F9193}" destId="{176568CB-37EE-46D8-993F-FB28AC0645B9}" srcOrd="1" destOrd="0" presId="urn:microsoft.com/office/officeart/2018/2/layout/IconLabelDescriptionList"/>
    <dgm:cxn modelId="{78B148DA-2E97-48B1-BA9D-521343C793F5}" type="presParOf" srcId="{48B4CF15-832E-47FF-BAF6-69A7CE3F9193}" destId="{420203EF-C87D-47FB-B4A4-D00941846598}" srcOrd="2" destOrd="0" presId="urn:microsoft.com/office/officeart/2018/2/layout/IconLabelDescriptionList"/>
    <dgm:cxn modelId="{FC3ED26F-B6AA-4B29-86A1-06E8618CCD65}" type="presParOf" srcId="{48B4CF15-832E-47FF-BAF6-69A7CE3F9193}" destId="{476C1A53-E775-400D-BB89-6D874AB37255}" srcOrd="3" destOrd="0" presId="urn:microsoft.com/office/officeart/2018/2/layout/IconLabelDescriptionList"/>
    <dgm:cxn modelId="{60E22525-5E8A-4B3C-AB31-A1B81A846C56}" type="presParOf" srcId="{48B4CF15-832E-47FF-BAF6-69A7CE3F9193}" destId="{CAA45CA8-1439-461D-9932-16321DF9F9A2}" srcOrd="4" destOrd="0" presId="urn:microsoft.com/office/officeart/2018/2/layout/IconLabelDescriptionList"/>
    <dgm:cxn modelId="{7B150819-8F03-46F7-9883-8CB4CCEED37E}" type="presParOf" srcId="{92A341CA-9F62-48C3-BF3E-9BE418F0F0E0}" destId="{729465F2-6012-4B49-A590-BE782E846BCB}" srcOrd="3" destOrd="0" presId="urn:microsoft.com/office/officeart/2018/2/layout/IconLabelDescriptionList"/>
    <dgm:cxn modelId="{DEE17613-08EF-414D-BA0E-4D1990CA4F31}" type="presParOf" srcId="{92A341CA-9F62-48C3-BF3E-9BE418F0F0E0}" destId="{4102E055-289F-4B7A-B927-6A5D0FE0126F}" srcOrd="4" destOrd="0" presId="urn:microsoft.com/office/officeart/2018/2/layout/IconLabelDescriptionList"/>
    <dgm:cxn modelId="{98EB8177-7FBE-49AC-A007-3ED025179A7A}" type="presParOf" srcId="{4102E055-289F-4B7A-B927-6A5D0FE0126F}" destId="{EA3A363B-039F-4999-9773-54DC999E1827}" srcOrd="0" destOrd="0" presId="urn:microsoft.com/office/officeart/2018/2/layout/IconLabelDescriptionList"/>
    <dgm:cxn modelId="{732AF3CC-B440-4D2C-88ED-BA9954C47850}" type="presParOf" srcId="{4102E055-289F-4B7A-B927-6A5D0FE0126F}" destId="{1C8015B8-E658-404D-B50F-DEB4ADAEC3C2}" srcOrd="1" destOrd="0" presId="urn:microsoft.com/office/officeart/2018/2/layout/IconLabelDescriptionList"/>
    <dgm:cxn modelId="{891D06B3-8393-465A-AC36-49BE34C68656}" type="presParOf" srcId="{4102E055-289F-4B7A-B927-6A5D0FE0126F}" destId="{14BF622F-F216-4B41-939E-CAEECA573CA3}" srcOrd="2" destOrd="0" presId="urn:microsoft.com/office/officeart/2018/2/layout/IconLabelDescriptionList"/>
    <dgm:cxn modelId="{E0C975F6-65EE-402F-8AF2-E314AF4521EE}" type="presParOf" srcId="{4102E055-289F-4B7A-B927-6A5D0FE0126F}" destId="{289682FF-52C5-4B55-9895-07AC328CEBF4}" srcOrd="3" destOrd="0" presId="urn:microsoft.com/office/officeart/2018/2/layout/IconLabelDescriptionList"/>
    <dgm:cxn modelId="{48A3EE9B-1A9A-429F-B0A4-B495AB059A7A}" type="presParOf" srcId="{4102E055-289F-4B7A-B927-6A5D0FE0126F}" destId="{CA96B0D7-F032-4B07-93EE-BF4E34564E42}" srcOrd="4" destOrd="0" presId="urn:microsoft.com/office/officeart/2018/2/layout/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DB58C5-929C-469C-BD70-D479D806F076}">
      <dsp:nvSpPr>
        <dsp:cNvPr id="0" name=""/>
        <dsp:cNvSpPr/>
      </dsp:nvSpPr>
      <dsp:spPr>
        <a:xfrm>
          <a:off x="3000801" y="2533361"/>
          <a:ext cx="1839200" cy="11913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200" kern="1200" dirty="0"/>
            <a:t>GNU R</a:t>
          </a:r>
          <a:r>
            <a:rPr lang="en-US" sz="1200" kern="1200" dirty="0"/>
            <a:t>, </a:t>
          </a:r>
          <a:r>
            <a:rPr lang="pl-PL" sz="1200" kern="1200" dirty="0" err="1"/>
            <a:t>Python</a:t>
          </a:r>
          <a:r>
            <a:rPr lang="en-US" sz="1200" kern="1200" dirty="0"/>
            <a:t>, Julia</a:t>
          </a:r>
          <a:endParaRPr lang="pl-P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200" kern="1200" dirty="0"/>
            <a:t>SQL</a:t>
          </a:r>
          <a:r>
            <a:rPr lang="en-US" sz="1200" kern="1200" dirty="0"/>
            <a:t>, NoSQL</a:t>
          </a:r>
          <a:endParaRPr lang="pl-P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200" b="1" u="sng" kern="1200" dirty="0"/>
            <a:t>Excel</a:t>
          </a:r>
        </a:p>
      </dsp:txBody>
      <dsp:txXfrm>
        <a:off x="3578732" y="2857378"/>
        <a:ext cx="1235098" cy="841196"/>
      </dsp:txXfrm>
    </dsp:sp>
    <dsp:sp modelId="{48DB8352-EB26-4717-848A-58A460DF78D1}">
      <dsp:nvSpPr>
        <dsp:cNvPr id="0" name=""/>
        <dsp:cNvSpPr/>
      </dsp:nvSpPr>
      <dsp:spPr>
        <a:xfrm>
          <a:off x="0" y="2533361"/>
          <a:ext cx="1839200" cy="11913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b="1" u="sng" kern="1200" dirty="0"/>
            <a:t>Presentation</a:t>
          </a:r>
          <a:endParaRPr lang="pl-PL" sz="1200" b="1" u="sng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b="1" u="sng" kern="1200" dirty="0"/>
            <a:t>Reports</a:t>
          </a:r>
          <a:endParaRPr lang="pl-PL" sz="1200" b="1" u="sng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b="0" u="none" kern="1200" dirty="0"/>
            <a:t>Implementation</a:t>
          </a:r>
          <a:endParaRPr lang="pl-PL" sz="1200" b="0" u="none" kern="1200" dirty="0"/>
        </a:p>
      </dsp:txBody>
      <dsp:txXfrm>
        <a:off x="26171" y="2857378"/>
        <a:ext cx="1235098" cy="841196"/>
      </dsp:txXfrm>
    </dsp:sp>
    <dsp:sp modelId="{E656619A-234D-4391-81B1-9DFA0A9DE1F9}">
      <dsp:nvSpPr>
        <dsp:cNvPr id="0" name=""/>
        <dsp:cNvSpPr/>
      </dsp:nvSpPr>
      <dsp:spPr>
        <a:xfrm>
          <a:off x="3000801" y="1667"/>
          <a:ext cx="1839200" cy="11913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Optimization</a:t>
          </a:r>
          <a:endParaRPr lang="pl-P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b="1" u="sng" kern="1200" dirty="0"/>
            <a:t>Simulation</a:t>
          </a:r>
          <a:endParaRPr lang="pl-PL" sz="1200" b="1" u="sng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Data Analysis</a:t>
          </a:r>
          <a:endParaRPr lang="pl-PL" sz="1200" kern="1200" dirty="0"/>
        </a:p>
      </dsp:txBody>
      <dsp:txXfrm>
        <a:off x="3578732" y="27838"/>
        <a:ext cx="1235098" cy="841196"/>
      </dsp:txXfrm>
    </dsp:sp>
    <dsp:sp modelId="{BAB5B836-99EA-4866-866E-73FE595418EF}">
      <dsp:nvSpPr>
        <dsp:cNvPr id="0" name=""/>
        <dsp:cNvSpPr/>
      </dsp:nvSpPr>
      <dsp:spPr>
        <a:xfrm>
          <a:off x="0" y="1667"/>
          <a:ext cx="1839200" cy="11913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Economy</a:t>
          </a:r>
          <a:endParaRPr lang="pl-PL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b="1" u="sng" kern="1200" dirty="0"/>
            <a:t>Management</a:t>
          </a:r>
          <a:endParaRPr lang="pl-PL" sz="1200" b="1" u="sng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Finance</a:t>
          </a:r>
          <a:endParaRPr lang="pl-PL" sz="1200" kern="1200" dirty="0"/>
        </a:p>
      </dsp:txBody>
      <dsp:txXfrm>
        <a:off x="26171" y="27838"/>
        <a:ext cx="1235098" cy="841196"/>
      </dsp:txXfrm>
    </dsp:sp>
    <dsp:sp modelId="{AD76E0FB-9927-43FB-8F16-64A2919A9CC1}">
      <dsp:nvSpPr>
        <dsp:cNvPr id="0" name=""/>
        <dsp:cNvSpPr/>
      </dsp:nvSpPr>
      <dsp:spPr>
        <a:xfrm>
          <a:off x="841738" y="284944"/>
          <a:ext cx="1469970" cy="1469970"/>
        </a:xfrm>
        <a:prstGeom prst="pieWedg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Domains</a:t>
          </a:r>
          <a:endParaRPr lang="pl-PL" sz="1600" kern="1200" dirty="0"/>
        </a:p>
      </dsp:txBody>
      <dsp:txXfrm>
        <a:off x="1272282" y="715488"/>
        <a:ext cx="1039426" cy="1039426"/>
      </dsp:txXfrm>
    </dsp:sp>
    <dsp:sp modelId="{F352461F-C438-4DED-82D9-82403BA047CB}">
      <dsp:nvSpPr>
        <dsp:cNvPr id="0" name=""/>
        <dsp:cNvSpPr/>
      </dsp:nvSpPr>
      <dsp:spPr>
        <a:xfrm rot="5400000">
          <a:off x="2528292" y="284944"/>
          <a:ext cx="1469970" cy="1469970"/>
        </a:xfrm>
        <a:prstGeom prst="pieWedg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Methods</a:t>
          </a:r>
          <a:endParaRPr lang="pl-PL" sz="2000" kern="1200" dirty="0"/>
        </a:p>
      </dsp:txBody>
      <dsp:txXfrm rot="-5400000">
        <a:off x="2528292" y="715488"/>
        <a:ext cx="1039426" cy="1039426"/>
      </dsp:txXfrm>
    </dsp:sp>
    <dsp:sp modelId="{081F53C1-8CCF-4366-803D-6D51CB1B564D}">
      <dsp:nvSpPr>
        <dsp:cNvPr id="0" name=""/>
        <dsp:cNvSpPr/>
      </dsp:nvSpPr>
      <dsp:spPr>
        <a:xfrm rot="10800000">
          <a:off x="2528292" y="1971498"/>
          <a:ext cx="1469970" cy="1469970"/>
        </a:xfrm>
        <a:prstGeom prst="pieWedg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Tools</a:t>
          </a:r>
          <a:endParaRPr lang="pl-PL" sz="2300" kern="1200" dirty="0"/>
        </a:p>
      </dsp:txBody>
      <dsp:txXfrm rot="10800000">
        <a:off x="2528292" y="1971498"/>
        <a:ext cx="1039426" cy="1039426"/>
      </dsp:txXfrm>
    </dsp:sp>
    <dsp:sp modelId="{3F467082-7F8B-45AD-8602-E2444B9E92EE}">
      <dsp:nvSpPr>
        <dsp:cNvPr id="0" name=""/>
        <dsp:cNvSpPr/>
      </dsp:nvSpPr>
      <dsp:spPr>
        <a:xfrm rot="16200000">
          <a:off x="841738" y="1971498"/>
          <a:ext cx="1469970" cy="1469970"/>
        </a:xfrm>
        <a:prstGeom prst="pieWedg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u="none" kern="1200" dirty="0"/>
            <a:t>Communication</a:t>
          </a:r>
          <a:endParaRPr lang="pl-PL" sz="2000" b="0" u="none" kern="1200" dirty="0"/>
        </a:p>
      </dsp:txBody>
      <dsp:txXfrm rot="5400000">
        <a:off x="1272282" y="1971498"/>
        <a:ext cx="1039426" cy="1039426"/>
      </dsp:txXfrm>
    </dsp:sp>
    <dsp:sp modelId="{574BCC67-BAD4-480F-BAE0-718CFCC25E67}">
      <dsp:nvSpPr>
        <dsp:cNvPr id="0" name=""/>
        <dsp:cNvSpPr/>
      </dsp:nvSpPr>
      <dsp:spPr>
        <a:xfrm>
          <a:off x="2141700" y="1528129"/>
          <a:ext cx="556600" cy="484000"/>
        </a:xfrm>
        <a:prstGeom prst="circularArrow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0E30912B-C58F-4C55-B501-03052F30077B}">
      <dsp:nvSpPr>
        <dsp:cNvPr id="0" name=""/>
        <dsp:cNvSpPr/>
      </dsp:nvSpPr>
      <dsp:spPr>
        <a:xfrm rot="10800000">
          <a:off x="2141700" y="1714283"/>
          <a:ext cx="556600" cy="484000"/>
        </a:xfrm>
        <a:prstGeom prst="circularArrow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7DAB66-709D-4A0D-A3E1-9763AF1C87FC}">
      <dsp:nvSpPr>
        <dsp:cNvPr id="0" name=""/>
        <dsp:cNvSpPr/>
      </dsp:nvSpPr>
      <dsp:spPr>
        <a:xfrm>
          <a:off x="3980" y="257147"/>
          <a:ext cx="811316" cy="67867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43BDD6-DD8B-40F9-BA63-ADC988294ADD}">
      <dsp:nvSpPr>
        <dsp:cNvPr id="0" name=""/>
        <dsp:cNvSpPr/>
      </dsp:nvSpPr>
      <dsp:spPr>
        <a:xfrm>
          <a:off x="3980" y="1048974"/>
          <a:ext cx="2318046" cy="2908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900" kern="1200"/>
            <a:t>Random number seed </a:t>
          </a:r>
        </a:p>
      </dsp:txBody>
      <dsp:txXfrm>
        <a:off x="3980" y="1048974"/>
        <a:ext cx="2318046" cy="290860"/>
      </dsp:txXfrm>
    </dsp:sp>
    <dsp:sp modelId="{13AD3396-9D03-4DAC-9DBE-ED4209E6499D}">
      <dsp:nvSpPr>
        <dsp:cNvPr id="0" name=""/>
        <dsp:cNvSpPr/>
      </dsp:nvSpPr>
      <dsp:spPr>
        <a:xfrm>
          <a:off x="3980" y="1392464"/>
          <a:ext cx="2318046" cy="14961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Pseudorandom generators are recursive functions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Usage of the same seed assures the same sequence of pseudorandom numbers </a:t>
          </a:r>
        </a:p>
      </dsp:txBody>
      <dsp:txXfrm>
        <a:off x="3980" y="1392464"/>
        <a:ext cx="2318046" cy="1496132"/>
      </dsp:txXfrm>
    </dsp:sp>
    <dsp:sp modelId="{F412D371-22A6-44B0-AE81-05733404CC59}">
      <dsp:nvSpPr>
        <dsp:cNvPr id="0" name=""/>
        <dsp:cNvSpPr/>
      </dsp:nvSpPr>
      <dsp:spPr>
        <a:xfrm>
          <a:off x="2727685" y="257147"/>
          <a:ext cx="811316" cy="67867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0203EF-C87D-47FB-B4A4-D00941846598}">
      <dsp:nvSpPr>
        <dsp:cNvPr id="0" name=""/>
        <dsp:cNvSpPr/>
      </dsp:nvSpPr>
      <dsp:spPr>
        <a:xfrm>
          <a:off x="2727685" y="1048974"/>
          <a:ext cx="2318046" cy="2908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900" kern="1200"/>
            <a:t>Microsoft Excel</a:t>
          </a:r>
        </a:p>
      </dsp:txBody>
      <dsp:txXfrm>
        <a:off x="2727685" y="1048974"/>
        <a:ext cx="2318046" cy="290860"/>
      </dsp:txXfrm>
    </dsp:sp>
    <dsp:sp modelId="{CAA45CA8-1439-461D-9932-16321DF9F9A2}">
      <dsp:nvSpPr>
        <dsp:cNvPr id="0" name=""/>
        <dsp:cNvSpPr/>
      </dsp:nvSpPr>
      <dsp:spPr>
        <a:xfrm>
          <a:off x="2727685" y="1392464"/>
          <a:ext cx="2318046" cy="14961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the </a:t>
          </a:r>
          <a:r>
            <a:rPr lang="en-US" sz="1400" b="1" u="sng" kern="1200"/>
            <a:t>RAND() </a:t>
          </a:r>
          <a:r>
            <a:rPr lang="en-US" sz="1400" kern="1200"/>
            <a:t>function generates numbers in the range </a:t>
          </a:r>
          <a:r>
            <a:rPr lang="pl-PL" sz="1400" kern="1200"/>
            <a:t>&lt;0</a:t>
          </a:r>
          <a:r>
            <a:rPr lang="en-US" sz="1400" kern="1200"/>
            <a:t>,</a:t>
          </a:r>
          <a:r>
            <a:rPr lang="pl-PL" sz="1400" kern="1200"/>
            <a:t>1)</a:t>
          </a:r>
          <a:endParaRPr lang="en-US" sz="1400" kern="1200"/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Data analysis -&gt; </a:t>
          </a:r>
          <a:r>
            <a:rPr lang="en-US" sz="1400" b="1" u="sng" kern="1200"/>
            <a:t>Generating pseudorandom allows to set a seed </a:t>
          </a:r>
          <a:endParaRPr lang="en-US" sz="1400" kern="1200"/>
        </a:p>
      </dsp:txBody>
      <dsp:txXfrm>
        <a:off x="2727685" y="1392464"/>
        <a:ext cx="2318046" cy="1496132"/>
      </dsp:txXfrm>
    </dsp:sp>
    <dsp:sp modelId="{EA3A363B-039F-4999-9773-54DC999E1827}">
      <dsp:nvSpPr>
        <dsp:cNvPr id="0" name=""/>
        <dsp:cNvSpPr/>
      </dsp:nvSpPr>
      <dsp:spPr>
        <a:xfrm>
          <a:off x="5451389" y="257147"/>
          <a:ext cx="811316" cy="67867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BF622F-F216-4B41-939E-CAEECA573CA3}">
      <dsp:nvSpPr>
        <dsp:cNvPr id="0" name=""/>
        <dsp:cNvSpPr/>
      </dsp:nvSpPr>
      <dsp:spPr>
        <a:xfrm>
          <a:off x="5451389" y="1048974"/>
          <a:ext cx="2318046" cy="2908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900" kern="1200"/>
            <a:t>Programming </a:t>
          </a:r>
        </a:p>
      </dsp:txBody>
      <dsp:txXfrm>
        <a:off x="5451389" y="1048974"/>
        <a:ext cx="2318046" cy="290860"/>
      </dsp:txXfrm>
    </dsp:sp>
    <dsp:sp modelId="{CA96B0D7-F032-4B07-93EE-BF4E34564E42}">
      <dsp:nvSpPr>
        <dsp:cNvPr id="0" name=""/>
        <dsp:cNvSpPr/>
      </dsp:nvSpPr>
      <dsp:spPr>
        <a:xfrm>
          <a:off x="5451389" y="1392464"/>
          <a:ext cx="2318046" cy="14961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Math.rand() or similar function is available in all programming languages and return value in range </a:t>
          </a:r>
          <a:r>
            <a:rPr lang="pl-PL" sz="1400" kern="1200"/>
            <a:t>&lt;0</a:t>
          </a:r>
          <a:r>
            <a:rPr lang="en-US" sz="1400" kern="1200"/>
            <a:t>,</a:t>
          </a:r>
          <a:r>
            <a:rPr lang="pl-PL" sz="1400" kern="1200"/>
            <a:t>1)</a:t>
          </a:r>
          <a:endParaRPr lang="en-US" sz="1400" kern="1200"/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u="sng" kern="1200"/>
            <a:t>Current system time is often used as a seed</a:t>
          </a:r>
          <a:endParaRPr lang="en-US" sz="1400" kern="1200"/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Open source random number generators (e.g. </a:t>
          </a:r>
          <a:r>
            <a:rPr lang="en-US" sz="1400" b="1" u="sng" kern="1200"/>
            <a:t>Mersenne Twister</a:t>
          </a:r>
          <a:r>
            <a:rPr lang="en-US" sz="1400" kern="1200"/>
            <a:t>)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Speed, quality (good statistical properties) </a:t>
          </a:r>
        </a:p>
      </dsp:txBody>
      <dsp:txXfrm>
        <a:off x="5451389" y="1392464"/>
        <a:ext cx="2318046" cy="14961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LabelDescriptionList">
  <dgm:title val="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l" for="ch" forName="iconRect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9DEA68-7253-524B-B7ED-D84A80ED135C}" type="datetimeFigureOut">
              <a:rPr lang="pl-PL" smtClean="0"/>
              <a:t>22.02.2026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D819C5-210B-4442-9E66-7227A66DCD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3849309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B29C27-A09B-3E44-9DB8-8913E8D55002}" type="datetimeFigureOut">
              <a:rPr lang="pl-PL" smtClean="0"/>
              <a:t>22.02.2026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593B1A-C82D-994E-B408-6CCFE3DECAF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1737312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5492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Invalid distributions create invalid results, which leads to inappropriate policies</a:t>
            </a:r>
          </a:p>
          <a:p>
            <a:r>
              <a:rPr lang="en-US" dirty="0"/>
              <a:t>Empirical Distributions</a:t>
            </a:r>
          </a:p>
          <a:p>
            <a:r>
              <a:rPr lang="en-US" dirty="0"/>
              <a:t>Most appropriate when developed for the issue at hand. </a:t>
            </a:r>
          </a:p>
          <a:p>
            <a:r>
              <a:rPr lang="en-US" dirty="0"/>
              <a:t>Example: local fish consumption</a:t>
            </a:r>
          </a:p>
          <a:p>
            <a:pPr lvl="1"/>
            <a:r>
              <a:rPr lang="en-US" dirty="0"/>
              <a:t>survey individuals or otherwise estimate</a:t>
            </a:r>
          </a:p>
          <a:p>
            <a:pPr lvl="1"/>
            <a:r>
              <a:rPr lang="en-US" dirty="0"/>
              <a:t>data from individuals elsewhere may be very misleading</a:t>
            </a:r>
            <a:endParaRPr lang="pl-PL" dirty="0"/>
          </a:p>
          <a:p>
            <a:r>
              <a:rPr lang="pl-PL" dirty="0"/>
              <a:t>Analityczne</a:t>
            </a:r>
          </a:p>
          <a:p>
            <a:r>
              <a:rPr lang="pl-PL" dirty="0"/>
              <a:t>	</a:t>
            </a:r>
            <a:r>
              <a:rPr lang="en-US" dirty="0"/>
              <a:t>Challenge: when there’s very little data</a:t>
            </a:r>
          </a:p>
          <a:p>
            <a:r>
              <a:rPr lang="pl-PL" dirty="0"/>
              <a:t>	n</a:t>
            </a:r>
            <a:r>
              <a:rPr lang="en-US" dirty="0" err="1"/>
              <a:t>ot</a:t>
            </a:r>
            <a:r>
              <a:rPr lang="en-US" dirty="0"/>
              <a:t> a hypothetical issue…is an ongoing debate in the literature</a:t>
            </a:r>
          </a:p>
          <a:p>
            <a:r>
              <a:rPr lang="pl-PL" dirty="0"/>
              <a:t>	</a:t>
            </a:r>
            <a:r>
              <a:rPr lang="en-US" dirty="0"/>
              <a:t>Key is to state clearly your assumptions</a:t>
            </a:r>
          </a:p>
          <a:p>
            <a:r>
              <a:rPr lang="pl-PL" dirty="0"/>
              <a:t>	</a:t>
            </a:r>
            <a:r>
              <a:rPr lang="en-US" dirty="0"/>
              <a:t>Better yet…do it both ways!</a:t>
            </a:r>
          </a:p>
          <a:p>
            <a:pPr lvl="1"/>
            <a:r>
              <a:rPr lang="pl-PL" dirty="0" err="1"/>
              <a:t>Theoretical</a:t>
            </a:r>
            <a:endParaRPr lang="pl-PL" dirty="0"/>
          </a:p>
          <a:p>
            <a:r>
              <a:rPr lang="en-US" dirty="0"/>
              <a:t>Appropriate when there’s some mechanistic or probabilistic basis</a:t>
            </a:r>
          </a:p>
          <a:p>
            <a:r>
              <a:rPr lang="en-US" dirty="0"/>
              <a:t>Example: small sample (say 50 test animals) establishes a binomial distribution</a:t>
            </a:r>
          </a:p>
          <a:p>
            <a:r>
              <a:rPr lang="en-US" dirty="0"/>
              <a:t>Lognormal distributions show up often in nature</a:t>
            </a:r>
            <a:endParaRPr lang="pl-PL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l-PL" dirty="0"/>
              <a:t>model może być tylko przybliżeniem systemu</a:t>
            </a:r>
          </a:p>
          <a:p>
            <a:r>
              <a:rPr lang="pl-PL" dirty="0"/>
              <a:t>Nigdy nie można przeprowadzić pełnej weryfikacji modelu</a:t>
            </a:r>
          </a:p>
          <a:p>
            <a:r>
              <a:rPr lang="pl-PL" dirty="0"/>
              <a:t>Jakość weryfikacji zależy od złożoności systemu</a:t>
            </a:r>
          </a:p>
          <a:p>
            <a:endParaRPr lang="pl-PL" dirty="0"/>
          </a:p>
          <a:p>
            <a:pPr lvl="1"/>
            <a:r>
              <a:rPr lang="pl-PL" sz="3300" dirty="0" err="1"/>
              <a:t>Simulation</a:t>
            </a:r>
            <a:r>
              <a:rPr lang="pl-PL" sz="3300" dirty="0"/>
              <a:t> dla bieżących wartości zmiennych i parametrów i porównanie z rzeczywistymi wynikami systemu</a:t>
            </a:r>
            <a:endParaRPr lang="pl-PL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1"/>
            <a:r>
              <a:rPr lang="pl-PL" dirty="0"/>
              <a:t>Która ze zmiennych ma największy wpływ na rozkład zmiennej wynikowej</a:t>
            </a:r>
            <a:endParaRPr lang="en-US" dirty="0"/>
          </a:p>
          <a:p>
            <a:endParaRPr lang="pl-PL" dirty="0"/>
          </a:p>
          <a:p>
            <a:endParaRPr lang="pl-PL" dirty="0"/>
          </a:p>
          <a:p>
            <a:r>
              <a:rPr lang="en-US" dirty="0"/>
              <a:t>Helps understand when better data can be most valuable (information isn’t free…nor even cheap)</a:t>
            </a:r>
            <a:endParaRPr lang="pl-PL" dirty="0"/>
          </a:p>
          <a:p>
            <a:pPr lvl="1"/>
            <a:r>
              <a:rPr lang="pl-PL" dirty="0"/>
              <a:t>Który parametr należy kontrolować w celu redukcji ryzyka</a:t>
            </a:r>
            <a:endParaRPr lang="en-US" dirty="0"/>
          </a:p>
          <a:p>
            <a:endParaRPr lang="pl-PL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5575" y="774700"/>
            <a:ext cx="6794500" cy="3822700"/>
          </a:xfrm>
          <a:ln w="12700" cap="flat">
            <a:solidFill>
              <a:schemeClr val="tx1"/>
            </a:solidFill>
          </a:ln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9325" y="4860925"/>
            <a:ext cx="5203825" cy="4606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180" tIns="48090" rIns="96180" bIns="48090"/>
          <a:lstStyle/>
          <a:p>
            <a:pPr defTabSz="788988">
              <a:spcBef>
                <a:spcPct val="20000"/>
              </a:spcBef>
              <a:buFontTx/>
              <a:buChar char="•"/>
            </a:pPr>
            <a:r>
              <a:rPr lang="pl-PL" dirty="0"/>
              <a:t>W probabilistycznej sytuacji decyzyjnej jest więcej niż jeden możliwy wynik każdej decyzji. Model symulacyjny daje jeden z tych wyników nazywany scenariuszem. Kilkakrotne uruchamianie modelu symulacyjnego pozwala przejrzeć różne scenariusze i ocenić możliwość ich wystąpienia.</a:t>
            </a:r>
          </a:p>
          <a:p>
            <a:pPr defTabSz="788988">
              <a:lnSpc>
                <a:spcPct val="90000"/>
              </a:lnSpc>
            </a:pPr>
            <a:r>
              <a:rPr lang="en-US" dirty="0"/>
              <a:t>When there are many distributional inputs</a:t>
            </a:r>
          </a:p>
          <a:p>
            <a:pPr defTabSz="788988">
              <a:lnSpc>
                <a:spcPct val="90000"/>
              </a:lnSpc>
            </a:pPr>
            <a:r>
              <a:rPr lang="en-US" dirty="0"/>
              <a:t>Concern about “excessive conservatism”</a:t>
            </a:r>
          </a:p>
          <a:p>
            <a:pPr defTabSz="788988">
              <a:lnSpc>
                <a:spcPct val="90000"/>
              </a:lnSpc>
            </a:pPr>
            <a:r>
              <a:rPr lang="en-US" dirty="0"/>
              <a:t>Because we can</a:t>
            </a:r>
          </a:p>
          <a:p>
            <a:pPr defTabSz="788988">
              <a:lnSpc>
                <a:spcPct val="90000"/>
              </a:lnSpc>
            </a:pPr>
            <a:r>
              <a:rPr lang="en-US" dirty="0"/>
              <a:t>Bayesian calculations</a:t>
            </a:r>
            <a:endParaRPr lang="pl-PL" dirty="0"/>
          </a:p>
          <a:p>
            <a:pPr defTabSz="788988">
              <a:lnSpc>
                <a:spcPct val="90000"/>
              </a:lnSpc>
            </a:pPr>
            <a:endParaRPr lang="pl-PL" dirty="0"/>
          </a:p>
          <a:p>
            <a:pPr defTabSz="788988"/>
            <a:r>
              <a:rPr lang="en-US" dirty="0"/>
              <a:t>Simple calculations lose information</a:t>
            </a:r>
            <a:endParaRPr lang="pl-PL" dirty="0"/>
          </a:p>
          <a:p>
            <a:pPr lvl="1" defTabSz="788988"/>
            <a:r>
              <a:rPr lang="en-US" sz="1500" dirty="0"/>
              <a:t> Mean </a:t>
            </a:r>
            <a:r>
              <a:rPr lang="en-US" sz="1500" dirty="0">
                <a:sym typeface="Symbol" pitchFamily="18" charset="2"/>
              </a:rPr>
              <a:t></a:t>
            </a:r>
            <a:r>
              <a:rPr lang="en-US" sz="1500" dirty="0"/>
              <a:t> mean = mean</a:t>
            </a:r>
          </a:p>
          <a:p>
            <a:pPr lvl="1" defTabSz="788988"/>
            <a:r>
              <a:rPr lang="en-US" sz="1500" dirty="0"/>
              <a:t>95% %</a:t>
            </a:r>
            <a:r>
              <a:rPr lang="en-US" sz="1500" dirty="0" err="1"/>
              <a:t>ile</a:t>
            </a:r>
            <a:r>
              <a:rPr lang="en-US" sz="1500" dirty="0"/>
              <a:t> </a:t>
            </a:r>
            <a:r>
              <a:rPr lang="en-US" sz="1500" dirty="0">
                <a:sym typeface="Symbol" pitchFamily="18" charset="2"/>
              </a:rPr>
              <a:t> 95%ile  95%ile!</a:t>
            </a:r>
            <a:endParaRPr lang="en-US" sz="1500" dirty="0"/>
          </a:p>
          <a:p>
            <a:pPr lvl="1" defTabSz="788988"/>
            <a:r>
              <a:rPr lang="en-US" sz="1500" dirty="0"/>
              <a:t>Gets “worse” with 3 or more distributions</a:t>
            </a:r>
            <a:endParaRPr lang="en-US" sz="1500" dirty="0">
              <a:sym typeface="Symbol" pitchFamily="18" charset="2"/>
            </a:endParaRPr>
          </a:p>
          <a:p>
            <a:pPr defTabSz="788988">
              <a:lnSpc>
                <a:spcPct val="90000"/>
              </a:lnSpc>
            </a:pPr>
            <a:endParaRPr lang="en-US" dirty="0"/>
          </a:p>
          <a:p>
            <a:pPr defTabSz="788988"/>
            <a:endParaRPr lang="pl-PL" dirty="0"/>
          </a:p>
          <a:p>
            <a:pPr defTabSz="788988"/>
            <a:r>
              <a:rPr lang="en-US" dirty="0"/>
              <a:t>Beware: misapplication </a:t>
            </a:r>
          </a:p>
          <a:p>
            <a:pPr lvl="1" defTabSz="788988"/>
            <a:r>
              <a:rPr lang="en-US" dirty="0"/>
              <a:t>ignorance at best</a:t>
            </a:r>
          </a:p>
          <a:p>
            <a:pPr lvl="1" defTabSz="788988"/>
            <a:r>
              <a:rPr lang="en-US" dirty="0"/>
              <a:t>fraudulent at worst</a:t>
            </a:r>
            <a:endParaRPr lang="pl-PL" dirty="0"/>
          </a:p>
          <a:p>
            <a:pPr defTabSz="788988"/>
            <a:endParaRPr lang="pl-PL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934">
              <a:defRPr sz="1600">
                <a:solidFill>
                  <a:schemeClr val="tx1"/>
                </a:solidFill>
                <a:latin typeface="Arial" charset="0"/>
              </a:defRPr>
            </a:lvl1pPr>
            <a:lvl2pPr marL="720067" indent="-276949" defTabSz="933934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07796" indent="-221559" defTabSz="933934">
              <a:defRPr sz="1600">
                <a:solidFill>
                  <a:schemeClr val="tx1"/>
                </a:solidFill>
                <a:latin typeface="Arial" charset="0"/>
              </a:defRPr>
            </a:lvl3pPr>
            <a:lvl4pPr marL="1550914" indent="-221559" defTabSz="933934">
              <a:defRPr sz="1600">
                <a:solidFill>
                  <a:schemeClr val="tx1"/>
                </a:solidFill>
                <a:latin typeface="Arial" charset="0"/>
              </a:defRPr>
            </a:lvl4pPr>
            <a:lvl5pPr marL="1994032" indent="-221559" defTabSz="933934">
              <a:defRPr sz="1600">
                <a:solidFill>
                  <a:schemeClr val="tx1"/>
                </a:solidFill>
                <a:latin typeface="Arial" charset="0"/>
              </a:defRPr>
            </a:lvl5pPr>
            <a:lvl6pPr marL="2437150" indent="-221559" defTabSz="93393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880269" indent="-221559" defTabSz="93393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323387" indent="-221559" defTabSz="93393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766505" indent="-221559" defTabSz="93393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4F3FDB3D-E978-4E7C-BC88-765ACC238B6A}" type="slidenum">
              <a:rPr lang="en-GB" sz="1200">
                <a:latin typeface="Times New Roman" pitchFamily="18" charset="0"/>
              </a:rPr>
              <a:pPr/>
              <a:t>32</a:t>
            </a:fld>
            <a:endParaRPr lang="en-GB" sz="1200">
              <a:latin typeface="Times New Roman" pitchFamily="18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6563" y="706438"/>
            <a:ext cx="6192837" cy="3484562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102" y="4431356"/>
            <a:ext cx="5175198" cy="41998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764687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61414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Char char="•"/>
            </a:pPr>
            <a:r>
              <a:rPr lang="pl-PL" sz="900" dirty="0"/>
              <a:t>Definicja problemu: wskazanie istotnych zmiennych, na które ma się wpływ i zmiennych, na które się nie ma wpływu. właściciel</a:t>
            </a:r>
            <a:r>
              <a:rPr lang="pl-PL" sz="900" i="1" dirty="0"/>
              <a:t> sklepu: cel: max profitu, </a:t>
            </a:r>
            <a:r>
              <a:rPr lang="pl-PL" sz="900" b="1" i="1" dirty="0"/>
              <a:t>zm. z wpływem</a:t>
            </a:r>
            <a:r>
              <a:rPr lang="pl-PL" sz="900" i="1" dirty="0"/>
              <a:t>: sposób zamawiania, </a:t>
            </a:r>
            <a:r>
              <a:rPr lang="pl-PL" sz="900" b="1" i="1" dirty="0"/>
              <a:t>zm. bez wpływu  popyt</a:t>
            </a:r>
            <a:r>
              <a:rPr lang="pl-PL" sz="900" i="1" dirty="0"/>
              <a:t>.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pl-PL" sz="900" dirty="0"/>
              <a:t>Budowa modelu: uszyty na miarę problemu, nie da rady ogólnego modelu zrobić</a:t>
            </a:r>
          </a:p>
          <a:p>
            <a:pPr lvl="1">
              <a:lnSpc>
                <a:spcPct val="80000"/>
              </a:lnSpc>
            </a:pPr>
            <a:r>
              <a:rPr lang="pl-PL" sz="900" i="1" dirty="0"/>
              <a:t>Określenie zmiennych i parametrów</a:t>
            </a:r>
            <a:r>
              <a:rPr lang="pl-PL" sz="900" dirty="0"/>
              <a:t>: Co powinno zostać ustalone jako parametr a które mogą się zmieniać w czasie symulacji (zmienne) </a:t>
            </a:r>
            <a:r>
              <a:rPr lang="pl-PL" sz="900" b="1" i="1" dirty="0"/>
              <a:t>parametr</a:t>
            </a:r>
            <a:r>
              <a:rPr lang="pl-PL" sz="900" i="1" dirty="0"/>
              <a:t>: koszt towarów, cena sprzedaży na rynku </a:t>
            </a:r>
            <a:r>
              <a:rPr lang="pl-PL" sz="900" b="1" i="1" dirty="0"/>
              <a:t>zmienna</a:t>
            </a:r>
            <a:r>
              <a:rPr lang="pl-PL" sz="900" i="1" dirty="0"/>
              <a:t> zamówione towary, popyt na towar, sprzedany towar.</a:t>
            </a:r>
          </a:p>
          <a:p>
            <a:pPr lvl="1">
              <a:lnSpc>
                <a:spcPct val="80000"/>
              </a:lnSpc>
            </a:pPr>
            <a:r>
              <a:rPr lang="pl-PL" sz="900" i="1" dirty="0"/>
              <a:t>Określenie reguł decyzyjnych</a:t>
            </a:r>
            <a:r>
              <a:rPr lang="pl-PL" sz="900" dirty="0"/>
              <a:t>. (reguły operacyjne) reguły zgodnie z którymi działa system, reguły pierwszeństwa, mogą być skomplikowane i wielostopniowe</a:t>
            </a:r>
          </a:p>
          <a:p>
            <a:pPr lvl="1">
              <a:lnSpc>
                <a:spcPct val="80000"/>
              </a:lnSpc>
            </a:pPr>
            <a:r>
              <a:rPr lang="pl-PL" sz="900" i="1" dirty="0"/>
              <a:t>Określenie rozkładów </a:t>
            </a:r>
            <a:r>
              <a:rPr lang="pl-PL" sz="900" i="1" dirty="0" err="1"/>
              <a:t>prawdop</a:t>
            </a:r>
            <a:r>
              <a:rPr lang="pl-PL" sz="900" dirty="0"/>
              <a:t>. Mogą być </a:t>
            </a:r>
            <a:r>
              <a:rPr lang="pl-PL" sz="900" b="1" dirty="0"/>
              <a:t>empiryczne częstości</a:t>
            </a:r>
            <a:r>
              <a:rPr lang="pl-PL" sz="900" dirty="0"/>
              <a:t> (tylko dla danego problemu) - trzeba obserwować system lub dane ściągać lub </a:t>
            </a:r>
            <a:r>
              <a:rPr lang="pl-PL" sz="900" b="1" dirty="0"/>
              <a:t>matematyczne </a:t>
            </a:r>
            <a:r>
              <a:rPr lang="pl-PL" sz="900" b="1" dirty="0" err="1"/>
              <a:t>formuł</a:t>
            </a:r>
            <a:r>
              <a:rPr lang="pl-PL" sz="900" dirty="0" err="1"/>
              <a:t>y.czasem</a:t>
            </a:r>
            <a:r>
              <a:rPr lang="pl-PL" sz="900" dirty="0"/>
              <a:t> tak można </a:t>
            </a:r>
            <a:r>
              <a:rPr lang="pl-PL" sz="900" dirty="0" err="1"/>
              <a:t>przyjąc</a:t>
            </a:r>
            <a:r>
              <a:rPr lang="pl-PL" sz="900" dirty="0"/>
              <a:t> i to ułatwia obliczenia.</a:t>
            </a:r>
          </a:p>
          <a:p>
            <a:pPr lvl="1">
              <a:lnSpc>
                <a:spcPct val="80000"/>
              </a:lnSpc>
            </a:pPr>
            <a:r>
              <a:rPr lang="pl-PL" sz="900" i="1" dirty="0"/>
              <a:t>Określenie procedur przyrostu czasu</a:t>
            </a:r>
            <a:r>
              <a:rPr lang="pl-PL" sz="900" dirty="0"/>
              <a:t> </a:t>
            </a:r>
            <a:r>
              <a:rPr lang="pl-PL" sz="900" b="1" dirty="0"/>
              <a:t>stałe przyrosty czasu</a:t>
            </a:r>
            <a:r>
              <a:rPr lang="pl-PL" sz="900" dirty="0"/>
              <a:t> jednakowe przyrosty czasu są przyjęte. Po upływie czasu sprawdza się, czy któryś z wypadków zaistniał. Jeśli tak, wydarzenia są symulowane, nie - czas upływa (regularne zdarzenia lub dużo zdarzeń i kilka na raz zachodzi w tym samym czasie). </a:t>
            </a:r>
            <a:r>
              <a:rPr lang="pl-PL" sz="900" b="1" dirty="0"/>
              <a:t>Zmienne</a:t>
            </a:r>
            <a:r>
              <a:rPr lang="pl-PL" sz="900" dirty="0"/>
              <a:t> przyrosty </a:t>
            </a:r>
            <a:r>
              <a:rPr lang="pl-PL" sz="900" dirty="0" err="1"/>
              <a:t>czasu:zegar</a:t>
            </a:r>
            <a:r>
              <a:rPr lang="pl-PL" sz="900" dirty="0"/>
              <a:t> jest posuwany o tyle, żeby zaszło nowe zdarzenie (mało zdarzeń zachodzi w długim okresie czasu. 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pl-PL" sz="900" i="1" dirty="0"/>
              <a:t>Określenie warunków startowych</a:t>
            </a:r>
            <a:r>
              <a:rPr lang="pl-PL" sz="900" dirty="0"/>
              <a:t>: od czegoś trzeba zacząć. Ważna decyzja, bo często mija czas aż system się ustabilizuje. Często więc </a:t>
            </a:r>
            <a:r>
              <a:rPr lang="pl-PL" sz="900" dirty="0" err="1"/>
              <a:t>robisię</a:t>
            </a:r>
            <a:r>
              <a:rPr lang="pl-PL" sz="900" dirty="0"/>
              <a:t>: </a:t>
            </a:r>
            <a:r>
              <a:rPr lang="pl-PL" sz="900" b="1" dirty="0"/>
              <a:t>porzucenie wyników</a:t>
            </a:r>
            <a:r>
              <a:rPr lang="pl-PL" sz="900" dirty="0"/>
              <a:t> z okresu rozgrzewki systemu , określa parametry rozruchu </a:t>
            </a:r>
            <a:r>
              <a:rPr lang="pl-PL" sz="900" b="1" dirty="0"/>
              <a:t>minimalizujące długość rozruchu</a:t>
            </a:r>
            <a:r>
              <a:rPr lang="pl-PL" sz="900" dirty="0"/>
              <a:t>, wybór parametrów startowych </a:t>
            </a:r>
            <a:r>
              <a:rPr lang="pl-PL" sz="900" b="1" dirty="0"/>
              <a:t>minimalizujących obciążenie</a:t>
            </a:r>
            <a:r>
              <a:rPr lang="pl-PL" sz="900" dirty="0"/>
              <a:t> wyników.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pl-PL" sz="900" i="1" dirty="0"/>
              <a:t>Określenie długości eksperymentu</a:t>
            </a:r>
            <a:r>
              <a:rPr lang="pl-PL" sz="900" dirty="0"/>
              <a:t> zależy od celu symulacji: symuluj aż do osiągnięcia </a:t>
            </a:r>
            <a:r>
              <a:rPr lang="pl-PL" sz="900" b="1" dirty="0"/>
              <a:t>równowagi</a:t>
            </a:r>
            <a:r>
              <a:rPr lang="pl-PL" sz="900" dirty="0"/>
              <a:t> (popyt jest podobny do tego ze względnych częstości), </a:t>
            </a:r>
            <a:r>
              <a:rPr lang="pl-PL" sz="900" b="1" dirty="0"/>
              <a:t>pewien czas</a:t>
            </a:r>
            <a:r>
              <a:rPr lang="pl-PL" sz="900" dirty="0"/>
              <a:t> i sprawdzam, czy rozsądne wyniki, </a:t>
            </a:r>
            <a:r>
              <a:rPr lang="pl-PL" sz="900" b="1" dirty="0"/>
              <a:t>wymogi statystyczne</a:t>
            </a:r>
            <a:r>
              <a:rPr lang="pl-PL" sz="900" dirty="0"/>
              <a:t>, czy testy można puszczać. 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pl-PL" sz="900" dirty="0"/>
              <a:t>Określenie testów: wnioski wyciągnięte z modelu zależą od tego, jak się zaprojektuje eksperyment.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pl-PL" sz="900" dirty="0"/>
              <a:t>Porównanie z inną informacją: starymi danymi operacyjnymi systemu, podobnego systemu, intuicja. Jedynym testem </a:t>
            </a:r>
            <a:r>
              <a:rPr lang="pl-PL" sz="900" dirty="0" err="1"/>
              <a:t>porpawnośi</a:t>
            </a:r>
            <a:r>
              <a:rPr lang="pl-PL" sz="900" dirty="0"/>
              <a:t> symulacji jest jednak zobaczenie jak system działa po wprowadzeniu zmian wynikających z symulacji. 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pl-PL" sz="900" dirty="0"/>
              <a:t>Ocena - sprawdzenie poprawności działania programu komputerowego: </a:t>
            </a:r>
            <a:r>
              <a:rPr lang="pl-PL" sz="900" b="1" dirty="0"/>
              <a:t>oddzielne przeliczenie</a:t>
            </a:r>
            <a:r>
              <a:rPr lang="pl-PL" sz="900" dirty="0"/>
              <a:t> jednego ruchu symulacji, przeprowadzenie </a:t>
            </a:r>
            <a:r>
              <a:rPr lang="pl-PL" sz="900" b="1" dirty="0"/>
              <a:t>symulacji dla bieżących wartości</a:t>
            </a:r>
            <a:r>
              <a:rPr lang="pl-PL" sz="900" dirty="0"/>
              <a:t> zmiennych i parametrów i porównanie z wynikami systemu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pl-PL" sz="900" dirty="0"/>
              <a:t>Propozycja nowego eksperymentu  </a:t>
            </a:r>
          </a:p>
          <a:p>
            <a:pPr>
              <a:lnSpc>
                <a:spcPct val="80000"/>
              </a:lnSpc>
            </a:pPr>
            <a:endParaRPr lang="pl-PL" sz="800" dirty="0"/>
          </a:p>
          <a:p>
            <a:pPr>
              <a:lnSpc>
                <a:spcPct val="80000"/>
              </a:lnSpc>
            </a:pPr>
            <a:endParaRPr lang="pl-PL" sz="8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2"/>
            <a:r>
              <a:rPr lang="pl-PL" dirty="0"/>
              <a:t>Badania nad naturą i przyczynami bogactwa narodów Adam </a:t>
            </a:r>
            <a:r>
              <a:rPr lang="pl-PL" dirty="0" err="1"/>
              <a:t>Smith</a:t>
            </a:r>
            <a:r>
              <a:rPr lang="pl-PL" dirty="0"/>
              <a:t> 1776 r.</a:t>
            </a:r>
          </a:p>
          <a:p>
            <a:pPr lvl="2"/>
            <a:endParaRPr lang="pl-PL" dirty="0"/>
          </a:p>
          <a:p>
            <a:r>
              <a:rPr lang="pl-PL" dirty="0"/>
              <a:t>Każdy powinien robić to, co mu przynosi największą korzyść pieniężną.</a:t>
            </a:r>
          </a:p>
          <a:p>
            <a:r>
              <a:rPr lang="pl-PL" dirty="0"/>
              <a:t>Żądza pieniądza nakłada na człowieka zadania  - ale czy wszystkie zostaną wykonane? Zagwozdka ekonomistów.</a:t>
            </a:r>
          </a:p>
          <a:p>
            <a:endParaRPr lang="pl-PL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Usually doesn’t have much effect unless significant correlation (|</a:t>
            </a:r>
            <a:r>
              <a:rPr lang="en-US" dirty="0">
                <a:sym typeface="Symbol" pitchFamily="18" charset="2"/>
              </a:rPr>
              <a:t>|&gt;0.75</a:t>
            </a:r>
            <a:r>
              <a:rPr lang="en-US" dirty="0"/>
              <a:t>)</a:t>
            </a:r>
            <a:endParaRPr lang="pl-PL" dirty="0"/>
          </a:p>
          <a:p>
            <a:r>
              <a:rPr lang="pl-PL" dirty="0"/>
              <a:t>Monte Carlo/</a:t>
            </a:r>
            <a:r>
              <a:rPr lang="pl-PL" dirty="0" err="1"/>
              <a:t>Latin</a:t>
            </a:r>
            <a:r>
              <a:rPr lang="pl-PL" dirty="0"/>
              <a:t> </a:t>
            </a:r>
            <a:r>
              <a:rPr lang="pl-PL" dirty="0" err="1"/>
              <a:t>Hypercube</a:t>
            </a:r>
            <a:endParaRPr lang="pl-PL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044000" y="2687772"/>
            <a:ext cx="7541112" cy="1102519"/>
          </a:xfrm>
        </p:spPr>
        <p:txBody>
          <a:bodyPr lIns="0" tIns="0" rIns="0" bIns="0" anchor="b" anchorCtr="0">
            <a:normAutofit/>
          </a:bodyPr>
          <a:lstStyle>
            <a:lvl1pPr algn="l">
              <a:defRPr sz="3200" b="1">
                <a:solidFill>
                  <a:srgbClr val="FFFFFF"/>
                </a:solidFill>
                <a:latin typeface="Open Sans Regular"/>
                <a:cs typeface="Open Sans Regular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044000" y="3892070"/>
            <a:ext cx="6400800" cy="588409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Open Sans Light"/>
                <a:cs typeface="Open Sans Ligh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dirty="0"/>
              <a:t>Kliknij, aby edytować styl wzorca podtytułu</a:t>
            </a: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044000" y="4486735"/>
            <a:ext cx="2895600" cy="273844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100">
                <a:solidFill>
                  <a:schemeClr val="bg1"/>
                </a:solidFill>
                <a:latin typeface="Open Sans Light"/>
                <a:cs typeface="Open Sans Light"/>
              </a:defRPr>
            </a:lvl1pPr>
          </a:lstStyle>
          <a:p>
            <a:r>
              <a:rPr lang="en-US"/>
              <a:t>International Business: Strategy, Management, and the New Realities</a:t>
            </a:r>
            <a:endParaRPr lang="pl-PL" dirty="0"/>
          </a:p>
        </p:txBody>
      </p:sp>
      <p:pic>
        <p:nvPicPr>
          <p:cNvPr id="9" name="Obraz 8" descr="logoSGH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741" y="473241"/>
            <a:ext cx="900363" cy="90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764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8975" y="400050"/>
            <a:ext cx="5226050" cy="2952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04800" y="742950"/>
            <a:ext cx="8534400" cy="4057650"/>
          </a:xfrm>
        </p:spPr>
        <p:txBody>
          <a:bodyPr/>
          <a:lstStyle/>
          <a:p>
            <a:pPr lvl="0"/>
            <a:endParaRPr lang="pl-PL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Strona </a:t>
            </a:r>
            <a:fld id="{94388547-533D-456A-A3F2-4631DD8EB1F7}" type="slidenum">
              <a:rPr lang="pl-PL"/>
              <a:pPr>
                <a:defRPr/>
              </a:pPr>
              <a:t>‹#›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499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Strona </a:t>
            </a:r>
            <a:fld id="{501E0C37-7576-486A-BE48-4B2AB8C427DB}" type="slidenum">
              <a:rPr lang="pl-PL"/>
              <a:pPr>
                <a:defRPr/>
              </a:pPr>
              <a:t>‹#›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292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tytułow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foto-ogolna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pic>
        <p:nvPicPr>
          <p:cNvPr id="6" name="Obraz 5" descr="SGH_piramida-ogoln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044000" y="4486735"/>
            <a:ext cx="2895600" cy="273844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100">
                <a:solidFill>
                  <a:schemeClr val="bg1"/>
                </a:solidFill>
                <a:latin typeface="Open Sans Light"/>
                <a:cs typeface="Open Sans Light"/>
              </a:defRPr>
            </a:lvl1pPr>
          </a:lstStyle>
          <a:p>
            <a:r>
              <a:rPr lang="en-US"/>
              <a:t>International Business: Strategy, Management, and the New Realities</a:t>
            </a:r>
            <a:endParaRPr lang="pl-PL" dirty="0"/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741" y="473241"/>
            <a:ext cx="900363" cy="900363"/>
          </a:xfrm>
          <a:prstGeom prst="rect">
            <a:avLst/>
          </a:prstGeom>
        </p:spPr>
      </p:pic>
      <p:sp>
        <p:nvSpPr>
          <p:cNvPr id="10" name="Tytuł 1"/>
          <p:cNvSpPr>
            <a:spLocks noGrp="1"/>
          </p:cNvSpPr>
          <p:nvPr>
            <p:ph type="ctrTitle"/>
          </p:nvPr>
        </p:nvSpPr>
        <p:spPr>
          <a:xfrm>
            <a:off x="1044000" y="2687772"/>
            <a:ext cx="7541112" cy="1102519"/>
          </a:xfrm>
        </p:spPr>
        <p:txBody>
          <a:bodyPr lIns="0" tIns="0" rIns="0" bIns="0" anchor="b" anchorCtr="0">
            <a:normAutofit/>
          </a:bodyPr>
          <a:lstStyle>
            <a:lvl1pPr algn="l">
              <a:defRPr sz="3200" b="1">
                <a:solidFill>
                  <a:srgbClr val="FFFFFF"/>
                </a:solidFill>
                <a:latin typeface="Open Sans Regular"/>
                <a:cs typeface="Open Sans Regular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sp>
        <p:nvSpPr>
          <p:cNvPr id="11" name="Podtytuł 2"/>
          <p:cNvSpPr>
            <a:spLocks noGrp="1"/>
          </p:cNvSpPr>
          <p:nvPr>
            <p:ph type="subTitle" idx="1"/>
          </p:nvPr>
        </p:nvSpPr>
        <p:spPr>
          <a:xfrm>
            <a:off x="1044000" y="3892070"/>
            <a:ext cx="6400800" cy="588409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Open Sans Light"/>
                <a:cs typeface="Open Sans Ligh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dirty="0"/>
              <a:t>Kliknij, aby edytować styl wzorca podtytułu</a:t>
            </a:r>
          </a:p>
        </p:txBody>
      </p:sp>
    </p:spTree>
    <p:extLst>
      <p:ext uri="{BB962C8B-B14F-4D97-AF65-F5344CB8AC3E}">
        <p14:creationId xmlns:p14="http://schemas.microsoft.com/office/powerpoint/2010/main" val="3493182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lajd tytułow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1"/>
          <p:cNvSpPr>
            <a:spLocks noGrp="1"/>
          </p:cNvSpPr>
          <p:nvPr>
            <p:ph type="ctrTitle"/>
          </p:nvPr>
        </p:nvSpPr>
        <p:spPr>
          <a:xfrm>
            <a:off x="1044000" y="3181996"/>
            <a:ext cx="7541112" cy="1102519"/>
          </a:xfrm>
        </p:spPr>
        <p:txBody>
          <a:bodyPr lIns="0" tIns="0" rIns="0" bIns="0" anchor="b" anchorCtr="0">
            <a:normAutofit/>
          </a:bodyPr>
          <a:lstStyle>
            <a:lvl1pPr algn="l">
              <a:defRPr sz="3200" b="1">
                <a:solidFill>
                  <a:srgbClr val="FFFFFF"/>
                </a:solidFill>
                <a:latin typeface="Open Sans Regular"/>
                <a:cs typeface="Open Sans Regular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</p:spTree>
    <p:extLst>
      <p:ext uri="{BB962C8B-B14F-4D97-AF65-F5344CB8AC3E}">
        <p14:creationId xmlns:p14="http://schemas.microsoft.com/office/powerpoint/2010/main" val="1087604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edyt. styl wz. tyt.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918000" y="1187302"/>
            <a:ext cx="3577800" cy="3145745"/>
          </a:xfrm>
        </p:spPr>
        <p:txBody>
          <a:bodyPr>
            <a:normAutofit/>
          </a:bodyPr>
          <a:lstStyle>
            <a:lvl1pPr>
              <a:defRPr sz="17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920624" y="1187302"/>
            <a:ext cx="3766176" cy="3145745"/>
          </a:xfrm>
        </p:spPr>
        <p:txBody>
          <a:bodyPr>
            <a:normAutofit/>
          </a:bodyPr>
          <a:lstStyle>
            <a:lvl1pPr>
              <a:defRPr sz="17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3770058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edyt. styl wz. tyt.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917999" y="1187302"/>
            <a:ext cx="7773417" cy="3145745"/>
          </a:xfrm>
        </p:spPr>
        <p:txBody>
          <a:bodyPr>
            <a:normAutofit/>
          </a:bodyPr>
          <a:lstStyle>
            <a:lvl1pPr>
              <a:defRPr sz="17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1077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edyt. styl wz. tyt.</a:t>
            </a:r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 hasCustomPrompt="1"/>
          </p:nvPr>
        </p:nvSpPr>
        <p:spPr>
          <a:xfrm>
            <a:off x="917575" y="1238250"/>
            <a:ext cx="2273300" cy="300038"/>
          </a:xfrm>
        </p:spPr>
        <p:txBody>
          <a:bodyPr anchor="t" anchorCtr="0">
            <a:noAutofit/>
          </a:bodyPr>
          <a:lstStyle>
            <a:lvl1pPr marL="0" indent="0">
              <a:buNone/>
              <a:defRPr sz="1100">
                <a:solidFill>
                  <a:srgbClr val="00748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/>
              <a:t>TYTUŁ ZDJĘCIA</a:t>
            </a:r>
          </a:p>
        </p:txBody>
      </p:sp>
      <p:sp>
        <p:nvSpPr>
          <p:cNvPr id="9" name="Symbol zastępczy obrazu 8"/>
          <p:cNvSpPr>
            <a:spLocks noGrp="1"/>
          </p:cNvSpPr>
          <p:nvPr>
            <p:ph type="pic" sz="quarter" idx="11"/>
          </p:nvPr>
        </p:nvSpPr>
        <p:spPr>
          <a:xfrm>
            <a:off x="917575" y="1538288"/>
            <a:ext cx="2273300" cy="2066925"/>
          </a:xfrm>
        </p:spPr>
        <p:txBody>
          <a:bodyPr/>
          <a:lstStyle/>
          <a:p>
            <a:endParaRPr lang="pl-PL"/>
          </a:p>
        </p:txBody>
      </p:sp>
      <p:sp>
        <p:nvSpPr>
          <p:cNvPr id="11" name="Symbol zastępczy zawartości 10"/>
          <p:cNvSpPr>
            <a:spLocks noGrp="1"/>
          </p:cNvSpPr>
          <p:nvPr>
            <p:ph sz="quarter" idx="12"/>
          </p:nvPr>
        </p:nvSpPr>
        <p:spPr>
          <a:xfrm>
            <a:off x="917575" y="3682872"/>
            <a:ext cx="2273300" cy="611188"/>
          </a:xfrm>
        </p:spPr>
        <p:txBody>
          <a:bodyPr>
            <a:noAutofit/>
          </a:bodyPr>
          <a:lstStyle>
            <a:lvl1pPr marL="0" indent="0">
              <a:buNone/>
              <a:defRPr sz="90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2" name="Symbol zastępczy tekstu 6"/>
          <p:cNvSpPr>
            <a:spLocks noGrp="1"/>
          </p:cNvSpPr>
          <p:nvPr>
            <p:ph type="body" sz="quarter" idx="13" hasCustomPrompt="1"/>
          </p:nvPr>
        </p:nvSpPr>
        <p:spPr>
          <a:xfrm>
            <a:off x="3661120" y="1238250"/>
            <a:ext cx="2273300" cy="300038"/>
          </a:xfrm>
        </p:spPr>
        <p:txBody>
          <a:bodyPr anchor="t" anchorCtr="0">
            <a:noAutofit/>
          </a:bodyPr>
          <a:lstStyle>
            <a:lvl1pPr marL="0" indent="0">
              <a:buNone/>
              <a:defRPr sz="1100">
                <a:solidFill>
                  <a:srgbClr val="00748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/>
              <a:t>TYTUŁ ZDJĘCIA</a:t>
            </a:r>
          </a:p>
        </p:txBody>
      </p:sp>
      <p:sp>
        <p:nvSpPr>
          <p:cNvPr id="13" name="Symbol zastępczy obrazu 8"/>
          <p:cNvSpPr>
            <a:spLocks noGrp="1"/>
          </p:cNvSpPr>
          <p:nvPr>
            <p:ph type="pic" sz="quarter" idx="14"/>
          </p:nvPr>
        </p:nvSpPr>
        <p:spPr>
          <a:xfrm>
            <a:off x="3661120" y="1538288"/>
            <a:ext cx="2273300" cy="2066925"/>
          </a:xfrm>
        </p:spPr>
        <p:txBody>
          <a:bodyPr/>
          <a:lstStyle/>
          <a:p>
            <a:endParaRPr lang="pl-PL"/>
          </a:p>
        </p:txBody>
      </p:sp>
      <p:sp>
        <p:nvSpPr>
          <p:cNvPr id="14" name="Symbol zastępczy zawartości 10"/>
          <p:cNvSpPr>
            <a:spLocks noGrp="1"/>
          </p:cNvSpPr>
          <p:nvPr>
            <p:ph sz="quarter" idx="15"/>
          </p:nvPr>
        </p:nvSpPr>
        <p:spPr>
          <a:xfrm>
            <a:off x="3661120" y="3682872"/>
            <a:ext cx="2273300" cy="611188"/>
          </a:xfrm>
        </p:spPr>
        <p:txBody>
          <a:bodyPr>
            <a:noAutofit/>
          </a:bodyPr>
          <a:lstStyle>
            <a:lvl1pPr marL="0" indent="0">
              <a:buNone/>
              <a:defRPr sz="90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5" name="Symbol zastępczy tekstu 6"/>
          <p:cNvSpPr>
            <a:spLocks noGrp="1"/>
          </p:cNvSpPr>
          <p:nvPr>
            <p:ph type="body" sz="quarter" idx="16" hasCustomPrompt="1"/>
          </p:nvPr>
        </p:nvSpPr>
        <p:spPr>
          <a:xfrm>
            <a:off x="6404391" y="1238250"/>
            <a:ext cx="2273300" cy="300038"/>
          </a:xfrm>
        </p:spPr>
        <p:txBody>
          <a:bodyPr anchor="t" anchorCtr="0">
            <a:noAutofit/>
          </a:bodyPr>
          <a:lstStyle>
            <a:lvl1pPr marL="0" indent="0">
              <a:buNone/>
              <a:defRPr sz="1100">
                <a:solidFill>
                  <a:srgbClr val="00748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/>
              <a:t>TYTUŁ ZDJĘCIA</a:t>
            </a:r>
          </a:p>
        </p:txBody>
      </p:sp>
      <p:sp>
        <p:nvSpPr>
          <p:cNvPr id="16" name="Symbol zastępczy obrazu 8"/>
          <p:cNvSpPr>
            <a:spLocks noGrp="1"/>
          </p:cNvSpPr>
          <p:nvPr>
            <p:ph type="pic" sz="quarter" idx="17"/>
          </p:nvPr>
        </p:nvSpPr>
        <p:spPr>
          <a:xfrm>
            <a:off x="6404391" y="1538288"/>
            <a:ext cx="2273300" cy="2066925"/>
          </a:xfrm>
        </p:spPr>
        <p:txBody>
          <a:bodyPr/>
          <a:lstStyle/>
          <a:p>
            <a:endParaRPr lang="pl-PL"/>
          </a:p>
        </p:txBody>
      </p:sp>
      <p:sp>
        <p:nvSpPr>
          <p:cNvPr id="17" name="Symbol zastępczy zawartości 10"/>
          <p:cNvSpPr>
            <a:spLocks noGrp="1"/>
          </p:cNvSpPr>
          <p:nvPr>
            <p:ph sz="quarter" idx="18"/>
          </p:nvPr>
        </p:nvSpPr>
        <p:spPr>
          <a:xfrm>
            <a:off x="6404391" y="3682872"/>
            <a:ext cx="2273300" cy="611188"/>
          </a:xfrm>
        </p:spPr>
        <p:txBody>
          <a:bodyPr>
            <a:noAutofit/>
          </a:bodyPr>
          <a:lstStyle>
            <a:lvl1pPr marL="0" indent="0">
              <a:buNone/>
              <a:defRPr sz="90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107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edyt. styl wz. tyt.</a:t>
            </a:r>
          </a:p>
        </p:txBody>
      </p:sp>
      <p:sp>
        <p:nvSpPr>
          <p:cNvPr id="8" name="Symbol zastępczy obrazu 7"/>
          <p:cNvSpPr>
            <a:spLocks noGrp="1"/>
          </p:cNvSpPr>
          <p:nvPr>
            <p:ph type="pic" sz="quarter" idx="10"/>
          </p:nvPr>
        </p:nvSpPr>
        <p:spPr>
          <a:xfrm>
            <a:off x="0" y="1270000"/>
            <a:ext cx="4135438" cy="2840038"/>
          </a:xfrm>
        </p:spPr>
        <p:txBody>
          <a:bodyPr/>
          <a:lstStyle/>
          <a:p>
            <a:endParaRPr lang="pl-PL"/>
          </a:p>
        </p:txBody>
      </p:sp>
      <p:sp>
        <p:nvSpPr>
          <p:cNvPr id="10" name="Symbol zastępczy tekstu 9"/>
          <p:cNvSpPr>
            <a:spLocks noGrp="1"/>
          </p:cNvSpPr>
          <p:nvPr>
            <p:ph type="body" sz="quarter" idx="11"/>
          </p:nvPr>
        </p:nvSpPr>
        <p:spPr>
          <a:xfrm>
            <a:off x="4562475" y="1270000"/>
            <a:ext cx="4129088" cy="284003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3056834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23ACB-E55B-4729-997E-F020C019B341}" type="datetime1">
              <a:rPr lang="en-US" smtClean="0"/>
              <a:t>2/22/2026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International Business: Strategy, Management, and the New Realities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1067A-3B61-44FE-A4BA-F7F6D903AC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4987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Strona </a:t>
            </a:r>
            <a:fld id="{5EF56D38-2567-4B40-BE70-695BA627CF23}" type="slidenum">
              <a:rPr lang="pl-PL"/>
              <a:pPr>
                <a:defRPr/>
              </a:pPr>
              <a:t>‹#›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633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918000" y="387895"/>
            <a:ext cx="7773417" cy="67533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918000" y="1043751"/>
            <a:ext cx="7768800" cy="33944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8" name="PoleTekstowe 7"/>
          <p:cNvSpPr txBox="1"/>
          <p:nvPr userDrawn="1"/>
        </p:nvSpPr>
        <p:spPr>
          <a:xfrm>
            <a:off x="7896328" y="4586443"/>
            <a:ext cx="795089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l-PL" sz="800" dirty="0" err="1">
                <a:solidFill>
                  <a:srgbClr val="007481"/>
                </a:solidFill>
                <a:latin typeface="Open Sans Regular"/>
                <a:cs typeface="Open Sans Regular"/>
              </a:rPr>
              <a:t>www.sgh.waw.pl</a:t>
            </a:r>
            <a:endParaRPr lang="pl-PL" sz="800" dirty="0">
              <a:solidFill>
                <a:srgbClr val="007481"/>
              </a:solidFill>
              <a:latin typeface="Open Sans Regular"/>
              <a:cs typeface="Open Sans Regular"/>
            </a:endParaRPr>
          </a:p>
        </p:txBody>
      </p:sp>
      <p:pic>
        <p:nvPicPr>
          <p:cNvPr id="9" name="Obraz 8" descr="SGH_male-logo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763" y="4601068"/>
            <a:ext cx="395520" cy="16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715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2" r:id="rId4"/>
    <p:sldLayoutId id="2147483662" r:id="rId5"/>
    <p:sldLayoutId id="2147483663" r:id="rId6"/>
    <p:sldLayoutId id="2147483654" r:id="rId7"/>
    <p:sldLayoutId id="2147483691" r:id="rId8"/>
    <p:sldLayoutId id="2147483692" r:id="rId9"/>
    <p:sldLayoutId id="2147483693" r:id="rId10"/>
    <p:sldLayoutId id="2147483694" r:id="rId11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2"/>
          </a:solidFill>
          <a:latin typeface="Open Sans Regular"/>
          <a:ea typeface="+mj-ea"/>
          <a:cs typeface="Open Sans Regular"/>
        </a:defRPr>
      </a:lvl1pPr>
    </p:titleStyle>
    <p:bodyStyle>
      <a:lvl1pPr marL="216000" indent="-216000" algn="l" defTabSz="457200" rtl="0" eaLnBrk="1" latinLnBrk="0" hangingPunct="1">
        <a:lnSpc>
          <a:spcPct val="112000"/>
        </a:lnSpc>
        <a:spcBef>
          <a:spcPts val="0"/>
        </a:spcBef>
        <a:buClr>
          <a:schemeClr val="tx2"/>
        </a:buClr>
        <a:buFont typeface="Arial"/>
        <a:buChar char="•"/>
        <a:defRPr sz="1700" kern="1200">
          <a:solidFill>
            <a:schemeClr val="tx1"/>
          </a:solidFill>
          <a:latin typeface="Open Sans Light"/>
          <a:ea typeface="+mn-ea"/>
          <a:cs typeface="Open Sans Light"/>
        </a:defRPr>
      </a:lvl1pPr>
      <a:lvl2pPr marL="742950" indent="-285750" algn="l" defTabSz="457200" rtl="0" eaLnBrk="1" latinLnBrk="0" hangingPunct="1">
        <a:lnSpc>
          <a:spcPct val="112000"/>
        </a:lnSpc>
        <a:spcBef>
          <a:spcPts val="0"/>
        </a:spcBef>
        <a:buFont typeface="Arial"/>
        <a:buChar char="–"/>
        <a:defRPr sz="1700" kern="1200">
          <a:solidFill>
            <a:schemeClr val="tx1"/>
          </a:solidFill>
          <a:latin typeface="Open Sans Light"/>
          <a:ea typeface="+mn-ea"/>
          <a:cs typeface="Open Sans Light"/>
        </a:defRPr>
      </a:lvl2pPr>
      <a:lvl3pPr marL="1143000" indent="-228600" algn="l" defTabSz="457200" rtl="0" eaLnBrk="1" latinLnBrk="0" hangingPunct="1">
        <a:lnSpc>
          <a:spcPct val="112000"/>
        </a:lnSpc>
        <a:spcBef>
          <a:spcPts val="0"/>
        </a:spcBef>
        <a:buFont typeface="Arial"/>
        <a:buChar char="•"/>
        <a:defRPr sz="1700" kern="1200">
          <a:solidFill>
            <a:schemeClr val="tx1"/>
          </a:solidFill>
          <a:latin typeface="Open Sans Light"/>
          <a:ea typeface="+mn-ea"/>
          <a:cs typeface="Open Sans Light"/>
        </a:defRPr>
      </a:lvl3pPr>
      <a:lvl4pPr marL="1600200" indent="-228600" algn="l" defTabSz="457200" rtl="0" eaLnBrk="1" latinLnBrk="0" hangingPunct="1">
        <a:lnSpc>
          <a:spcPct val="112000"/>
        </a:lnSpc>
        <a:spcBef>
          <a:spcPts val="0"/>
        </a:spcBef>
        <a:buFont typeface="Arial"/>
        <a:buChar char="–"/>
        <a:defRPr sz="1700" kern="1200">
          <a:solidFill>
            <a:schemeClr val="tx1"/>
          </a:solidFill>
          <a:latin typeface="Open Sans Light"/>
          <a:ea typeface="+mn-ea"/>
          <a:cs typeface="Open Sans Light"/>
        </a:defRPr>
      </a:lvl4pPr>
      <a:lvl5pPr marL="2057400" indent="-228600" algn="l" defTabSz="457200" rtl="0" eaLnBrk="1" latinLnBrk="0" hangingPunct="1">
        <a:lnSpc>
          <a:spcPct val="112000"/>
        </a:lnSpc>
        <a:spcBef>
          <a:spcPts val="0"/>
        </a:spcBef>
        <a:buFont typeface="Arial"/>
        <a:buChar char="»"/>
        <a:defRPr sz="1700" kern="1200">
          <a:solidFill>
            <a:schemeClr val="tx1"/>
          </a:solidFill>
          <a:latin typeface="Open Sans Light"/>
          <a:ea typeface="+mn-ea"/>
          <a:cs typeface="Open Sans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3" Type="http://schemas.openxmlformats.org/officeDocument/2006/relationships/image" Target="../media/image19.png"/><Relationship Id="rId18" Type="http://schemas.openxmlformats.org/officeDocument/2006/relationships/image" Target="../media/image23.png"/><Relationship Id="rId3" Type="http://schemas.openxmlformats.org/officeDocument/2006/relationships/image" Target="../media/image9.png"/><Relationship Id="rId21" Type="http://schemas.openxmlformats.org/officeDocument/2006/relationships/image" Target="../media/image26.svg"/><Relationship Id="rId7" Type="http://schemas.openxmlformats.org/officeDocument/2006/relationships/image" Target="../media/image13.png"/><Relationship Id="rId12" Type="http://schemas.openxmlformats.org/officeDocument/2006/relationships/image" Target="../media/image18.svg"/><Relationship Id="rId17" Type="http://schemas.openxmlformats.org/officeDocument/2006/relationships/image" Target="../media/image22.svg"/><Relationship Id="rId2" Type="http://schemas.openxmlformats.org/officeDocument/2006/relationships/image" Target="../media/image8.png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sv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36.png"/><Relationship Id="rId10" Type="http://schemas.openxmlformats.org/officeDocument/2006/relationships/image" Target="../media/image16.svg"/><Relationship Id="rId19" Type="http://schemas.openxmlformats.org/officeDocument/2006/relationships/image" Target="../media/image24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Relationship Id="rId14" Type="http://schemas.openxmlformats.org/officeDocument/2006/relationships/image" Target="../media/image20.sv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verse_transform_sampling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801444" y="2585993"/>
            <a:ext cx="8100000" cy="1102519"/>
          </a:xfrm>
        </p:spPr>
        <p:txBody>
          <a:bodyPr/>
          <a:lstStyle/>
          <a:p>
            <a:r>
              <a:rPr lang="pl-PL" dirty="0" err="1"/>
              <a:t>Spreadsheet</a:t>
            </a:r>
            <a:r>
              <a:rPr lang="pl-PL" dirty="0"/>
              <a:t> </a:t>
            </a:r>
            <a:r>
              <a:rPr lang="pl-PL" dirty="0" err="1"/>
              <a:t>Simulation</a:t>
            </a:r>
            <a:r>
              <a:rPr lang="pl-PL" dirty="0"/>
              <a:t> (132491-D)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801444" y="3790291"/>
            <a:ext cx="7541112" cy="588409"/>
          </a:xfrm>
        </p:spPr>
        <p:txBody>
          <a:bodyPr>
            <a:normAutofit fontScale="55000" lnSpcReduction="20000"/>
          </a:bodyPr>
          <a:lstStyle/>
          <a:p>
            <a:r>
              <a:rPr lang="en-GB" dirty="0"/>
              <a:t>Daniel Kaszyński</a:t>
            </a:r>
            <a:r>
              <a:rPr lang="pl-PL" dirty="0"/>
              <a:t>, </a:t>
            </a:r>
            <a:r>
              <a:rPr lang="pl-PL" dirty="0" err="1"/>
              <a:t>PhD</a:t>
            </a:r>
            <a:br>
              <a:rPr lang="en-GB" dirty="0"/>
            </a:br>
            <a:r>
              <a:rPr lang="en-GB" dirty="0"/>
              <a:t>dkaszy@sgh.waw.pl</a:t>
            </a:r>
            <a:br>
              <a:rPr lang="en-GB" dirty="0"/>
            </a:br>
            <a:r>
              <a:rPr lang="en-GB" dirty="0" err="1"/>
              <a:t>kaszyn.ski</a:t>
            </a:r>
            <a:endParaRPr lang="en-GB" dirty="0"/>
          </a:p>
        </p:txBody>
      </p:sp>
      <p:pic>
        <p:nvPicPr>
          <p:cNvPr id="18" name="Obraz 17">
            <a:extLst>
              <a:ext uri="{FF2B5EF4-FFF2-40B4-BE49-F238E27FC236}">
                <a16:creationId xmlns:a16="http://schemas.microsoft.com/office/drawing/2014/main" id="{7163A5D8-1630-4999-AA79-49D576850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992" y="0"/>
            <a:ext cx="1616529" cy="161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0747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Report layout (</a:t>
            </a:r>
            <a:r>
              <a:rPr lang="pl-PL" dirty="0" err="1"/>
              <a:t>applicable</a:t>
            </a:r>
            <a:r>
              <a:rPr lang="pl-PL" dirty="0"/>
              <a:t> to </a:t>
            </a:r>
            <a:r>
              <a:rPr lang="pl-PL" dirty="0" err="1"/>
              <a:t>all</a:t>
            </a:r>
            <a:r>
              <a:rPr lang="pl-PL" dirty="0"/>
              <a:t> 3 </a:t>
            </a:r>
            <a:r>
              <a:rPr lang="pl-PL" dirty="0" err="1"/>
              <a:t>reports</a:t>
            </a:r>
            <a:r>
              <a:rPr lang="pl-PL" dirty="0"/>
              <a:t>) (1)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342900" indent="-342900">
              <a:buAutoNum type="arabicPeriod"/>
            </a:pPr>
            <a:r>
              <a:rPr lang="pl-PL" b="1" u="sng" dirty="0"/>
              <a:t>Front </a:t>
            </a:r>
            <a:r>
              <a:rPr lang="pl-PL" b="1" u="sng" dirty="0" err="1"/>
              <a:t>page</a:t>
            </a:r>
            <a:r>
              <a:rPr lang="pl-PL" b="1" u="sng" dirty="0"/>
              <a:t> (1 </a:t>
            </a:r>
            <a:r>
              <a:rPr lang="pl-PL" b="1" u="sng" dirty="0" err="1"/>
              <a:t>page</a:t>
            </a:r>
            <a:r>
              <a:rPr lang="pl-PL" b="1" u="sng" dirty="0"/>
              <a:t>):</a:t>
            </a:r>
            <a:r>
              <a:rPr lang="pl-PL" b="1" dirty="0"/>
              <a:t> </a:t>
            </a:r>
          </a:p>
          <a:p>
            <a:r>
              <a:rPr lang="en-GB" dirty="0"/>
              <a:t>Title </a:t>
            </a:r>
          </a:p>
          <a:p>
            <a:r>
              <a:rPr lang="en-GB" dirty="0"/>
              <a:t>Name of course</a:t>
            </a:r>
          </a:p>
          <a:p>
            <a:r>
              <a:rPr lang="en-GB" dirty="0"/>
              <a:t>Name Surnames</a:t>
            </a:r>
          </a:p>
          <a:p>
            <a:r>
              <a:rPr lang="en-GB" dirty="0"/>
              <a:t>names and students IDs of authors</a:t>
            </a:r>
          </a:p>
          <a:p>
            <a:r>
              <a:rPr lang="en-GB" dirty="0"/>
              <a:t>Place and date of the report </a:t>
            </a:r>
          </a:p>
          <a:p>
            <a:pPr marL="0" indent="0">
              <a:buNone/>
            </a:pPr>
            <a:endParaRPr lang="pl-PL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pl-PL" b="1" dirty="0"/>
              <a:t>2. </a:t>
            </a:r>
            <a:r>
              <a:rPr lang="pl-PL" b="1" u="sng" dirty="0" err="1"/>
              <a:t>Execuitive</a:t>
            </a:r>
            <a:r>
              <a:rPr lang="pl-PL" b="1" u="sng" dirty="0"/>
              <a:t> </a:t>
            </a:r>
            <a:r>
              <a:rPr lang="pl-PL" b="1" u="sng" dirty="0" err="1"/>
              <a:t>Summary</a:t>
            </a:r>
            <a:r>
              <a:rPr lang="pl-PL" b="1" u="sng" dirty="0"/>
              <a:t> (0.5 - 1 </a:t>
            </a:r>
            <a:r>
              <a:rPr lang="pl-PL" b="1" u="sng" dirty="0" err="1"/>
              <a:t>page</a:t>
            </a:r>
            <a:r>
              <a:rPr lang="pl-PL" b="1" u="sng" dirty="0"/>
              <a:t>):</a:t>
            </a:r>
            <a:r>
              <a:rPr lang="pl-PL" dirty="0"/>
              <a:t> </a:t>
            </a:r>
            <a:r>
              <a:rPr lang="pl-PL" dirty="0" err="1">
                <a:solidFill>
                  <a:srgbClr val="FF0000"/>
                </a:solidFill>
              </a:rPr>
              <a:t>Main</a:t>
            </a:r>
            <a:r>
              <a:rPr lang="pl-PL" dirty="0">
                <a:solidFill>
                  <a:srgbClr val="FF0000"/>
                </a:solidFill>
              </a:rPr>
              <a:t> </a:t>
            </a:r>
            <a:r>
              <a:rPr lang="pl-PL" dirty="0" err="1">
                <a:solidFill>
                  <a:srgbClr val="FF0000"/>
                </a:solidFill>
              </a:rPr>
              <a:t>results</a:t>
            </a:r>
            <a:r>
              <a:rPr lang="pl-PL" dirty="0">
                <a:solidFill>
                  <a:srgbClr val="FF0000"/>
                </a:solidFill>
              </a:rPr>
              <a:t> (</a:t>
            </a:r>
            <a:r>
              <a:rPr lang="pl-PL" dirty="0" err="1">
                <a:solidFill>
                  <a:srgbClr val="FF0000"/>
                </a:solidFill>
              </a:rPr>
              <a:t>including</a:t>
            </a:r>
            <a:r>
              <a:rPr lang="pl-PL" dirty="0">
                <a:solidFill>
                  <a:srgbClr val="FF0000"/>
                </a:solidFill>
              </a:rPr>
              <a:t> </a:t>
            </a:r>
            <a:r>
              <a:rPr lang="pl-PL" dirty="0" err="1">
                <a:solidFill>
                  <a:srgbClr val="FF0000"/>
                </a:solidFill>
              </a:rPr>
              <a:t>numerical</a:t>
            </a:r>
            <a:r>
              <a:rPr lang="pl-PL" dirty="0">
                <a:solidFill>
                  <a:srgbClr val="FF0000"/>
                </a:solidFill>
              </a:rPr>
              <a:t> </a:t>
            </a:r>
            <a:r>
              <a:rPr lang="pl-PL" dirty="0" err="1">
                <a:solidFill>
                  <a:srgbClr val="FF0000"/>
                </a:solidFill>
              </a:rPr>
              <a:t>ones</a:t>
            </a:r>
            <a:r>
              <a:rPr lang="pl-PL" dirty="0">
                <a:solidFill>
                  <a:srgbClr val="FF0000"/>
                </a:solidFill>
              </a:rPr>
              <a:t>) and </a:t>
            </a:r>
            <a:r>
              <a:rPr lang="pl-PL" dirty="0" err="1">
                <a:solidFill>
                  <a:srgbClr val="FF0000"/>
                </a:solidFill>
              </a:rPr>
              <a:t>conclusions</a:t>
            </a:r>
            <a:r>
              <a:rPr lang="pl-PL" dirty="0">
                <a:solidFill>
                  <a:srgbClr val="FF0000"/>
                </a:solidFill>
              </a:rPr>
              <a:t> from the report </a:t>
            </a:r>
            <a:r>
              <a:rPr lang="pl-PL" dirty="0"/>
              <a:t>- </a:t>
            </a:r>
            <a:r>
              <a:rPr lang="pl-PL" dirty="0" err="1"/>
              <a:t>proposals</a:t>
            </a:r>
            <a:r>
              <a:rPr lang="pl-PL" dirty="0"/>
              <a:t> for </a:t>
            </a:r>
            <a:r>
              <a:rPr lang="pl-PL" dirty="0" err="1"/>
              <a:t>solving</a:t>
            </a:r>
            <a:r>
              <a:rPr lang="pl-PL" dirty="0"/>
              <a:t> the problem with a </a:t>
            </a:r>
            <a:r>
              <a:rPr lang="pl-PL" dirty="0" err="1"/>
              <a:t>short</a:t>
            </a:r>
            <a:r>
              <a:rPr lang="pl-PL" dirty="0"/>
              <a:t> </a:t>
            </a:r>
            <a:r>
              <a:rPr lang="pl-PL" dirty="0" err="1"/>
              <a:t>justification</a:t>
            </a:r>
            <a:r>
              <a:rPr lang="pl-PL" dirty="0"/>
              <a:t>. The </a:t>
            </a:r>
            <a:r>
              <a:rPr lang="pl-PL" dirty="0" err="1"/>
              <a:t>summary</a:t>
            </a:r>
            <a:r>
              <a:rPr lang="pl-PL" dirty="0"/>
              <a:t> </a:t>
            </a:r>
            <a:r>
              <a:rPr lang="pl-PL" dirty="0" err="1"/>
              <a:t>should</a:t>
            </a:r>
            <a:r>
              <a:rPr lang="pl-PL" dirty="0"/>
              <a:t> </a:t>
            </a:r>
            <a:r>
              <a:rPr lang="pl-PL" dirty="0" err="1"/>
              <a:t>use</a:t>
            </a:r>
            <a:r>
              <a:rPr lang="pl-PL" dirty="0"/>
              <a:t> </a:t>
            </a:r>
            <a:r>
              <a:rPr lang="pl-PL" dirty="0" err="1"/>
              <a:t>easy</a:t>
            </a:r>
            <a:r>
              <a:rPr lang="pl-PL" dirty="0"/>
              <a:t> </a:t>
            </a:r>
            <a:r>
              <a:rPr lang="pl-PL" dirty="0" err="1"/>
              <a:t>vocabulary</a:t>
            </a:r>
            <a:r>
              <a:rPr lang="pl-PL" dirty="0"/>
              <a:t> </a:t>
            </a:r>
            <a:r>
              <a:rPr lang="pl-PL" dirty="0" err="1"/>
              <a:t>that</a:t>
            </a:r>
            <a:r>
              <a:rPr lang="pl-PL" dirty="0"/>
              <a:t> </a:t>
            </a:r>
            <a:r>
              <a:rPr lang="pl-PL" dirty="0" err="1"/>
              <a:t>does</a:t>
            </a:r>
            <a:r>
              <a:rPr lang="pl-PL" dirty="0"/>
              <a:t> not </a:t>
            </a:r>
            <a:r>
              <a:rPr lang="pl-PL" dirty="0" err="1"/>
              <a:t>contain</a:t>
            </a:r>
            <a:r>
              <a:rPr lang="pl-PL" dirty="0"/>
              <a:t> </a:t>
            </a:r>
            <a:r>
              <a:rPr lang="pl-PL" dirty="0" err="1"/>
              <a:t>technical</a:t>
            </a:r>
            <a:r>
              <a:rPr lang="pl-PL" dirty="0"/>
              <a:t> </a:t>
            </a:r>
            <a:r>
              <a:rPr lang="pl-PL" dirty="0" err="1"/>
              <a:t>jargon</a:t>
            </a:r>
            <a:r>
              <a:rPr lang="pl-PL" dirty="0"/>
              <a:t>. </a:t>
            </a:r>
            <a:r>
              <a:rPr lang="pl-PL" dirty="0" err="1">
                <a:solidFill>
                  <a:srgbClr val="FF0000"/>
                </a:solidFill>
              </a:rPr>
              <a:t>Preferably</a:t>
            </a:r>
            <a:r>
              <a:rPr lang="pl-PL" dirty="0">
                <a:solidFill>
                  <a:srgbClr val="FF0000"/>
                </a:solidFill>
              </a:rPr>
              <a:t> in the form of </a:t>
            </a:r>
            <a:r>
              <a:rPr lang="pl-PL" dirty="0" err="1">
                <a:solidFill>
                  <a:srgbClr val="FF0000"/>
                </a:solidFill>
              </a:rPr>
              <a:t>bulletpoints</a:t>
            </a:r>
            <a:r>
              <a:rPr lang="pl-PL" dirty="0">
                <a:solidFill>
                  <a:srgbClr val="FF0000"/>
                </a:solidFill>
              </a:rPr>
              <a:t>. </a:t>
            </a:r>
          </a:p>
          <a:p>
            <a:pPr marL="0" indent="0">
              <a:buNone/>
            </a:pPr>
            <a:endParaRPr lang="pl-PL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pl-PL" b="1" dirty="0"/>
              <a:t>3. </a:t>
            </a:r>
            <a:r>
              <a:rPr lang="pl-PL" b="1" u="sng" dirty="0" err="1"/>
              <a:t>Description</a:t>
            </a:r>
            <a:r>
              <a:rPr lang="pl-PL" b="1" u="sng" dirty="0"/>
              <a:t> of Problem/Business </a:t>
            </a:r>
            <a:r>
              <a:rPr lang="pl-PL" b="1" u="sng" dirty="0" err="1"/>
              <a:t>Owner</a:t>
            </a:r>
            <a:r>
              <a:rPr lang="pl-PL" b="1" u="sng" dirty="0"/>
              <a:t> (0.5 </a:t>
            </a:r>
            <a:r>
              <a:rPr lang="pl-PL" b="1" u="sng" dirty="0" err="1"/>
              <a:t>page</a:t>
            </a:r>
            <a:r>
              <a:rPr lang="pl-PL" b="1" u="sng" dirty="0"/>
              <a:t>):</a:t>
            </a:r>
            <a:r>
              <a:rPr lang="pl-PL" u="sng" dirty="0"/>
              <a:t> </a:t>
            </a:r>
            <a:r>
              <a:rPr lang="pl-PL" dirty="0" err="1">
                <a:solidFill>
                  <a:srgbClr val="FF0000"/>
                </a:solidFill>
              </a:rPr>
              <a:t>Summary</a:t>
            </a:r>
            <a:r>
              <a:rPr lang="pl-PL" dirty="0">
                <a:solidFill>
                  <a:srgbClr val="FF0000"/>
                </a:solidFill>
              </a:rPr>
              <a:t> of the </a:t>
            </a:r>
            <a:r>
              <a:rPr lang="pl-PL" dirty="0" err="1">
                <a:solidFill>
                  <a:srgbClr val="FF0000"/>
                </a:solidFill>
              </a:rPr>
              <a:t>type</a:t>
            </a:r>
            <a:r>
              <a:rPr lang="pl-PL" dirty="0">
                <a:solidFill>
                  <a:srgbClr val="FF0000"/>
                </a:solidFill>
              </a:rPr>
              <a:t> of business of the organization</a:t>
            </a:r>
            <a:r>
              <a:rPr lang="pl-PL" dirty="0"/>
              <a:t>, </a:t>
            </a:r>
            <a:r>
              <a:rPr lang="pl-PL" dirty="0" err="1"/>
              <a:t>type</a:t>
            </a:r>
            <a:r>
              <a:rPr lang="pl-PL" dirty="0"/>
              <a:t> of products/services </a:t>
            </a:r>
            <a:r>
              <a:rPr lang="pl-PL" dirty="0" err="1"/>
              <a:t>offered</a:t>
            </a:r>
            <a:r>
              <a:rPr lang="pl-PL" dirty="0"/>
              <a:t> to </a:t>
            </a:r>
            <a:r>
              <a:rPr lang="pl-PL" dirty="0" err="1"/>
              <a:t>customers</a:t>
            </a:r>
            <a:r>
              <a:rPr lang="pl-PL" dirty="0"/>
              <a:t>, </a:t>
            </a:r>
            <a:r>
              <a:rPr lang="pl-PL" dirty="0" err="1"/>
              <a:t>size</a:t>
            </a:r>
            <a:r>
              <a:rPr lang="pl-PL" dirty="0"/>
              <a:t> of the organization, </a:t>
            </a:r>
            <a:r>
              <a:rPr lang="pl-PL" dirty="0" err="1"/>
              <a:t>type</a:t>
            </a:r>
            <a:r>
              <a:rPr lang="pl-PL" dirty="0"/>
              <a:t> of market (</a:t>
            </a:r>
            <a:r>
              <a:rPr lang="pl-PL" dirty="0" err="1"/>
              <a:t>monopoly</a:t>
            </a:r>
            <a:r>
              <a:rPr lang="pl-PL" dirty="0"/>
              <a:t>, perfect competition, etc.), </a:t>
            </a:r>
            <a:r>
              <a:rPr lang="pl-PL" dirty="0" err="1"/>
              <a:t>main</a:t>
            </a:r>
            <a:r>
              <a:rPr lang="pl-PL" dirty="0"/>
              <a:t> </a:t>
            </a:r>
            <a:r>
              <a:rPr lang="pl-PL" dirty="0" err="1"/>
              <a:t>competitors</a:t>
            </a:r>
            <a:r>
              <a:rPr lang="pl-PL" dirty="0"/>
              <a:t>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632575"/>
            <a:ext cx="1905000" cy="152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700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pl-PL"/>
              <a:t>Strona </a:t>
            </a:r>
            <a:fld id="{76007351-C0FE-4760-8052-283D7E4D48D5}" type="slidenum">
              <a:rPr lang="pl-PL" smtClean="0"/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pl-PL" sz="525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426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Report layout (</a:t>
            </a:r>
            <a:r>
              <a:rPr lang="pl-PL" dirty="0" err="1"/>
              <a:t>applicable</a:t>
            </a:r>
            <a:r>
              <a:rPr lang="pl-PL" dirty="0"/>
              <a:t> to </a:t>
            </a:r>
            <a:r>
              <a:rPr lang="pl-PL" dirty="0" err="1"/>
              <a:t>all</a:t>
            </a:r>
            <a:r>
              <a:rPr lang="pl-PL" dirty="0"/>
              <a:t> 3 </a:t>
            </a:r>
            <a:r>
              <a:rPr lang="pl-PL" dirty="0" err="1"/>
              <a:t>reports</a:t>
            </a:r>
            <a:r>
              <a:rPr lang="pl-PL" dirty="0"/>
              <a:t>) (2)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l-PL" b="1" u="sng" dirty="0"/>
              <a:t>4. </a:t>
            </a:r>
            <a:r>
              <a:rPr lang="pl-PL" b="1" u="sng" dirty="0" err="1"/>
              <a:t>Description</a:t>
            </a:r>
            <a:r>
              <a:rPr lang="pl-PL" b="1" u="sng" dirty="0"/>
              <a:t> of the problem to be </a:t>
            </a:r>
            <a:r>
              <a:rPr lang="pl-PL" b="1" u="sng" dirty="0" err="1"/>
              <a:t>analyzed</a:t>
            </a:r>
            <a:r>
              <a:rPr lang="pl-PL" b="1" u="sng" dirty="0"/>
              <a:t> </a:t>
            </a:r>
            <a:r>
              <a:rPr lang="pl-PL" b="1" u="sng" dirty="0" err="1"/>
              <a:t>using</a:t>
            </a:r>
            <a:r>
              <a:rPr lang="pl-PL" b="1" u="sng" dirty="0"/>
              <a:t> the </a:t>
            </a:r>
            <a:r>
              <a:rPr lang="pl-PL" b="1" u="sng" dirty="0" err="1"/>
              <a:t>simulation</a:t>
            </a:r>
            <a:r>
              <a:rPr lang="pl-PL" b="1" u="sng" dirty="0"/>
              <a:t> </a:t>
            </a:r>
            <a:r>
              <a:rPr lang="pl-PL" b="1" u="sng" dirty="0" err="1"/>
              <a:t>method</a:t>
            </a:r>
            <a:r>
              <a:rPr lang="pl-PL" b="1" u="sng" dirty="0"/>
              <a:t> (0.5 – 2 </a:t>
            </a:r>
            <a:r>
              <a:rPr lang="pl-PL" b="1" u="sng" dirty="0" err="1"/>
              <a:t>pages</a:t>
            </a:r>
            <a:r>
              <a:rPr lang="pl-PL" b="1" u="sng" dirty="0"/>
              <a:t>, </a:t>
            </a:r>
            <a:r>
              <a:rPr lang="pl-PL" b="1" u="sng" dirty="0" err="1"/>
              <a:t>ideally</a:t>
            </a:r>
            <a:r>
              <a:rPr lang="pl-PL" b="1" u="sng" dirty="0"/>
              <a:t> 1 </a:t>
            </a:r>
            <a:r>
              <a:rPr lang="pl-PL" b="1" u="sng" dirty="0" err="1"/>
              <a:t>page</a:t>
            </a:r>
            <a:r>
              <a:rPr lang="pl-PL" b="1" u="sng" dirty="0"/>
              <a:t>):</a:t>
            </a:r>
            <a:endParaRPr lang="pl-PL" dirty="0"/>
          </a:p>
          <a:p>
            <a:r>
              <a:rPr lang="pl-PL" dirty="0" err="1"/>
              <a:t>what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the set of </a:t>
            </a:r>
            <a:r>
              <a:rPr lang="pl-PL" dirty="0" err="1">
                <a:solidFill>
                  <a:srgbClr val="FF0000"/>
                </a:solidFill>
              </a:rPr>
              <a:t>feasible</a:t>
            </a:r>
            <a:r>
              <a:rPr lang="pl-PL" dirty="0">
                <a:solidFill>
                  <a:srgbClr val="FF0000"/>
                </a:solidFill>
              </a:rPr>
              <a:t> </a:t>
            </a:r>
            <a:r>
              <a:rPr lang="pl-PL" dirty="0" err="1">
                <a:solidFill>
                  <a:srgbClr val="FF0000"/>
                </a:solidFill>
              </a:rPr>
              <a:t>decisions</a:t>
            </a:r>
            <a:r>
              <a:rPr lang="pl-PL" dirty="0">
                <a:solidFill>
                  <a:srgbClr val="FF0000"/>
                </a:solidFill>
              </a:rPr>
              <a:t> </a:t>
            </a:r>
            <a:r>
              <a:rPr lang="pl-PL" dirty="0"/>
              <a:t>(</a:t>
            </a:r>
            <a:r>
              <a:rPr lang="pl-PL" dirty="0" err="1"/>
              <a:t>budget</a:t>
            </a:r>
            <a:r>
              <a:rPr lang="pl-PL" dirty="0"/>
              <a:t> </a:t>
            </a:r>
            <a:r>
              <a:rPr lang="pl-PL" dirty="0" err="1"/>
              <a:t>constraint</a:t>
            </a:r>
            <a:r>
              <a:rPr lang="pl-PL" dirty="0"/>
              <a:t>, </a:t>
            </a:r>
            <a:r>
              <a:rPr lang="pl-PL" dirty="0" err="1"/>
              <a:t>available</a:t>
            </a:r>
            <a:r>
              <a:rPr lang="pl-PL" dirty="0"/>
              <a:t> </a:t>
            </a:r>
            <a:r>
              <a:rPr lang="pl-PL" dirty="0" err="1"/>
              <a:t>resources</a:t>
            </a:r>
            <a:r>
              <a:rPr lang="pl-PL" dirty="0"/>
              <a:t>, </a:t>
            </a:r>
            <a:r>
              <a:rPr lang="pl-PL" dirty="0" err="1"/>
              <a:t>available</a:t>
            </a:r>
            <a:r>
              <a:rPr lang="pl-PL" dirty="0"/>
              <a:t> </a:t>
            </a:r>
            <a:r>
              <a:rPr lang="pl-PL" dirty="0" err="1"/>
              <a:t>options</a:t>
            </a:r>
            <a:r>
              <a:rPr lang="pl-PL" dirty="0"/>
              <a:t>)? </a:t>
            </a:r>
            <a:r>
              <a:rPr lang="pl-PL" dirty="0">
                <a:sym typeface="Wingdings" pitchFamily="2" charset="2"/>
              </a:rPr>
              <a:t></a:t>
            </a:r>
          </a:p>
          <a:p>
            <a:pPr lvl="1"/>
            <a:r>
              <a:rPr lang="pl-PL" dirty="0">
                <a:solidFill>
                  <a:srgbClr val="FF0000"/>
                </a:solidFill>
                <a:sym typeface="Wingdings" pitchFamily="2" charset="2"/>
              </a:rPr>
              <a:t>How do </a:t>
            </a:r>
            <a:r>
              <a:rPr lang="pl-PL" dirty="0" err="1">
                <a:solidFill>
                  <a:srgbClr val="FF0000"/>
                </a:solidFill>
                <a:sym typeface="Wingdings" pitchFamily="2" charset="2"/>
              </a:rPr>
              <a:t>you</a:t>
            </a:r>
            <a:r>
              <a:rPr lang="pl-PL" dirty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pl-PL" dirty="0" err="1">
                <a:solidFill>
                  <a:srgbClr val="FF0000"/>
                </a:solidFill>
                <a:sym typeface="Wingdings" pitchFamily="2" charset="2"/>
              </a:rPr>
              <a:t>define</a:t>
            </a:r>
            <a:r>
              <a:rPr lang="pl-PL" dirty="0">
                <a:solidFill>
                  <a:srgbClr val="FF0000"/>
                </a:solidFill>
                <a:sym typeface="Wingdings" pitchFamily="2" charset="2"/>
              </a:rPr>
              <a:t> decision variable(s)?</a:t>
            </a:r>
          </a:p>
          <a:p>
            <a:pPr lvl="1"/>
            <a:r>
              <a:rPr lang="pl-PL" dirty="0" err="1">
                <a:solidFill>
                  <a:srgbClr val="FF0000"/>
                </a:solidFill>
                <a:sym typeface="Wingdings" pitchFamily="2" charset="2"/>
              </a:rPr>
              <a:t>What</a:t>
            </a:r>
            <a:r>
              <a:rPr lang="pl-PL" dirty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pl-PL" dirty="0" err="1">
                <a:solidFill>
                  <a:srgbClr val="FF0000"/>
                </a:solidFill>
                <a:sym typeface="Wingdings" pitchFamily="2" charset="2"/>
              </a:rPr>
              <a:t>are</a:t>
            </a:r>
            <a:r>
              <a:rPr lang="pl-PL" dirty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pl-PL" dirty="0" err="1">
                <a:solidFill>
                  <a:srgbClr val="FF0000"/>
                </a:solidFill>
                <a:sym typeface="Wingdings" pitchFamily="2" charset="2"/>
              </a:rPr>
              <a:t>constraints</a:t>
            </a:r>
            <a:r>
              <a:rPr lang="pl-PL" dirty="0">
                <a:solidFill>
                  <a:srgbClr val="FF0000"/>
                </a:solidFill>
                <a:sym typeface="Wingdings" pitchFamily="2" charset="2"/>
              </a:rPr>
              <a:t> of </a:t>
            </a:r>
            <a:r>
              <a:rPr lang="pl-PL" dirty="0" err="1">
                <a:solidFill>
                  <a:srgbClr val="FF0000"/>
                </a:solidFill>
                <a:sym typeface="Wingdings" pitchFamily="2" charset="2"/>
              </a:rPr>
              <a:t>those</a:t>
            </a:r>
            <a:r>
              <a:rPr lang="pl-PL" dirty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pl-PL" dirty="0" err="1">
                <a:solidFill>
                  <a:srgbClr val="FF0000"/>
                </a:solidFill>
                <a:sym typeface="Wingdings" pitchFamily="2" charset="2"/>
              </a:rPr>
              <a:t>decisions</a:t>
            </a:r>
            <a:r>
              <a:rPr lang="pl-PL" dirty="0">
                <a:solidFill>
                  <a:srgbClr val="FF0000"/>
                </a:solidFill>
                <a:sym typeface="Wingdings" pitchFamily="2" charset="2"/>
              </a:rPr>
              <a:t>?</a:t>
            </a:r>
            <a:endParaRPr lang="pl-PL" dirty="0">
              <a:solidFill>
                <a:srgbClr val="FF0000"/>
              </a:solidFill>
            </a:endParaRPr>
          </a:p>
          <a:p>
            <a:r>
              <a:rPr lang="pl-PL" dirty="0" err="1"/>
              <a:t>What</a:t>
            </a:r>
            <a:r>
              <a:rPr lang="pl-PL" dirty="0"/>
              <a:t> </a:t>
            </a:r>
            <a:r>
              <a:rPr lang="pl-PL" dirty="0" err="1"/>
              <a:t>are</a:t>
            </a:r>
            <a:r>
              <a:rPr lang="pl-PL" dirty="0"/>
              <a:t> the </a:t>
            </a:r>
            <a:r>
              <a:rPr lang="pl-PL" dirty="0" err="1"/>
              <a:t>consequences</a:t>
            </a:r>
            <a:r>
              <a:rPr lang="pl-PL" dirty="0"/>
              <a:t> of </a:t>
            </a:r>
            <a:r>
              <a:rPr lang="pl-PL" dirty="0" err="1"/>
              <a:t>decisions</a:t>
            </a:r>
            <a:r>
              <a:rPr lang="pl-PL" dirty="0"/>
              <a:t> (profit, </a:t>
            </a:r>
            <a:r>
              <a:rPr lang="pl-PL" dirty="0" err="1"/>
              <a:t>risk</a:t>
            </a:r>
            <a:r>
              <a:rPr lang="pl-PL" dirty="0"/>
              <a:t>)? </a:t>
            </a:r>
            <a:r>
              <a:rPr lang="pl-PL" dirty="0">
                <a:sym typeface="Wingdings" pitchFamily="2" charset="2"/>
              </a:rPr>
              <a:t> </a:t>
            </a:r>
            <a:r>
              <a:rPr lang="pl-PL" dirty="0" err="1">
                <a:solidFill>
                  <a:srgbClr val="FF0000"/>
                </a:solidFill>
                <a:sym typeface="Wingdings" pitchFamily="2" charset="2"/>
              </a:rPr>
              <a:t>what’s</a:t>
            </a:r>
            <a:r>
              <a:rPr lang="pl-PL" dirty="0">
                <a:solidFill>
                  <a:srgbClr val="FF0000"/>
                </a:solidFill>
                <a:sym typeface="Wingdings" pitchFamily="2" charset="2"/>
              </a:rPr>
              <a:t> the </a:t>
            </a:r>
            <a:r>
              <a:rPr lang="pl-PL" dirty="0" err="1">
                <a:solidFill>
                  <a:srgbClr val="FF0000"/>
                </a:solidFill>
                <a:sym typeface="Wingdings" pitchFamily="2" charset="2"/>
              </a:rPr>
              <a:t>objective</a:t>
            </a:r>
            <a:r>
              <a:rPr lang="pl-PL" dirty="0">
                <a:solidFill>
                  <a:srgbClr val="FF0000"/>
                </a:solidFill>
                <a:sym typeface="Wingdings" pitchFamily="2" charset="2"/>
              </a:rPr>
              <a:t> function?</a:t>
            </a:r>
            <a:endParaRPr lang="pl-PL" dirty="0">
              <a:solidFill>
                <a:srgbClr val="FF0000"/>
              </a:solidFill>
            </a:endParaRPr>
          </a:p>
          <a:p>
            <a:r>
              <a:rPr lang="pl-PL" dirty="0" err="1"/>
              <a:t>Preferably</a:t>
            </a:r>
            <a:r>
              <a:rPr lang="pl-PL" dirty="0"/>
              <a:t> </a:t>
            </a:r>
            <a:r>
              <a:rPr lang="pl-PL" dirty="0" err="1"/>
              <a:t>written</a:t>
            </a:r>
            <a:r>
              <a:rPr lang="pl-PL" dirty="0"/>
              <a:t> </a:t>
            </a:r>
            <a:r>
              <a:rPr lang="pl-PL" dirty="0" err="1">
                <a:solidFill>
                  <a:srgbClr val="FF0000"/>
                </a:solidFill>
              </a:rPr>
              <a:t>both</a:t>
            </a:r>
            <a:r>
              <a:rPr lang="pl-PL" dirty="0">
                <a:solidFill>
                  <a:srgbClr val="FF0000"/>
                </a:solidFill>
              </a:rPr>
              <a:t> in the </a:t>
            </a:r>
            <a:r>
              <a:rPr lang="pl-PL" dirty="0" err="1">
                <a:solidFill>
                  <a:srgbClr val="FF0000"/>
                </a:solidFill>
              </a:rPr>
              <a:t>language</a:t>
            </a:r>
            <a:r>
              <a:rPr lang="pl-PL" dirty="0">
                <a:solidFill>
                  <a:srgbClr val="FF0000"/>
                </a:solidFill>
              </a:rPr>
              <a:t> of business (a-</a:t>
            </a:r>
            <a:r>
              <a:rPr lang="pl-PL" dirty="0" err="1">
                <a:solidFill>
                  <a:srgbClr val="FF0000"/>
                </a:solidFill>
              </a:rPr>
              <a:t>must</a:t>
            </a:r>
            <a:r>
              <a:rPr lang="pl-PL" dirty="0">
                <a:solidFill>
                  <a:srgbClr val="FF0000"/>
                </a:solidFill>
              </a:rPr>
              <a:t>-</a:t>
            </a:r>
            <a:r>
              <a:rPr lang="pl-PL" dirty="0" err="1">
                <a:solidFill>
                  <a:srgbClr val="FF0000"/>
                </a:solidFill>
              </a:rPr>
              <a:t>have</a:t>
            </a:r>
            <a:r>
              <a:rPr lang="pl-PL" dirty="0">
                <a:solidFill>
                  <a:srgbClr val="FF0000"/>
                </a:solidFill>
              </a:rPr>
              <a:t>) and the </a:t>
            </a:r>
            <a:r>
              <a:rPr lang="pl-PL" dirty="0" err="1">
                <a:solidFill>
                  <a:srgbClr val="FF0000"/>
                </a:solidFill>
              </a:rPr>
              <a:t>language</a:t>
            </a:r>
            <a:r>
              <a:rPr lang="pl-PL" dirty="0">
                <a:solidFill>
                  <a:srgbClr val="FF0000"/>
                </a:solidFill>
              </a:rPr>
              <a:t> of </a:t>
            </a:r>
            <a:r>
              <a:rPr lang="pl-PL" dirty="0" err="1">
                <a:solidFill>
                  <a:srgbClr val="FF0000"/>
                </a:solidFill>
              </a:rPr>
              <a:t>optimizaiton</a:t>
            </a:r>
            <a:r>
              <a:rPr lang="pl-PL" dirty="0">
                <a:solidFill>
                  <a:srgbClr val="FF0000"/>
                </a:solidFill>
              </a:rPr>
              <a:t> problem </a:t>
            </a:r>
            <a:r>
              <a:rPr lang="pl-PL" dirty="0" err="1">
                <a:solidFill>
                  <a:srgbClr val="FF0000"/>
                </a:solidFill>
              </a:rPr>
              <a:t>using</a:t>
            </a:r>
            <a:r>
              <a:rPr lang="pl-PL" dirty="0">
                <a:solidFill>
                  <a:srgbClr val="FF0000"/>
                </a:solidFill>
              </a:rPr>
              <a:t> </a:t>
            </a:r>
            <a:r>
              <a:rPr lang="pl-PL" dirty="0" err="1">
                <a:solidFill>
                  <a:srgbClr val="FF0000"/>
                </a:solidFill>
              </a:rPr>
              <a:t>mathematical</a:t>
            </a:r>
            <a:r>
              <a:rPr lang="pl-PL" dirty="0">
                <a:solidFill>
                  <a:srgbClr val="FF0000"/>
                </a:solidFill>
              </a:rPr>
              <a:t> </a:t>
            </a:r>
            <a:r>
              <a:rPr lang="pl-PL" dirty="0" err="1">
                <a:solidFill>
                  <a:srgbClr val="FF0000"/>
                </a:solidFill>
              </a:rPr>
              <a:t>formulas</a:t>
            </a:r>
            <a:r>
              <a:rPr lang="pl-PL" dirty="0"/>
              <a:t>, </a:t>
            </a:r>
            <a:r>
              <a:rPr lang="pl-PL" dirty="0" err="1"/>
              <a:t>e.g</a:t>
            </a:r>
            <a:r>
              <a:rPr lang="pl-PL" dirty="0"/>
              <a:t>.:</a:t>
            </a:r>
          </a:p>
          <a:p>
            <a:pPr lvl="1"/>
            <a:r>
              <a:rPr lang="pl-PL" dirty="0"/>
              <a:t>x – </a:t>
            </a:r>
            <a:r>
              <a:rPr lang="pl-PL" dirty="0" err="1"/>
              <a:t>level</a:t>
            </a:r>
            <a:r>
              <a:rPr lang="pl-PL" dirty="0"/>
              <a:t> of </a:t>
            </a:r>
            <a:r>
              <a:rPr lang="pl-PL" dirty="0" err="1"/>
              <a:t>production</a:t>
            </a:r>
            <a:r>
              <a:rPr lang="pl-PL" dirty="0"/>
              <a:t> (</a:t>
            </a:r>
            <a:r>
              <a:rPr lang="pl-PL" dirty="0">
                <a:solidFill>
                  <a:srgbClr val="FF0000"/>
                </a:solidFill>
              </a:rPr>
              <a:t>decision variable</a:t>
            </a:r>
            <a:r>
              <a:rPr lang="pl-PL" dirty="0"/>
              <a:t>)</a:t>
            </a:r>
          </a:p>
          <a:p>
            <a:pPr lvl="1"/>
            <a:r>
              <a:rPr lang="pl-PL" dirty="0"/>
              <a:t>f(x) = x</a:t>
            </a:r>
            <a:r>
              <a:rPr lang="pl-PL" baseline="30000" dirty="0"/>
              <a:t>0.5 </a:t>
            </a:r>
            <a:r>
              <a:rPr lang="pl-PL" dirty="0"/>
              <a:t>– </a:t>
            </a:r>
            <a:r>
              <a:rPr lang="pl-PL" dirty="0" err="1"/>
              <a:t>production</a:t>
            </a:r>
            <a:r>
              <a:rPr lang="pl-PL" dirty="0"/>
              <a:t> </a:t>
            </a:r>
            <a:r>
              <a:rPr lang="pl-PL" dirty="0" err="1"/>
              <a:t>output</a:t>
            </a:r>
            <a:r>
              <a:rPr lang="pl-PL" dirty="0"/>
              <a:t> (</a:t>
            </a:r>
            <a:r>
              <a:rPr lang="pl-PL" dirty="0" err="1">
                <a:solidFill>
                  <a:srgbClr val="FF0000"/>
                </a:solidFill>
              </a:rPr>
              <a:t>objective</a:t>
            </a:r>
            <a:r>
              <a:rPr lang="pl-PL" dirty="0">
                <a:solidFill>
                  <a:srgbClr val="FF0000"/>
                </a:solidFill>
              </a:rPr>
              <a:t> function</a:t>
            </a:r>
            <a:r>
              <a:rPr lang="pl-PL" dirty="0"/>
              <a:t>), </a:t>
            </a:r>
          </a:p>
          <a:p>
            <a:pPr lvl="1"/>
            <a:r>
              <a:rPr lang="pl-PL" dirty="0"/>
              <a:t>x &lt;= 100 - </a:t>
            </a:r>
            <a:r>
              <a:rPr lang="pl-PL" dirty="0" err="1"/>
              <a:t>capacity</a:t>
            </a:r>
            <a:r>
              <a:rPr lang="pl-PL" dirty="0"/>
              <a:t> </a:t>
            </a:r>
            <a:r>
              <a:rPr lang="pl-PL" dirty="0" err="1">
                <a:solidFill>
                  <a:srgbClr val="FF0000"/>
                </a:solidFill>
              </a:rPr>
              <a:t>constraint</a:t>
            </a:r>
            <a:r>
              <a:rPr lang="pl-PL" dirty="0">
                <a:solidFill>
                  <a:srgbClr val="FF0000"/>
                </a:solidFill>
              </a:rPr>
              <a:t> (</a:t>
            </a:r>
            <a:r>
              <a:rPr lang="pl-PL" dirty="0" err="1">
                <a:solidFill>
                  <a:srgbClr val="FF0000"/>
                </a:solidFill>
              </a:rPr>
              <a:t>feasible</a:t>
            </a:r>
            <a:r>
              <a:rPr lang="pl-PL" dirty="0">
                <a:solidFill>
                  <a:srgbClr val="FF0000"/>
                </a:solidFill>
              </a:rPr>
              <a:t> set)</a:t>
            </a:r>
            <a:endParaRPr lang="pl-P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632575"/>
            <a:ext cx="1905000" cy="152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700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pl-PL"/>
              <a:t>Strona </a:t>
            </a:r>
            <a:fld id="{76007351-C0FE-4760-8052-283D7E4D48D5}" type="slidenum">
              <a:rPr lang="pl-PL" smtClean="0"/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pl-PL" sz="525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09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Report layout (</a:t>
            </a:r>
            <a:r>
              <a:rPr lang="pl-PL" dirty="0" err="1"/>
              <a:t>applicable</a:t>
            </a:r>
            <a:r>
              <a:rPr lang="pl-PL" dirty="0"/>
              <a:t> to </a:t>
            </a:r>
            <a:r>
              <a:rPr lang="pl-PL" dirty="0" err="1"/>
              <a:t>all</a:t>
            </a:r>
            <a:r>
              <a:rPr lang="pl-PL" dirty="0"/>
              <a:t> 3 </a:t>
            </a:r>
            <a:r>
              <a:rPr lang="pl-PL" dirty="0" err="1"/>
              <a:t>reports</a:t>
            </a:r>
            <a:r>
              <a:rPr lang="pl-PL" dirty="0"/>
              <a:t>) (3)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342900" lvl="1" indent="0">
              <a:buNone/>
            </a:pPr>
            <a:endParaRPr lang="pl-PL" baseline="30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pl-PL" dirty="0"/>
              <a:t>5. </a:t>
            </a:r>
            <a:r>
              <a:rPr lang="pl-PL" u="sng" dirty="0"/>
              <a:t>Analysis </a:t>
            </a:r>
            <a:r>
              <a:rPr lang="pl-PL" u="sng" dirty="0" err="1"/>
              <a:t>results</a:t>
            </a:r>
            <a:r>
              <a:rPr lang="pl-PL" u="sng" dirty="0"/>
              <a:t>: (1 – 4 </a:t>
            </a:r>
            <a:r>
              <a:rPr lang="pl-PL" u="sng" dirty="0" err="1"/>
              <a:t>pages</a:t>
            </a:r>
            <a:r>
              <a:rPr lang="pl-PL" u="sng" dirty="0"/>
              <a:t>) it </a:t>
            </a:r>
            <a:r>
              <a:rPr lang="pl-PL" u="sng" dirty="0" err="1"/>
              <a:t>should</a:t>
            </a:r>
            <a:r>
              <a:rPr lang="pl-PL" u="sng" dirty="0"/>
              <a:t> be the 2nd </a:t>
            </a:r>
            <a:r>
              <a:rPr lang="pl-PL" b="1" u="sng" dirty="0" err="1"/>
              <a:t>largest</a:t>
            </a:r>
            <a:r>
              <a:rPr lang="pl-PL" b="1" u="sng" dirty="0"/>
              <a:t> </a:t>
            </a:r>
            <a:r>
              <a:rPr lang="pl-PL" b="1" u="sng" dirty="0" err="1"/>
              <a:t>section</a:t>
            </a:r>
            <a:r>
              <a:rPr lang="pl-PL" b="1" u="sng" dirty="0"/>
              <a:t> </a:t>
            </a:r>
            <a:r>
              <a:rPr lang="pl-PL" b="1" u="sng" dirty="0" err="1"/>
              <a:t>after</a:t>
            </a:r>
            <a:r>
              <a:rPr lang="pl-PL" b="1" u="sng" dirty="0"/>
              <a:t> with the </a:t>
            </a:r>
            <a:r>
              <a:rPr lang="pl-PL" b="1" u="sng" dirty="0" err="1"/>
              <a:t>sensitivity</a:t>
            </a:r>
            <a:r>
              <a:rPr lang="pl-PL" b="1" u="sng" dirty="0"/>
              <a:t> </a:t>
            </a:r>
            <a:r>
              <a:rPr lang="pl-PL" b="1" u="sng" dirty="0" err="1"/>
              <a:t>analysis</a:t>
            </a:r>
            <a:r>
              <a:rPr lang="pl-PL" b="1" u="sng" dirty="0"/>
              <a:t> </a:t>
            </a:r>
            <a:r>
              <a:rPr lang="pl-PL" b="1" u="sng" dirty="0" err="1"/>
              <a:t>being</a:t>
            </a:r>
            <a:r>
              <a:rPr lang="pl-PL" b="1" u="sng" dirty="0"/>
              <a:t> the </a:t>
            </a:r>
            <a:r>
              <a:rPr lang="pl-PL" b="1" u="sng" dirty="0" err="1"/>
              <a:t>largest</a:t>
            </a:r>
            <a:r>
              <a:rPr lang="pl-PL" b="1" u="sng" dirty="0"/>
              <a:t>)</a:t>
            </a:r>
            <a:endParaRPr lang="pl-PL" b="1" dirty="0"/>
          </a:p>
          <a:p>
            <a:r>
              <a:rPr lang="pl-PL" dirty="0" err="1"/>
              <a:t>Numerical</a:t>
            </a:r>
            <a:r>
              <a:rPr lang="pl-PL" dirty="0"/>
              <a:t> </a:t>
            </a:r>
            <a:r>
              <a:rPr lang="pl-PL" dirty="0" err="1"/>
              <a:t>results</a:t>
            </a:r>
            <a:r>
              <a:rPr lang="pl-PL" dirty="0"/>
              <a:t> with </a:t>
            </a:r>
            <a:r>
              <a:rPr lang="pl-PL" b="1" u="sng" dirty="0" err="1"/>
              <a:t>their</a:t>
            </a:r>
            <a:r>
              <a:rPr lang="pl-PL" b="1" u="sng" dirty="0"/>
              <a:t> </a:t>
            </a:r>
            <a:r>
              <a:rPr lang="pl-PL" b="1" u="sng" dirty="0" err="1"/>
              <a:t>interpretation</a:t>
            </a:r>
            <a:r>
              <a:rPr lang="pl-PL" b="1" u="sng" dirty="0"/>
              <a:t> </a:t>
            </a:r>
            <a:r>
              <a:rPr lang="pl-PL" dirty="0"/>
              <a:t>(</a:t>
            </a:r>
            <a:r>
              <a:rPr lang="pl-PL" dirty="0" err="1"/>
              <a:t>what</a:t>
            </a:r>
            <a:r>
              <a:rPr lang="pl-PL" dirty="0"/>
              <a:t> </a:t>
            </a:r>
            <a:r>
              <a:rPr lang="pl-PL" dirty="0" err="1"/>
              <a:t>does</a:t>
            </a:r>
            <a:r>
              <a:rPr lang="pl-PL" dirty="0"/>
              <a:t> it </a:t>
            </a:r>
            <a:r>
              <a:rPr lang="pl-PL" dirty="0" err="1"/>
              <a:t>mean</a:t>
            </a:r>
            <a:r>
              <a:rPr lang="pl-PL" dirty="0"/>
              <a:t> for business? </a:t>
            </a:r>
            <a:r>
              <a:rPr lang="pl-PL" dirty="0" err="1"/>
              <a:t>Is</a:t>
            </a:r>
            <a:r>
              <a:rPr lang="pl-PL" dirty="0"/>
              <a:t> it </a:t>
            </a:r>
            <a:r>
              <a:rPr lang="pl-PL" dirty="0" err="1"/>
              <a:t>doable</a:t>
            </a:r>
            <a:r>
              <a:rPr lang="pl-PL" dirty="0"/>
              <a:t>? </a:t>
            </a:r>
            <a:r>
              <a:rPr lang="pl-PL" dirty="0" err="1"/>
              <a:t>is</a:t>
            </a:r>
            <a:r>
              <a:rPr lang="pl-PL" dirty="0"/>
              <a:t> the </a:t>
            </a:r>
            <a:r>
              <a:rPr lang="pl-PL" dirty="0" err="1"/>
              <a:t>result</a:t>
            </a:r>
            <a:r>
              <a:rPr lang="pl-PL" dirty="0"/>
              <a:t> </a:t>
            </a:r>
            <a:r>
              <a:rPr lang="pl-PL" dirty="0" err="1"/>
              <a:t>expected</a:t>
            </a:r>
            <a:r>
              <a:rPr lang="pl-PL" dirty="0"/>
              <a:t> and </a:t>
            </a:r>
            <a:r>
              <a:rPr lang="pl-PL" dirty="0" err="1"/>
              <a:t>can</a:t>
            </a:r>
            <a:r>
              <a:rPr lang="pl-PL" dirty="0"/>
              <a:t> be </a:t>
            </a:r>
            <a:r>
              <a:rPr lang="pl-PL" dirty="0" err="1"/>
              <a:t>expalained</a:t>
            </a:r>
            <a:r>
              <a:rPr lang="pl-PL" dirty="0"/>
              <a:t> </a:t>
            </a:r>
            <a:r>
              <a:rPr lang="pl-PL" dirty="0" err="1"/>
              <a:t>easily</a:t>
            </a:r>
            <a:r>
              <a:rPr lang="pl-PL" dirty="0"/>
              <a:t> </a:t>
            </a:r>
            <a:r>
              <a:rPr lang="pl-PL" dirty="0" err="1"/>
              <a:t>or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a </a:t>
            </a:r>
            <a:r>
              <a:rPr lang="pl-PL" dirty="0" err="1"/>
              <a:t>surprise</a:t>
            </a:r>
            <a:r>
              <a:rPr lang="pl-PL" dirty="0"/>
              <a:t>?). </a:t>
            </a:r>
            <a:r>
              <a:rPr lang="pl-PL" dirty="0" err="1"/>
              <a:t>Is</a:t>
            </a:r>
            <a:r>
              <a:rPr lang="pl-PL" dirty="0"/>
              <a:t> the </a:t>
            </a:r>
            <a:r>
              <a:rPr lang="pl-PL" dirty="0" err="1"/>
              <a:t>result</a:t>
            </a:r>
            <a:r>
              <a:rPr lang="pl-PL" dirty="0"/>
              <a:t> consistent with </a:t>
            </a:r>
            <a:r>
              <a:rPr lang="pl-PL" dirty="0" err="1"/>
              <a:t>intuition</a:t>
            </a:r>
            <a:r>
              <a:rPr lang="pl-PL" dirty="0"/>
              <a:t>?</a:t>
            </a:r>
          </a:p>
          <a:p>
            <a:r>
              <a:rPr lang="pl-PL" b="1" u="sng" dirty="0"/>
              <a:t>Present in the form of </a:t>
            </a:r>
            <a:r>
              <a:rPr lang="pl-PL" b="1" u="sng" dirty="0" err="1"/>
              <a:t>graph</a:t>
            </a:r>
            <a:r>
              <a:rPr lang="pl-PL" b="1" u="sng" dirty="0"/>
              <a:t>(s) (</a:t>
            </a:r>
            <a:r>
              <a:rPr lang="pl-PL" b="1" u="sng" dirty="0" err="1"/>
              <a:t>preffered</a:t>
            </a:r>
            <a:r>
              <a:rPr lang="pl-PL" b="1" u="sng" dirty="0"/>
              <a:t>) </a:t>
            </a:r>
            <a:r>
              <a:rPr lang="pl-PL" dirty="0" err="1"/>
              <a:t>or</a:t>
            </a:r>
            <a:r>
              <a:rPr lang="pl-PL" dirty="0"/>
              <a:t> </a:t>
            </a:r>
            <a:r>
              <a:rPr lang="pl-PL" dirty="0" err="1"/>
              <a:t>table</a:t>
            </a:r>
            <a:r>
              <a:rPr lang="pl-PL" dirty="0"/>
              <a:t>(s), </a:t>
            </a:r>
            <a:r>
              <a:rPr lang="pl-PL" dirty="0" err="1"/>
              <a:t>e.g</a:t>
            </a:r>
            <a:r>
              <a:rPr lang="pl-PL" dirty="0"/>
              <a:t>. </a:t>
            </a:r>
            <a:r>
              <a:rPr lang="pl-PL" dirty="0" err="1"/>
              <a:t>line</a:t>
            </a:r>
            <a:r>
              <a:rPr lang="pl-PL" dirty="0"/>
              <a:t>/</a:t>
            </a:r>
            <a:r>
              <a:rPr lang="pl-PL" dirty="0" err="1"/>
              <a:t>scatterplot</a:t>
            </a:r>
            <a:r>
              <a:rPr lang="pl-PL" dirty="0"/>
              <a:t> of </a:t>
            </a:r>
            <a:r>
              <a:rPr lang="pl-PL" dirty="0" err="1"/>
              <a:t>objective</a:t>
            </a:r>
            <a:r>
              <a:rPr lang="pl-PL" dirty="0"/>
              <a:t> function (profit) vs decision variable (marketing </a:t>
            </a:r>
            <a:r>
              <a:rPr lang="pl-PL" dirty="0" err="1"/>
              <a:t>spending</a:t>
            </a:r>
            <a:r>
              <a:rPr lang="pl-PL" dirty="0"/>
              <a:t>). </a:t>
            </a:r>
            <a:r>
              <a:rPr lang="pl-PL" dirty="0" err="1"/>
              <a:t>Always</a:t>
            </a:r>
            <a:r>
              <a:rPr lang="pl-PL" dirty="0"/>
              <a:t> </a:t>
            </a:r>
            <a:r>
              <a:rPr lang="pl-PL" dirty="0" err="1"/>
              <a:t>comment</a:t>
            </a:r>
            <a:r>
              <a:rPr lang="pl-PL" dirty="0"/>
              <a:t> in a </a:t>
            </a:r>
            <a:r>
              <a:rPr lang="pl-PL" dirty="0" err="1"/>
              <a:t>text</a:t>
            </a:r>
            <a:r>
              <a:rPr lang="pl-PL" dirty="0"/>
              <a:t> </a:t>
            </a:r>
            <a:r>
              <a:rPr lang="pl-PL" dirty="0" err="1"/>
              <a:t>your</a:t>
            </a:r>
            <a:r>
              <a:rPr lang="pl-PL" dirty="0"/>
              <a:t> </a:t>
            </a:r>
            <a:r>
              <a:rPr lang="pl-PL" dirty="0" err="1"/>
              <a:t>Figures</a:t>
            </a:r>
            <a:r>
              <a:rPr lang="pl-PL" dirty="0"/>
              <a:t> and </a:t>
            </a:r>
            <a:r>
              <a:rPr lang="pl-PL" dirty="0" err="1"/>
              <a:t>tables</a:t>
            </a:r>
            <a:r>
              <a:rPr lang="pl-PL" dirty="0"/>
              <a:t>, </a:t>
            </a:r>
            <a:r>
              <a:rPr lang="pl-PL" dirty="0" err="1"/>
              <a:t>e.g</a:t>
            </a:r>
            <a:r>
              <a:rPr lang="pl-PL" dirty="0"/>
              <a:t>. Fig. 1 </a:t>
            </a:r>
            <a:r>
              <a:rPr lang="pl-PL" dirty="0" err="1"/>
              <a:t>shows</a:t>
            </a:r>
            <a:r>
              <a:rPr lang="pl-PL" dirty="0"/>
              <a:t> the </a:t>
            </a:r>
            <a:r>
              <a:rPr lang="pl-PL" dirty="0" err="1"/>
              <a:t>lineplot</a:t>
            </a:r>
            <a:r>
              <a:rPr lang="pl-PL" dirty="0"/>
              <a:t> of profit vs marketing </a:t>
            </a:r>
            <a:r>
              <a:rPr lang="pl-PL" dirty="0" err="1"/>
              <a:t>spending</a:t>
            </a:r>
            <a:r>
              <a:rPr lang="pl-PL" dirty="0"/>
              <a:t>. One </a:t>
            </a:r>
            <a:r>
              <a:rPr lang="pl-PL" dirty="0" err="1"/>
              <a:t>can</a:t>
            </a:r>
            <a:r>
              <a:rPr lang="pl-PL" dirty="0"/>
              <a:t> </a:t>
            </a:r>
            <a:r>
              <a:rPr lang="pl-PL" dirty="0" err="1"/>
              <a:t>see</a:t>
            </a:r>
            <a:r>
              <a:rPr lang="pl-PL" dirty="0"/>
              <a:t> </a:t>
            </a:r>
            <a:r>
              <a:rPr lang="pl-PL" dirty="0" err="1"/>
              <a:t>that</a:t>
            </a:r>
            <a:r>
              <a:rPr lang="pl-PL" dirty="0"/>
              <a:t> the maximum profit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obtained</a:t>
            </a:r>
            <a:r>
              <a:rPr lang="pl-PL" dirty="0"/>
              <a:t> </a:t>
            </a:r>
            <a:r>
              <a:rPr lang="pl-PL" dirty="0" err="1"/>
              <a:t>at</a:t>
            </a:r>
            <a:r>
              <a:rPr lang="pl-PL" dirty="0"/>
              <a:t> the </a:t>
            </a:r>
            <a:r>
              <a:rPr lang="pl-PL" dirty="0" err="1"/>
              <a:t>level</a:t>
            </a:r>
            <a:r>
              <a:rPr lang="pl-PL" dirty="0"/>
              <a:t> of EUR 100k of marketing </a:t>
            </a:r>
            <a:r>
              <a:rPr lang="pl-PL" dirty="0" err="1"/>
              <a:t>spending</a:t>
            </a:r>
            <a:r>
              <a:rPr lang="pl-PL" dirty="0"/>
              <a:t> </a:t>
            </a:r>
            <a:r>
              <a:rPr lang="pl-PL" dirty="0" err="1"/>
              <a:t>annually</a:t>
            </a:r>
            <a:r>
              <a:rPr lang="pl-PL" dirty="0"/>
              <a:t>.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632575"/>
            <a:ext cx="1905000" cy="152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700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pl-PL"/>
              <a:t>Strona </a:t>
            </a:r>
            <a:fld id="{76007351-C0FE-4760-8052-283D7E4D48D5}" type="slidenum">
              <a:rPr lang="pl-PL" smtClean="0"/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pl-PL" sz="525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57210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Report layout (</a:t>
            </a:r>
            <a:r>
              <a:rPr lang="pl-PL" dirty="0" err="1"/>
              <a:t>applicable</a:t>
            </a:r>
            <a:r>
              <a:rPr lang="pl-PL" dirty="0"/>
              <a:t> to </a:t>
            </a:r>
            <a:r>
              <a:rPr lang="pl-PL" dirty="0" err="1"/>
              <a:t>all</a:t>
            </a:r>
            <a:r>
              <a:rPr lang="pl-PL" dirty="0"/>
              <a:t> 3 </a:t>
            </a:r>
            <a:r>
              <a:rPr lang="pl-PL" dirty="0" err="1"/>
              <a:t>reports</a:t>
            </a:r>
            <a:r>
              <a:rPr lang="pl-PL" dirty="0"/>
              <a:t>) (3)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/>
              <a:t>6. </a:t>
            </a:r>
            <a:r>
              <a:rPr lang="pl-PL" u="sng" dirty="0" err="1">
                <a:solidFill>
                  <a:srgbClr val="FF0000"/>
                </a:solidFill>
              </a:rPr>
              <a:t>Sensitivity</a:t>
            </a:r>
            <a:r>
              <a:rPr lang="pl-PL" u="sng" dirty="0">
                <a:solidFill>
                  <a:srgbClr val="FF0000"/>
                </a:solidFill>
              </a:rPr>
              <a:t> Analysis (2 – 8 </a:t>
            </a:r>
            <a:r>
              <a:rPr lang="pl-PL" u="sng" dirty="0" err="1">
                <a:solidFill>
                  <a:srgbClr val="FF0000"/>
                </a:solidFill>
              </a:rPr>
              <a:t>pages</a:t>
            </a:r>
            <a:r>
              <a:rPr lang="pl-PL" u="sng" dirty="0">
                <a:solidFill>
                  <a:srgbClr val="FF0000"/>
                </a:solidFill>
              </a:rPr>
              <a:t>, </a:t>
            </a:r>
            <a:r>
              <a:rPr lang="pl-PL" u="sng" dirty="0" err="1">
                <a:solidFill>
                  <a:srgbClr val="FF0000"/>
                </a:solidFill>
              </a:rPr>
              <a:t>rather</a:t>
            </a:r>
            <a:r>
              <a:rPr lang="pl-PL" u="sng" dirty="0">
                <a:solidFill>
                  <a:srgbClr val="FF0000"/>
                </a:solidFill>
              </a:rPr>
              <a:t> the </a:t>
            </a:r>
            <a:r>
              <a:rPr lang="pl-PL" u="sng" dirty="0" err="1">
                <a:solidFill>
                  <a:srgbClr val="FF0000"/>
                </a:solidFill>
              </a:rPr>
              <a:t>largest</a:t>
            </a:r>
            <a:r>
              <a:rPr lang="pl-PL" u="sng" dirty="0">
                <a:solidFill>
                  <a:srgbClr val="FF0000"/>
                </a:solidFill>
              </a:rPr>
              <a:t> </a:t>
            </a:r>
            <a:r>
              <a:rPr lang="pl-PL" u="sng" dirty="0" err="1">
                <a:solidFill>
                  <a:srgbClr val="FF0000"/>
                </a:solidFill>
              </a:rPr>
              <a:t>section</a:t>
            </a:r>
            <a:r>
              <a:rPr lang="pl-PL" u="sng" dirty="0">
                <a:solidFill>
                  <a:srgbClr val="FF0000"/>
                </a:solidFill>
              </a:rPr>
              <a:t> of report)</a:t>
            </a:r>
            <a:r>
              <a:rPr lang="pl-PL" dirty="0">
                <a:solidFill>
                  <a:srgbClr val="FF0000"/>
                </a:solidFill>
              </a:rPr>
              <a:t>: </a:t>
            </a:r>
            <a:r>
              <a:rPr lang="pl-PL" dirty="0" err="1">
                <a:solidFill>
                  <a:srgbClr val="FF0000"/>
                </a:solidFill>
              </a:rPr>
              <a:t>how</a:t>
            </a:r>
            <a:r>
              <a:rPr lang="pl-PL" dirty="0">
                <a:solidFill>
                  <a:srgbClr val="FF0000"/>
                </a:solidFill>
              </a:rPr>
              <a:t> the </a:t>
            </a:r>
            <a:r>
              <a:rPr lang="pl-PL" dirty="0" err="1">
                <a:solidFill>
                  <a:srgbClr val="FF0000"/>
                </a:solidFill>
              </a:rPr>
              <a:t>change</a:t>
            </a:r>
            <a:r>
              <a:rPr lang="pl-PL" dirty="0">
                <a:solidFill>
                  <a:srgbClr val="FF0000"/>
                </a:solidFill>
              </a:rPr>
              <a:t> of </a:t>
            </a:r>
            <a:r>
              <a:rPr lang="pl-PL" dirty="0" err="1">
                <a:solidFill>
                  <a:srgbClr val="FF0000"/>
                </a:solidFill>
              </a:rPr>
              <a:t>parameters</a:t>
            </a:r>
            <a:r>
              <a:rPr lang="pl-PL" dirty="0">
                <a:solidFill>
                  <a:srgbClr val="FF0000"/>
                </a:solidFill>
              </a:rPr>
              <a:t> </a:t>
            </a:r>
            <a:r>
              <a:rPr lang="pl-PL" dirty="0" err="1">
                <a:solidFill>
                  <a:srgbClr val="FF0000"/>
                </a:solidFill>
              </a:rPr>
              <a:t>impacts</a:t>
            </a:r>
            <a:r>
              <a:rPr lang="pl-PL" dirty="0">
                <a:solidFill>
                  <a:srgbClr val="FF0000"/>
                </a:solidFill>
              </a:rPr>
              <a:t> the </a:t>
            </a:r>
            <a:r>
              <a:rPr lang="pl-PL" dirty="0" err="1">
                <a:solidFill>
                  <a:srgbClr val="FF0000"/>
                </a:solidFill>
              </a:rPr>
              <a:t>optimal</a:t>
            </a:r>
            <a:r>
              <a:rPr lang="pl-PL" dirty="0">
                <a:solidFill>
                  <a:srgbClr val="FF0000"/>
                </a:solidFill>
              </a:rPr>
              <a:t> Solution (OPT)</a:t>
            </a:r>
            <a:r>
              <a:rPr lang="pl-PL" dirty="0"/>
              <a:t>:</a:t>
            </a:r>
          </a:p>
          <a:p>
            <a:r>
              <a:rPr lang="pl-PL" dirty="0" err="1"/>
              <a:t>Will</a:t>
            </a:r>
            <a:r>
              <a:rPr lang="pl-PL" dirty="0"/>
              <a:t> </a:t>
            </a:r>
            <a:r>
              <a:rPr lang="pl-PL" dirty="0">
                <a:solidFill>
                  <a:srgbClr val="FF0000"/>
                </a:solidFill>
              </a:rPr>
              <a:t>a </a:t>
            </a:r>
            <a:r>
              <a:rPr lang="pl-PL" dirty="0" err="1">
                <a:solidFill>
                  <a:srgbClr val="FF0000"/>
                </a:solidFill>
              </a:rPr>
              <a:t>change</a:t>
            </a:r>
            <a:r>
              <a:rPr lang="pl-PL" dirty="0">
                <a:solidFill>
                  <a:srgbClr val="FF0000"/>
                </a:solidFill>
              </a:rPr>
              <a:t> in </a:t>
            </a:r>
            <a:r>
              <a:rPr lang="pl-PL" dirty="0" err="1">
                <a:solidFill>
                  <a:srgbClr val="FF0000"/>
                </a:solidFill>
              </a:rPr>
              <a:t>parameter</a:t>
            </a:r>
            <a:r>
              <a:rPr lang="pl-PL" dirty="0">
                <a:solidFill>
                  <a:srgbClr val="FF0000"/>
                </a:solidFill>
              </a:rPr>
              <a:t> </a:t>
            </a:r>
            <a:r>
              <a:rPr lang="pl-PL" dirty="0"/>
              <a:t>(</a:t>
            </a:r>
            <a:r>
              <a:rPr lang="pl-PL" dirty="0" err="1"/>
              <a:t>e.g</a:t>
            </a:r>
            <a:r>
              <a:rPr lang="pl-PL" dirty="0"/>
              <a:t>. </a:t>
            </a:r>
            <a:r>
              <a:rPr lang="pl-PL" dirty="0" err="1"/>
              <a:t>increase</a:t>
            </a:r>
            <a:r>
              <a:rPr lang="pl-PL" dirty="0"/>
              <a:t> in product price by 5% / </a:t>
            </a:r>
            <a:r>
              <a:rPr lang="pl-PL" dirty="0" err="1"/>
              <a:t>increase</a:t>
            </a:r>
            <a:r>
              <a:rPr lang="pl-PL" dirty="0"/>
              <a:t> in </a:t>
            </a:r>
            <a:r>
              <a:rPr lang="pl-PL" dirty="0" err="1"/>
              <a:t>hourly</a:t>
            </a:r>
            <a:r>
              <a:rPr lang="pl-PL" dirty="0"/>
              <a:t> </a:t>
            </a:r>
            <a:r>
              <a:rPr lang="pl-PL" dirty="0" err="1"/>
              <a:t>wage</a:t>
            </a:r>
            <a:r>
              <a:rPr lang="pl-PL" dirty="0">
                <a:solidFill>
                  <a:srgbClr val="FF0000"/>
                </a:solidFill>
              </a:rPr>
              <a:t>) </a:t>
            </a:r>
            <a:r>
              <a:rPr lang="pl-PL" dirty="0" err="1">
                <a:solidFill>
                  <a:srgbClr val="FF0000"/>
                </a:solidFill>
              </a:rPr>
              <a:t>result</a:t>
            </a:r>
            <a:r>
              <a:rPr lang="pl-PL" dirty="0">
                <a:solidFill>
                  <a:srgbClr val="FF0000"/>
                </a:solidFill>
              </a:rPr>
              <a:t> in a </a:t>
            </a:r>
            <a:r>
              <a:rPr lang="pl-PL" dirty="0" err="1">
                <a:solidFill>
                  <a:srgbClr val="FF0000"/>
                </a:solidFill>
              </a:rPr>
              <a:t>change</a:t>
            </a:r>
            <a:r>
              <a:rPr lang="pl-PL" dirty="0">
                <a:solidFill>
                  <a:srgbClr val="FF0000"/>
                </a:solidFill>
              </a:rPr>
              <a:t> in OPT</a:t>
            </a:r>
            <a:r>
              <a:rPr lang="pl-PL" dirty="0"/>
              <a:t> </a:t>
            </a:r>
            <a:r>
              <a:rPr lang="pl-PL" dirty="0" err="1"/>
              <a:t>or</a:t>
            </a:r>
            <a:r>
              <a:rPr lang="pl-PL" dirty="0"/>
              <a:t> </a:t>
            </a:r>
            <a:r>
              <a:rPr lang="pl-PL" dirty="0" err="1"/>
              <a:t>will</a:t>
            </a:r>
            <a:r>
              <a:rPr lang="pl-PL" dirty="0"/>
              <a:t> it </a:t>
            </a:r>
            <a:r>
              <a:rPr lang="pl-PL" dirty="0" err="1"/>
              <a:t>still</a:t>
            </a:r>
            <a:r>
              <a:rPr lang="pl-PL" dirty="0"/>
              <a:t> </a:t>
            </a:r>
            <a:r>
              <a:rPr lang="pl-PL" dirty="0" err="1"/>
              <a:t>remain</a:t>
            </a:r>
            <a:r>
              <a:rPr lang="pl-PL" dirty="0"/>
              <a:t> the same? </a:t>
            </a:r>
          </a:p>
          <a:p>
            <a:r>
              <a:rPr lang="pl-PL" dirty="0" err="1"/>
              <a:t>how</a:t>
            </a:r>
            <a:r>
              <a:rPr lang="pl-PL" dirty="0"/>
              <a:t> much the </a:t>
            </a:r>
            <a:r>
              <a:rPr lang="pl-PL" dirty="0" err="1"/>
              <a:t>parameter</a:t>
            </a:r>
            <a:r>
              <a:rPr lang="pl-PL" dirty="0"/>
              <a:t> </a:t>
            </a:r>
            <a:r>
              <a:rPr lang="pl-PL" dirty="0" err="1"/>
              <a:t>must</a:t>
            </a:r>
            <a:r>
              <a:rPr lang="pl-PL" dirty="0"/>
              <a:t> </a:t>
            </a:r>
            <a:r>
              <a:rPr lang="pl-PL" dirty="0" err="1"/>
              <a:t>change</a:t>
            </a:r>
            <a:r>
              <a:rPr lang="pl-PL" dirty="0"/>
              <a:t> (</a:t>
            </a:r>
            <a:r>
              <a:rPr lang="pl-PL" dirty="0" err="1"/>
              <a:t>e.g</a:t>
            </a:r>
            <a:r>
              <a:rPr lang="pl-PL" dirty="0"/>
              <a:t>. product price / </a:t>
            </a:r>
            <a:r>
              <a:rPr lang="pl-PL" dirty="0" err="1"/>
              <a:t>employee</a:t>
            </a:r>
            <a:r>
              <a:rPr lang="pl-PL" dirty="0"/>
              <a:t> </a:t>
            </a:r>
            <a:r>
              <a:rPr lang="pl-PL" dirty="0" err="1"/>
              <a:t>remuneration</a:t>
            </a:r>
            <a:r>
              <a:rPr lang="pl-PL" dirty="0"/>
              <a:t>) for OPT </a:t>
            </a:r>
            <a:r>
              <a:rPr lang="pl-PL" dirty="0" err="1"/>
              <a:t>has</a:t>
            </a:r>
            <a:r>
              <a:rPr lang="pl-PL" dirty="0"/>
              <a:t> </a:t>
            </a:r>
            <a:r>
              <a:rPr lang="pl-PL" dirty="0" err="1"/>
              <a:t>changed</a:t>
            </a:r>
            <a:r>
              <a:rPr lang="pl-PL" dirty="0"/>
              <a:t>?</a:t>
            </a:r>
          </a:p>
          <a:p>
            <a:r>
              <a:rPr lang="pl-PL" dirty="0" err="1"/>
              <a:t>determine</a:t>
            </a:r>
            <a:r>
              <a:rPr lang="pl-PL" dirty="0"/>
              <a:t> the </a:t>
            </a:r>
            <a:r>
              <a:rPr lang="pl-PL" dirty="0" err="1"/>
              <a:t>relationship</a:t>
            </a:r>
            <a:r>
              <a:rPr lang="pl-PL" dirty="0"/>
              <a:t> (</a:t>
            </a:r>
            <a:r>
              <a:rPr lang="pl-PL" dirty="0" err="1"/>
              <a:t>e.g</a:t>
            </a:r>
            <a:r>
              <a:rPr lang="pl-PL" dirty="0"/>
              <a:t>. regression) </a:t>
            </a:r>
            <a:r>
              <a:rPr lang="pl-PL" dirty="0" err="1"/>
              <a:t>between</a:t>
            </a:r>
            <a:r>
              <a:rPr lang="pl-PL" dirty="0"/>
              <a:t> 2 </a:t>
            </a:r>
            <a:r>
              <a:rPr lang="pl-PL" dirty="0" err="1"/>
              <a:t>or</a:t>
            </a:r>
            <a:r>
              <a:rPr lang="pl-PL" dirty="0"/>
              <a:t> </a:t>
            </a:r>
            <a:r>
              <a:rPr lang="pl-PL" dirty="0" err="1"/>
              <a:t>three</a:t>
            </a:r>
            <a:r>
              <a:rPr lang="pl-PL" dirty="0"/>
              <a:t> </a:t>
            </a:r>
            <a:r>
              <a:rPr lang="pl-PL" dirty="0" err="1"/>
              <a:t>parameters</a:t>
            </a:r>
            <a:r>
              <a:rPr lang="pl-PL" dirty="0"/>
              <a:t> and OPT</a:t>
            </a:r>
          </a:p>
          <a:p>
            <a:r>
              <a:rPr lang="pl-PL" b="1" u="sng" dirty="0" err="1"/>
              <a:t>Use</a:t>
            </a:r>
            <a:r>
              <a:rPr lang="pl-PL" b="1" u="sng" dirty="0"/>
              <a:t> </a:t>
            </a:r>
            <a:r>
              <a:rPr lang="pl-PL" b="1" u="sng" dirty="0" err="1"/>
              <a:t>graphs</a:t>
            </a:r>
            <a:r>
              <a:rPr lang="pl-PL" b="1" u="sng" dirty="0"/>
              <a:t> (</a:t>
            </a:r>
            <a:r>
              <a:rPr lang="pl-PL" b="1" u="sng" dirty="0" err="1"/>
              <a:t>preferably</a:t>
            </a:r>
            <a:r>
              <a:rPr lang="pl-PL" b="1" u="sng" dirty="0"/>
              <a:t>) </a:t>
            </a:r>
            <a:r>
              <a:rPr lang="pl-PL" b="1" u="sng" dirty="0" err="1"/>
              <a:t>or</a:t>
            </a:r>
            <a:r>
              <a:rPr lang="pl-PL" b="1" u="sng" dirty="0"/>
              <a:t> </a:t>
            </a:r>
            <a:r>
              <a:rPr lang="pl-PL" b="1" u="sng" dirty="0" err="1"/>
              <a:t>tables</a:t>
            </a:r>
            <a:r>
              <a:rPr lang="pl-PL" b="1" u="sng" dirty="0"/>
              <a:t> to show </a:t>
            </a:r>
            <a:r>
              <a:rPr lang="pl-PL" b="1" u="sng" dirty="0" err="1"/>
              <a:t>how</a:t>
            </a:r>
            <a:r>
              <a:rPr lang="pl-PL" b="1" u="sng" dirty="0"/>
              <a:t> OPT </a:t>
            </a:r>
            <a:r>
              <a:rPr lang="pl-PL" b="1" u="sng" dirty="0" err="1"/>
              <a:t>or</a:t>
            </a:r>
            <a:r>
              <a:rPr lang="pl-PL" b="1" u="sng" dirty="0"/>
              <a:t> </a:t>
            </a:r>
            <a:r>
              <a:rPr lang="pl-PL" b="1" u="sng" dirty="0" err="1"/>
              <a:t>objective</a:t>
            </a:r>
            <a:r>
              <a:rPr lang="pl-PL" b="1" u="sng" dirty="0"/>
              <a:t> function </a:t>
            </a:r>
            <a:r>
              <a:rPr lang="pl-PL" b="1" u="sng" dirty="0" err="1"/>
              <a:t>change</a:t>
            </a:r>
            <a:r>
              <a:rPr lang="pl-PL" b="1" u="sng" dirty="0"/>
              <a:t> with the </a:t>
            </a:r>
            <a:r>
              <a:rPr lang="pl-PL" b="1" u="sng" dirty="0" err="1"/>
              <a:t>change</a:t>
            </a:r>
            <a:r>
              <a:rPr lang="pl-PL" b="1" u="sng" dirty="0"/>
              <a:t> of </a:t>
            </a:r>
            <a:r>
              <a:rPr lang="pl-PL" b="1" u="sng" dirty="0" err="1"/>
              <a:t>external</a:t>
            </a:r>
            <a:r>
              <a:rPr lang="pl-PL" b="1" u="sng" dirty="0"/>
              <a:t> </a:t>
            </a:r>
            <a:r>
              <a:rPr lang="pl-PL" b="1" u="sng" dirty="0" err="1"/>
              <a:t>parameters</a:t>
            </a:r>
            <a:endParaRPr lang="pl-PL" b="1" u="sng" dirty="0"/>
          </a:p>
          <a:p>
            <a:endParaRPr lang="pl-PL" b="1" u="sng" dirty="0"/>
          </a:p>
          <a:p>
            <a:pPr marL="0" indent="0">
              <a:buNone/>
            </a:pPr>
            <a:r>
              <a:rPr lang="pl-PL" dirty="0"/>
              <a:t>7. </a:t>
            </a:r>
            <a:r>
              <a:rPr lang="pl-PL" u="sng" dirty="0" err="1"/>
              <a:t>Conclusions</a:t>
            </a:r>
            <a:r>
              <a:rPr lang="pl-PL" u="sng" dirty="0"/>
              <a:t> and </a:t>
            </a:r>
            <a:r>
              <a:rPr lang="pl-PL" u="sng" dirty="0" err="1"/>
              <a:t>recommendations</a:t>
            </a:r>
            <a:r>
              <a:rPr lang="pl-PL" u="sng" dirty="0"/>
              <a:t> (1 </a:t>
            </a:r>
            <a:r>
              <a:rPr lang="pl-PL" u="sng" dirty="0" err="1"/>
              <a:t>page</a:t>
            </a:r>
            <a:r>
              <a:rPr lang="pl-PL" u="sng" dirty="0"/>
              <a:t>)</a:t>
            </a:r>
            <a:r>
              <a:rPr lang="pl-PL" dirty="0"/>
              <a:t>:</a:t>
            </a:r>
          </a:p>
          <a:p>
            <a:r>
              <a:rPr lang="pl-PL" b="1" u="sng" dirty="0">
                <a:solidFill>
                  <a:srgbClr val="FF0000"/>
                </a:solidFill>
              </a:rPr>
              <a:t>Technical </a:t>
            </a:r>
            <a:r>
              <a:rPr lang="pl-PL" b="1" u="sng" dirty="0" err="1">
                <a:solidFill>
                  <a:srgbClr val="FF0000"/>
                </a:solidFill>
              </a:rPr>
              <a:t>summary</a:t>
            </a:r>
            <a:r>
              <a:rPr lang="pl-PL" b="1" u="sng" dirty="0">
                <a:solidFill>
                  <a:srgbClr val="FF0000"/>
                </a:solidFill>
              </a:rPr>
              <a:t> for </a:t>
            </a:r>
            <a:r>
              <a:rPr lang="pl-PL" b="1" u="sng" dirty="0" err="1">
                <a:solidFill>
                  <a:srgbClr val="FF0000"/>
                </a:solidFill>
              </a:rPr>
              <a:t>another</a:t>
            </a:r>
            <a:r>
              <a:rPr lang="pl-PL" b="1" u="sng" dirty="0">
                <a:solidFill>
                  <a:srgbClr val="FF0000"/>
                </a:solidFill>
              </a:rPr>
              <a:t> data </a:t>
            </a:r>
            <a:r>
              <a:rPr lang="pl-PL" b="1" u="sng" dirty="0" err="1">
                <a:solidFill>
                  <a:srgbClr val="FF0000"/>
                </a:solidFill>
              </a:rPr>
              <a:t>analyst</a:t>
            </a:r>
            <a:r>
              <a:rPr lang="pl-PL" b="1" u="sng" dirty="0">
                <a:solidFill>
                  <a:srgbClr val="FF0000"/>
                </a:solidFill>
              </a:rPr>
              <a:t> </a:t>
            </a:r>
            <a:r>
              <a:rPr lang="pl-PL" b="1" u="sng" dirty="0" err="1">
                <a:solidFill>
                  <a:srgbClr val="FF0000"/>
                </a:solidFill>
              </a:rPr>
              <a:t>rather</a:t>
            </a:r>
            <a:r>
              <a:rPr lang="pl-PL" b="1" u="sng" dirty="0">
                <a:solidFill>
                  <a:srgbClr val="FF0000"/>
                </a:solidFill>
              </a:rPr>
              <a:t> </a:t>
            </a:r>
            <a:r>
              <a:rPr lang="pl-PL" b="1" u="sng" dirty="0" err="1">
                <a:solidFill>
                  <a:srgbClr val="FF0000"/>
                </a:solidFill>
              </a:rPr>
              <a:t>than</a:t>
            </a:r>
            <a:r>
              <a:rPr lang="pl-PL" b="1" u="sng" dirty="0">
                <a:solidFill>
                  <a:srgbClr val="FF0000"/>
                </a:solidFill>
              </a:rPr>
              <a:t> a manager</a:t>
            </a:r>
          </a:p>
          <a:p>
            <a:pPr lvl="1"/>
            <a:r>
              <a:rPr lang="pl-PL" b="1" u="sng" dirty="0" err="1"/>
              <a:t>More</a:t>
            </a:r>
            <a:r>
              <a:rPr lang="pl-PL" b="1" u="sng" dirty="0"/>
              <a:t> </a:t>
            </a:r>
            <a:r>
              <a:rPr lang="pl-PL" b="1" u="sng" dirty="0" err="1"/>
              <a:t>technical</a:t>
            </a:r>
            <a:r>
              <a:rPr lang="pl-PL" b="1" u="sng" dirty="0"/>
              <a:t> </a:t>
            </a:r>
            <a:r>
              <a:rPr lang="pl-PL" b="1" u="sng" dirty="0" err="1"/>
              <a:t>than</a:t>
            </a:r>
            <a:r>
              <a:rPr lang="pl-PL" b="1" u="sng" dirty="0"/>
              <a:t> </a:t>
            </a:r>
            <a:r>
              <a:rPr lang="pl-PL" b="1" u="sng" dirty="0" err="1"/>
              <a:t>executive</a:t>
            </a:r>
            <a:r>
              <a:rPr lang="pl-PL" b="1" u="sng" dirty="0"/>
              <a:t> </a:t>
            </a:r>
            <a:r>
              <a:rPr lang="pl-PL" b="1" u="sng" dirty="0" err="1"/>
              <a:t>summary</a:t>
            </a:r>
            <a:r>
              <a:rPr lang="pl-PL" b="1" u="sng" dirty="0"/>
              <a:t> </a:t>
            </a:r>
            <a:r>
              <a:rPr lang="pl-PL" dirty="0"/>
              <a:t>– </a:t>
            </a:r>
            <a:r>
              <a:rPr lang="pl-PL" dirty="0" err="1"/>
              <a:t>also</a:t>
            </a:r>
            <a:r>
              <a:rPr lang="pl-PL" dirty="0"/>
              <a:t> </a:t>
            </a:r>
            <a:r>
              <a:rPr lang="pl-PL" dirty="0" err="1"/>
              <a:t>might</a:t>
            </a:r>
            <a:r>
              <a:rPr lang="pl-PL" dirty="0"/>
              <a:t> be </a:t>
            </a:r>
            <a:r>
              <a:rPr lang="pl-PL" dirty="0" err="1"/>
              <a:t>more</a:t>
            </a:r>
            <a:r>
              <a:rPr lang="pl-PL" dirty="0"/>
              <a:t> </a:t>
            </a:r>
            <a:r>
              <a:rPr lang="pl-PL" dirty="0" err="1"/>
              <a:t>detailed</a:t>
            </a:r>
            <a:endParaRPr lang="pl-PL" dirty="0"/>
          </a:p>
          <a:p>
            <a:r>
              <a:rPr lang="pl-PL" dirty="0"/>
              <a:t>How the </a:t>
            </a:r>
            <a:r>
              <a:rPr lang="pl-PL" dirty="0" err="1"/>
              <a:t>results</a:t>
            </a:r>
            <a:r>
              <a:rPr lang="pl-PL" dirty="0"/>
              <a:t> of </a:t>
            </a:r>
            <a:r>
              <a:rPr lang="pl-PL" dirty="0" err="1"/>
              <a:t>simulation</a:t>
            </a:r>
            <a:r>
              <a:rPr lang="pl-PL" dirty="0"/>
              <a:t> </a:t>
            </a:r>
            <a:r>
              <a:rPr lang="pl-PL" dirty="0" err="1"/>
              <a:t>analysis</a:t>
            </a:r>
            <a:r>
              <a:rPr lang="pl-PL" dirty="0"/>
              <a:t> </a:t>
            </a:r>
            <a:r>
              <a:rPr lang="pl-PL" dirty="0" err="1"/>
              <a:t>can</a:t>
            </a:r>
            <a:r>
              <a:rPr lang="pl-PL" dirty="0"/>
              <a:t> </a:t>
            </a:r>
            <a:r>
              <a:rPr lang="pl-PL" dirty="0" err="1"/>
              <a:t>improve</a:t>
            </a:r>
            <a:r>
              <a:rPr lang="pl-PL" dirty="0"/>
              <a:t> the </a:t>
            </a:r>
            <a:r>
              <a:rPr lang="pl-PL" dirty="0" err="1"/>
              <a:t>organization's</a:t>
            </a:r>
            <a:r>
              <a:rPr lang="pl-PL" dirty="0"/>
              <a:t> </a:t>
            </a:r>
            <a:r>
              <a:rPr lang="pl-PL" dirty="0" err="1"/>
              <a:t>operation</a:t>
            </a:r>
            <a:r>
              <a:rPr lang="pl-PL" dirty="0"/>
              <a:t>.</a:t>
            </a:r>
          </a:p>
          <a:p>
            <a:r>
              <a:rPr lang="pl-PL" dirty="0" err="1"/>
              <a:t>Written</a:t>
            </a:r>
            <a:r>
              <a:rPr lang="pl-PL" dirty="0"/>
              <a:t> in </a:t>
            </a:r>
            <a:r>
              <a:rPr lang="pl-PL" dirty="0" err="1"/>
              <a:t>prose</a:t>
            </a:r>
            <a:r>
              <a:rPr lang="pl-PL" dirty="0"/>
              <a:t> </a:t>
            </a:r>
            <a:r>
              <a:rPr lang="pl-PL" dirty="0" err="1"/>
              <a:t>rather</a:t>
            </a:r>
            <a:r>
              <a:rPr lang="pl-PL" dirty="0"/>
              <a:t> </a:t>
            </a:r>
            <a:r>
              <a:rPr lang="pl-PL" dirty="0" err="1"/>
              <a:t>than</a:t>
            </a:r>
            <a:r>
              <a:rPr lang="pl-PL" dirty="0"/>
              <a:t> in </a:t>
            </a:r>
            <a:r>
              <a:rPr lang="pl-PL" dirty="0" err="1"/>
              <a:t>bulletpoints</a:t>
            </a:r>
            <a:endParaRPr lang="pl-P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632575"/>
            <a:ext cx="1905000" cy="152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700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pl-PL"/>
              <a:t>Strona </a:t>
            </a:r>
            <a:fld id="{76007351-C0FE-4760-8052-283D7E4D48D5}" type="slidenum">
              <a:rPr lang="pl-PL" smtClean="0"/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pl-PL" sz="525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7563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Report layout (</a:t>
            </a:r>
            <a:r>
              <a:rPr lang="pl-PL" dirty="0" err="1"/>
              <a:t>applicable</a:t>
            </a:r>
            <a:r>
              <a:rPr lang="pl-PL" dirty="0"/>
              <a:t> to </a:t>
            </a:r>
            <a:r>
              <a:rPr lang="pl-PL" dirty="0" err="1"/>
              <a:t>all</a:t>
            </a:r>
            <a:r>
              <a:rPr lang="pl-PL" dirty="0"/>
              <a:t> 3 </a:t>
            </a:r>
            <a:r>
              <a:rPr lang="pl-PL" dirty="0" err="1"/>
              <a:t>reports</a:t>
            </a:r>
            <a:r>
              <a:rPr lang="pl-PL" dirty="0"/>
              <a:t>) (5)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8. </a:t>
            </a:r>
            <a:r>
              <a:rPr lang="pl-PL" u="sng" dirty="0" err="1"/>
              <a:t>References</a:t>
            </a:r>
            <a:r>
              <a:rPr lang="pl-PL" u="sng" dirty="0"/>
              <a:t> (0.5 </a:t>
            </a:r>
            <a:r>
              <a:rPr lang="pl-PL" u="sng" dirty="0" err="1"/>
              <a:t>page</a:t>
            </a:r>
            <a:r>
              <a:rPr lang="pl-PL" u="sng" dirty="0"/>
              <a:t>)</a:t>
            </a:r>
            <a:endParaRPr lang="pl-PL" dirty="0"/>
          </a:p>
          <a:p>
            <a:r>
              <a:rPr lang="pl-PL" dirty="0" err="1"/>
              <a:t>References</a:t>
            </a:r>
            <a:r>
              <a:rPr lang="pl-PL" dirty="0"/>
              <a:t> </a:t>
            </a:r>
            <a:r>
              <a:rPr lang="pl-PL" dirty="0" err="1"/>
              <a:t>are</a:t>
            </a:r>
            <a:r>
              <a:rPr lang="pl-PL" dirty="0"/>
              <a:t> </a:t>
            </a:r>
            <a:r>
              <a:rPr lang="pl-PL" dirty="0" err="1"/>
              <a:t>obligatory</a:t>
            </a:r>
            <a:endParaRPr lang="pl-PL" dirty="0"/>
          </a:p>
          <a:p>
            <a:r>
              <a:rPr lang="pl-PL" dirty="0" err="1"/>
              <a:t>each</a:t>
            </a:r>
            <a:r>
              <a:rPr lang="pl-PL" dirty="0"/>
              <a:t> </a:t>
            </a:r>
            <a:r>
              <a:rPr lang="pl-PL" dirty="0" err="1"/>
              <a:t>reference</a:t>
            </a:r>
            <a:r>
              <a:rPr lang="pl-PL" dirty="0"/>
              <a:t> from the </a:t>
            </a:r>
            <a:r>
              <a:rPr lang="pl-PL" dirty="0" err="1"/>
              <a:t>references</a:t>
            </a:r>
            <a:r>
              <a:rPr lang="pl-PL" dirty="0"/>
              <a:t> </a:t>
            </a:r>
            <a:r>
              <a:rPr lang="pl-PL" dirty="0" err="1"/>
              <a:t>needs</a:t>
            </a:r>
            <a:r>
              <a:rPr lang="pl-PL" dirty="0"/>
              <a:t> to </a:t>
            </a:r>
            <a:r>
              <a:rPr lang="pl-PL" dirty="0" err="1"/>
              <a:t>cited</a:t>
            </a:r>
            <a:r>
              <a:rPr lang="pl-PL" dirty="0"/>
              <a:t> in the report and </a:t>
            </a:r>
            <a:r>
              <a:rPr lang="pl-PL" dirty="0" err="1"/>
              <a:t>each</a:t>
            </a:r>
            <a:r>
              <a:rPr lang="pl-PL" dirty="0"/>
              <a:t> </a:t>
            </a:r>
            <a:r>
              <a:rPr lang="pl-PL" dirty="0" err="1"/>
              <a:t>reference</a:t>
            </a:r>
            <a:r>
              <a:rPr lang="pl-PL" dirty="0"/>
              <a:t> from the report </a:t>
            </a:r>
            <a:r>
              <a:rPr lang="pl-PL" dirty="0" err="1"/>
              <a:t>needs</a:t>
            </a:r>
            <a:r>
              <a:rPr lang="pl-PL" dirty="0"/>
              <a:t> to </a:t>
            </a:r>
            <a:r>
              <a:rPr lang="pl-PL" dirty="0" err="1"/>
              <a:t>appear</a:t>
            </a:r>
            <a:r>
              <a:rPr lang="pl-PL" dirty="0"/>
              <a:t> in the </a:t>
            </a:r>
            <a:r>
              <a:rPr lang="pl-PL" dirty="0" err="1"/>
              <a:t>bibliography</a:t>
            </a: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/>
              <a:t>9. </a:t>
            </a:r>
            <a:r>
              <a:rPr lang="pl-PL" u="sng" dirty="0" err="1"/>
              <a:t>Attachment</a:t>
            </a:r>
            <a:r>
              <a:rPr lang="pl-PL" u="sng" dirty="0"/>
              <a:t> (0 </a:t>
            </a:r>
            <a:r>
              <a:rPr lang="pl-PL" u="sng" dirty="0" err="1"/>
              <a:t>page</a:t>
            </a:r>
            <a:r>
              <a:rPr lang="pl-PL" u="sng" dirty="0"/>
              <a:t>, just a file </a:t>
            </a:r>
            <a:r>
              <a:rPr lang="pl-PL" u="sng" dirty="0" err="1"/>
              <a:t>attached</a:t>
            </a:r>
            <a:r>
              <a:rPr lang="pl-PL" u="sng" dirty="0"/>
              <a:t>) </a:t>
            </a:r>
            <a:r>
              <a:rPr lang="pl-PL" dirty="0"/>
              <a:t>– Excel file </a:t>
            </a:r>
            <a:r>
              <a:rPr lang="pl-PL" dirty="0" err="1"/>
              <a:t>used</a:t>
            </a:r>
            <a:r>
              <a:rPr lang="pl-PL" dirty="0"/>
              <a:t> to </a:t>
            </a:r>
            <a:r>
              <a:rPr lang="pl-PL" dirty="0" err="1"/>
              <a:t>generate</a:t>
            </a:r>
            <a:r>
              <a:rPr lang="pl-PL" dirty="0"/>
              <a:t> the </a:t>
            </a:r>
            <a:r>
              <a:rPr lang="pl-PL" dirty="0" err="1"/>
              <a:t>reported</a:t>
            </a:r>
            <a:r>
              <a:rPr lang="pl-PL" dirty="0"/>
              <a:t> </a:t>
            </a:r>
            <a:r>
              <a:rPr lang="pl-PL" dirty="0" err="1"/>
              <a:t>results</a:t>
            </a:r>
            <a:endParaRPr lang="pl-P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632575"/>
            <a:ext cx="1905000" cy="152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700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pl-PL"/>
              <a:t>Strona </a:t>
            </a:r>
            <a:fld id="{76007351-C0FE-4760-8052-283D7E4D48D5}" type="slidenum">
              <a:rPr lang="pl-PL" smtClean="0"/>
              <a:pPr algn="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pl-PL" sz="525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4413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1">
            <a:extLst>
              <a:ext uri="{FF2B5EF4-FFF2-40B4-BE49-F238E27FC236}">
                <a16:creationId xmlns:a16="http://schemas.microsoft.com/office/drawing/2014/main" id="{56E6E8C4-D0BF-7291-A6B7-0D445D399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Caution to the plagiarism</a:t>
            </a:r>
          </a:p>
        </p:txBody>
      </p:sp>
      <p:pic>
        <p:nvPicPr>
          <p:cNvPr id="19" name="Content Placeholder 18" descr="Close-up of broken glass">
            <a:extLst>
              <a:ext uri="{FF2B5EF4-FFF2-40B4-BE49-F238E27FC236}">
                <a16:creationId xmlns:a16="http://schemas.microsoft.com/office/drawing/2014/main" id="{23516F06-5CA6-06D5-161D-D7FA7A8A40D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84305" y="1123156"/>
            <a:ext cx="4717892" cy="3144838"/>
          </a:xfrm>
          <a:noFill/>
        </p:spPr>
      </p:pic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CD6F1CC2-CDD7-99A8-A770-257F5D9D32BB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000750" y="742950"/>
            <a:ext cx="3143250" cy="4057650"/>
          </a:xfrm>
        </p:spPr>
        <p:txBody>
          <a:bodyPr/>
          <a:lstStyle/>
          <a:p>
            <a:r>
              <a:rPr lang="en-US" sz="1500" dirty="0"/>
              <a:t>Plagiarism is defined as </a:t>
            </a:r>
            <a:r>
              <a:rPr lang="en-US" sz="1500" b="1" u="sng" dirty="0"/>
              <a:t>using somebody’s else work as your own</a:t>
            </a:r>
            <a:r>
              <a:rPr lang="en-US" sz="1500" dirty="0"/>
              <a:t> and as such is treated as a theft in the Polish law and SGH regulations</a:t>
            </a:r>
          </a:p>
          <a:p>
            <a:r>
              <a:rPr lang="en-US" sz="1500" dirty="0"/>
              <a:t>Plagiarism has </a:t>
            </a:r>
            <a:r>
              <a:rPr lang="en-US" sz="1500" b="1" u="sng" dirty="0"/>
              <a:t>very serious consequences</a:t>
            </a:r>
            <a:r>
              <a:rPr lang="en-US" sz="1500" dirty="0"/>
              <a:t> at our university including </a:t>
            </a:r>
            <a:r>
              <a:rPr lang="en-US" sz="1500" b="1" u="sng" dirty="0"/>
              <a:t>expelling a student from a university</a:t>
            </a:r>
          </a:p>
          <a:p>
            <a:r>
              <a:rPr lang="en-US" sz="1500" dirty="0"/>
              <a:t>As a teacher </a:t>
            </a:r>
            <a:r>
              <a:rPr lang="en-US" sz="1500" b="1" u="sng" dirty="0"/>
              <a:t>I’m obliged </a:t>
            </a:r>
            <a:r>
              <a:rPr lang="en-US" sz="1500" dirty="0"/>
              <a:t>by university regulations </a:t>
            </a:r>
            <a:r>
              <a:rPr lang="en-US" sz="1500" b="1" u="sng" dirty="0"/>
              <a:t>to report such a student</a:t>
            </a:r>
            <a:r>
              <a:rPr lang="en-US" sz="1500" dirty="0"/>
              <a:t> (here rather the whole team of 3-4 students) to specific body of university which will make a final decision</a:t>
            </a:r>
          </a:p>
        </p:txBody>
      </p:sp>
    </p:spTree>
    <p:extLst>
      <p:ext uri="{BB962C8B-B14F-4D97-AF65-F5344CB8AC3E}">
        <p14:creationId xmlns:p14="http://schemas.microsoft.com/office/powerpoint/2010/main" val="16245640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/>
          <p:cNvSpPr>
            <a:spLocks noGrp="1"/>
          </p:cNvSpPr>
          <p:nvPr>
            <p:ph type="ctrTitle"/>
          </p:nvPr>
        </p:nvSpPr>
        <p:spPr>
          <a:xfrm>
            <a:off x="1044000" y="3181996"/>
            <a:ext cx="7541112" cy="1102519"/>
          </a:xfrm>
        </p:spPr>
        <p:txBody>
          <a:bodyPr anchor="b">
            <a:normAutofit/>
          </a:bodyPr>
          <a:lstStyle/>
          <a:p>
            <a:r>
              <a:rPr lang="en-US"/>
              <a:t>Introduction to simulation modeling </a:t>
            </a:r>
          </a:p>
        </p:txBody>
      </p:sp>
    </p:spTree>
    <p:extLst>
      <p:ext uri="{BB962C8B-B14F-4D97-AF65-F5344CB8AC3E}">
        <p14:creationId xmlns:p14="http://schemas.microsoft.com/office/powerpoint/2010/main" val="38114739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Definitions </a:t>
            </a:r>
          </a:p>
        </p:txBody>
      </p:sp>
      <p:sp>
        <p:nvSpPr>
          <p:cNvPr id="1382403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/>
              <a:t>Simulation </a:t>
            </a:r>
            <a:r>
              <a:rPr lang="en-US" dirty="0"/>
              <a:t>– imitating behavior of a real world system with using its model (model can be mathematical or physical) </a:t>
            </a:r>
            <a:endParaRPr lang="pl-PL" dirty="0"/>
          </a:p>
          <a:p>
            <a:r>
              <a:rPr lang="en-US" b="1" dirty="0"/>
              <a:t>Computer simulation </a:t>
            </a:r>
            <a:r>
              <a:rPr lang="en-US" dirty="0"/>
              <a:t>– using a computer to numerically evaluate a simulation model </a:t>
            </a:r>
            <a:endParaRPr lang="pl-PL" dirty="0"/>
          </a:p>
          <a:p>
            <a:r>
              <a:rPr lang="en-US" b="1" dirty="0"/>
              <a:t>Probabilistic simulation </a:t>
            </a:r>
            <a:r>
              <a:rPr lang="en-US" dirty="0"/>
              <a:t>- Simulation of a system with a </a:t>
            </a:r>
            <a:r>
              <a:rPr lang="en-US" b="1" u="sng" dirty="0"/>
              <a:t>stochastic model</a:t>
            </a:r>
            <a:r>
              <a:rPr lang="en-US" dirty="0"/>
              <a:t> (model having random variables)</a:t>
            </a:r>
            <a:endParaRPr lang="pl-PL" dirty="0"/>
          </a:p>
          <a:p>
            <a:r>
              <a:rPr lang="en-US" b="1" u="sng" dirty="0"/>
              <a:t>Monte Carlo</a:t>
            </a:r>
            <a:r>
              <a:rPr lang="en-US" b="1" dirty="0"/>
              <a:t> Method</a:t>
            </a:r>
            <a:r>
              <a:rPr lang="pl-PL" b="1" dirty="0"/>
              <a:t>, Monte Carlo</a:t>
            </a:r>
            <a:r>
              <a:rPr lang="en-US" b="1" dirty="0"/>
              <a:t> </a:t>
            </a:r>
            <a:r>
              <a:rPr lang="pl-PL" b="1" dirty="0" err="1"/>
              <a:t>Simulation</a:t>
            </a:r>
            <a:r>
              <a:rPr lang="pl-PL" b="1" dirty="0"/>
              <a:t>  </a:t>
            </a:r>
            <a:r>
              <a:rPr lang="pl-PL" dirty="0"/>
              <a:t>–</a:t>
            </a:r>
            <a:r>
              <a:rPr lang="en-US" dirty="0"/>
              <a:t> a scheme employing random numbers (that is U(0,1) random varieties) which is used for solving certain stochastic or deterministic problems. The </a:t>
            </a:r>
            <a:r>
              <a:rPr lang="en-US" u="sng" dirty="0"/>
              <a:t>simulation process  is being repeated several times </a:t>
            </a:r>
            <a:r>
              <a:rPr lang="en-US" dirty="0"/>
              <a:t>for different values of input variables.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8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8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8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ytuł 1"/>
          <p:cNvSpPr>
            <a:spLocks noGrp="1"/>
          </p:cNvSpPr>
          <p:nvPr>
            <p:ph type="title"/>
          </p:nvPr>
        </p:nvSpPr>
        <p:spPr>
          <a:xfrm>
            <a:off x="918000" y="130049"/>
            <a:ext cx="7773417" cy="675334"/>
          </a:xfrm>
        </p:spPr>
        <p:txBody>
          <a:bodyPr>
            <a:normAutofit/>
          </a:bodyPr>
          <a:lstStyle/>
          <a:p>
            <a:r>
              <a:rPr lang="en-US" dirty="0"/>
              <a:t>Terminology</a:t>
            </a:r>
            <a:endParaRPr lang="pl-PL" dirty="0"/>
          </a:p>
        </p:txBody>
      </p:sp>
      <p:sp>
        <p:nvSpPr>
          <p:cNvPr id="16387" name="Symbol zastępczy zawartości 2"/>
          <p:cNvSpPr>
            <a:spLocks noGrp="1"/>
          </p:cNvSpPr>
          <p:nvPr>
            <p:ph sz="half" idx="1"/>
          </p:nvPr>
        </p:nvSpPr>
        <p:spPr>
          <a:xfrm>
            <a:off x="1260899" y="4758485"/>
            <a:ext cx="7883101" cy="26081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l-PL" dirty="0"/>
              <a:t>[</a:t>
            </a:r>
            <a:r>
              <a:rPr lang="en-US" dirty="0"/>
              <a:t>source</a:t>
            </a:r>
            <a:r>
              <a:rPr lang="pl-PL" dirty="0"/>
              <a:t>: Law, 200</a:t>
            </a:r>
            <a:r>
              <a:rPr lang="en-US" dirty="0"/>
              <a:t>8</a:t>
            </a:r>
            <a:r>
              <a:rPr lang="pl-PL" dirty="0"/>
              <a:t>]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419225" y="714375"/>
            <a:ext cx="6400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57175" indent="-257175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pl-PL" sz="1500" b="1" kern="0" dirty="0"/>
              <a:t>System</a:t>
            </a:r>
            <a:r>
              <a:rPr lang="pl-PL" sz="1500" kern="0" dirty="0"/>
              <a:t>  - </a:t>
            </a:r>
            <a:r>
              <a:rPr lang="en-US" sz="1500" kern="0" dirty="0"/>
              <a:t>a set of interrelated elements. The relation between elements can be direct or indirect</a:t>
            </a:r>
            <a:r>
              <a:rPr lang="pl-PL" sz="1500" kern="0" dirty="0"/>
              <a:t> </a:t>
            </a:r>
            <a:r>
              <a:rPr lang="pl-PL" sz="1500" dirty="0"/>
              <a:t>[</a:t>
            </a:r>
            <a:r>
              <a:rPr lang="pl-PL" sz="1500" dirty="0" err="1"/>
              <a:t>Ackoff</a:t>
            </a:r>
            <a:r>
              <a:rPr lang="pl-PL" sz="1500" dirty="0"/>
              <a:t> , 1971]</a:t>
            </a:r>
          </a:p>
          <a:p>
            <a:pPr marL="257175" indent="-257175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1500" b="1" kern="0" dirty="0"/>
              <a:t>State of a system</a:t>
            </a:r>
            <a:r>
              <a:rPr lang="pl-PL" sz="1500" b="1" kern="0" dirty="0"/>
              <a:t> </a:t>
            </a:r>
            <a:r>
              <a:rPr lang="pl-PL" sz="1500" kern="0" dirty="0"/>
              <a:t>– </a:t>
            </a:r>
            <a:r>
              <a:rPr lang="en-US" sz="1500" kern="0" dirty="0"/>
              <a:t>a set of variables than can describe the system in any given point of time</a:t>
            </a:r>
            <a:r>
              <a:rPr lang="pl-PL" sz="1500" kern="0" dirty="0"/>
              <a:t> </a:t>
            </a:r>
          </a:p>
          <a:p>
            <a:pPr marL="257175" indent="-257175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pl-PL" sz="1500" b="1" dirty="0"/>
              <a:t>Model</a:t>
            </a:r>
            <a:r>
              <a:rPr lang="pl-PL" sz="1500" dirty="0"/>
              <a:t> – </a:t>
            </a:r>
            <a:r>
              <a:rPr lang="en-US" sz="1500" dirty="0"/>
              <a:t>a logical description of system’s behavior </a:t>
            </a:r>
            <a:endParaRPr lang="pl-PL" sz="1500" dirty="0"/>
          </a:p>
          <a:p>
            <a:pPr marL="257175" indent="-257175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lang="pl-PL" sz="1500" kern="0" dirty="0"/>
          </a:p>
          <a:p>
            <a:pPr marL="257175" indent="-257175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lang="en-US" sz="1500" kern="0" dirty="0"/>
          </a:p>
        </p:txBody>
      </p:sp>
      <p:sp>
        <p:nvSpPr>
          <p:cNvPr id="2" name="Elipsa 1"/>
          <p:cNvSpPr/>
          <p:nvPr/>
        </p:nvSpPr>
        <p:spPr bwMode="auto">
          <a:xfrm>
            <a:off x="3512127" y="1967289"/>
            <a:ext cx="2297876" cy="35435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7866" tIns="33338" rIns="67866" bIns="33338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latin typeface="Arial" charset="0"/>
              </a:rPr>
              <a:t>System</a:t>
            </a:r>
          </a:p>
        </p:txBody>
      </p:sp>
      <p:sp>
        <p:nvSpPr>
          <p:cNvPr id="4" name="Prostokąt 3"/>
          <p:cNvSpPr/>
          <p:nvPr/>
        </p:nvSpPr>
        <p:spPr bwMode="auto">
          <a:xfrm>
            <a:off x="2909578" y="2723257"/>
            <a:ext cx="1238003" cy="621325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latin typeface="Arial" charset="0"/>
              </a:rPr>
              <a:t>Experimenting with the actual system</a:t>
            </a:r>
          </a:p>
        </p:txBody>
      </p:sp>
      <p:sp>
        <p:nvSpPr>
          <p:cNvPr id="10" name="Prostokąt 9"/>
          <p:cNvSpPr/>
          <p:nvPr/>
        </p:nvSpPr>
        <p:spPr bwMode="auto">
          <a:xfrm>
            <a:off x="4964010" y="2723257"/>
            <a:ext cx="1238003" cy="62132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latin typeface="Arial" charset="0"/>
              </a:rPr>
              <a:t>Experimenting with a model of the system</a:t>
            </a:r>
          </a:p>
        </p:txBody>
      </p:sp>
      <p:sp>
        <p:nvSpPr>
          <p:cNvPr id="11" name="Prostokąt 10"/>
          <p:cNvSpPr/>
          <p:nvPr/>
        </p:nvSpPr>
        <p:spPr bwMode="auto">
          <a:xfrm>
            <a:off x="4482317" y="3696493"/>
            <a:ext cx="963386" cy="43665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latin typeface="Arial" charset="0"/>
              </a:rPr>
              <a:t>Physical </a:t>
            </a: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latin typeface="Arial" charset="0"/>
              </a:rPr>
              <a:t>model</a:t>
            </a:r>
          </a:p>
        </p:txBody>
      </p:sp>
      <p:sp>
        <p:nvSpPr>
          <p:cNvPr id="12" name="Prostokąt 11"/>
          <p:cNvSpPr/>
          <p:nvPr/>
        </p:nvSpPr>
        <p:spPr bwMode="auto">
          <a:xfrm>
            <a:off x="5783407" y="3714306"/>
            <a:ext cx="1120486" cy="436659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latin typeface="Arial" charset="0"/>
              </a:rPr>
              <a:t>Mathematical</a:t>
            </a: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latin typeface="Arial" charset="0"/>
              </a:rPr>
              <a:t>model</a:t>
            </a:r>
          </a:p>
        </p:txBody>
      </p:sp>
      <p:sp>
        <p:nvSpPr>
          <p:cNvPr id="13" name="Prostokąt 12"/>
          <p:cNvSpPr/>
          <p:nvPr/>
        </p:nvSpPr>
        <p:spPr bwMode="auto">
          <a:xfrm>
            <a:off x="5110966" y="4518709"/>
            <a:ext cx="1238003" cy="43665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latin typeface="Arial" charset="0"/>
              </a:rPr>
              <a:t>Analytical </a:t>
            </a: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latin typeface="Arial" charset="0"/>
              </a:rPr>
              <a:t>solution</a:t>
            </a:r>
          </a:p>
        </p:txBody>
      </p:sp>
      <p:sp>
        <p:nvSpPr>
          <p:cNvPr id="14" name="Prostokąt 13"/>
          <p:cNvSpPr/>
          <p:nvPr/>
        </p:nvSpPr>
        <p:spPr bwMode="auto">
          <a:xfrm>
            <a:off x="6582022" y="4518709"/>
            <a:ext cx="1238003" cy="436659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latin typeface="Arial" charset="0"/>
              </a:rPr>
              <a:t>Simulation</a:t>
            </a: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 dirty="0">
              <a:latin typeface="Arial" charset="0"/>
            </a:endParaRPr>
          </a:p>
        </p:txBody>
      </p:sp>
      <p:cxnSp>
        <p:nvCxnSpPr>
          <p:cNvPr id="6" name="Łącznik prosty ze strzałką 5"/>
          <p:cNvCxnSpPr>
            <a:stCxn id="2" idx="4"/>
          </p:cNvCxnSpPr>
          <p:nvPr/>
        </p:nvCxnSpPr>
        <p:spPr bwMode="auto">
          <a:xfrm>
            <a:off x="4661065" y="2321639"/>
            <a:ext cx="823232" cy="332497"/>
          </a:xfrm>
          <a:prstGeom prst="straightConnector1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Łącznik prosty ze strzałką 21"/>
          <p:cNvCxnSpPr>
            <a:stCxn id="2" idx="4"/>
          </p:cNvCxnSpPr>
          <p:nvPr/>
        </p:nvCxnSpPr>
        <p:spPr bwMode="auto">
          <a:xfrm flipH="1">
            <a:off x="3610100" y="2321639"/>
            <a:ext cx="1050965" cy="332497"/>
          </a:xfrm>
          <a:prstGeom prst="straightConnector1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Łącznik prosty ze strzałką 23"/>
          <p:cNvCxnSpPr>
            <a:stCxn id="10" idx="2"/>
          </p:cNvCxnSpPr>
          <p:nvPr/>
        </p:nvCxnSpPr>
        <p:spPr bwMode="auto">
          <a:xfrm flipH="1">
            <a:off x="5072681" y="3344582"/>
            <a:ext cx="510331" cy="269971"/>
          </a:xfrm>
          <a:prstGeom prst="straightConnector1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Łącznik prosty ze strzałką 27"/>
          <p:cNvCxnSpPr>
            <a:stCxn id="10" idx="2"/>
          </p:cNvCxnSpPr>
          <p:nvPr/>
        </p:nvCxnSpPr>
        <p:spPr bwMode="auto">
          <a:xfrm>
            <a:off x="5583012" y="3344582"/>
            <a:ext cx="760637" cy="269971"/>
          </a:xfrm>
          <a:prstGeom prst="straightConnector1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Łącznik prosty ze strzałką 30"/>
          <p:cNvCxnSpPr/>
          <p:nvPr/>
        </p:nvCxnSpPr>
        <p:spPr bwMode="auto">
          <a:xfrm flipH="1">
            <a:off x="5833319" y="4164420"/>
            <a:ext cx="510330" cy="269972"/>
          </a:xfrm>
          <a:prstGeom prst="straightConnector1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Łącznik prosty ze strzałką 31"/>
          <p:cNvCxnSpPr/>
          <p:nvPr/>
        </p:nvCxnSpPr>
        <p:spPr bwMode="auto">
          <a:xfrm>
            <a:off x="6343649" y="4164420"/>
            <a:ext cx="760638" cy="269972"/>
          </a:xfrm>
          <a:prstGeom prst="straightConnector1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33E11D96-1869-ED66-4FF6-DE326598DE7A}"/>
              </a:ext>
            </a:extLst>
          </p:cNvPr>
          <p:cNvSpPr/>
          <p:nvPr/>
        </p:nvSpPr>
        <p:spPr bwMode="auto">
          <a:xfrm>
            <a:off x="1419225" y="3444306"/>
            <a:ext cx="270000" cy="251993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>
              <a:latin typeface="Arial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24B9D0-D786-74B4-CF18-6D2B4F70B465}"/>
              </a:ext>
            </a:extLst>
          </p:cNvPr>
          <p:cNvSpPr/>
          <p:nvPr/>
        </p:nvSpPr>
        <p:spPr bwMode="auto">
          <a:xfrm>
            <a:off x="1419225" y="3863151"/>
            <a:ext cx="270000" cy="251993"/>
          </a:xfrm>
          <a:prstGeom prst="rect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>
              <a:latin typeface="Arial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ED8C4A0-F26C-3C0B-584F-6D1FB2614AEE}"/>
              </a:ext>
            </a:extLst>
          </p:cNvPr>
          <p:cNvSpPr/>
          <p:nvPr/>
        </p:nvSpPr>
        <p:spPr bwMode="auto">
          <a:xfrm>
            <a:off x="1419225" y="4299406"/>
            <a:ext cx="270000" cy="251993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>
              <a:latin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B94D0D-646B-FC6F-9B01-4F06C34BE4B9}"/>
              </a:ext>
            </a:extLst>
          </p:cNvPr>
          <p:cNvSpPr txBox="1"/>
          <p:nvPr/>
        </p:nvSpPr>
        <p:spPr>
          <a:xfrm>
            <a:off x="1689225" y="3456261"/>
            <a:ext cx="3429000" cy="279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pl-PL" sz="1350" dirty="0" err="1"/>
              <a:t>What</a:t>
            </a:r>
            <a:r>
              <a:rPr lang="pl-PL" sz="1350" dirty="0"/>
              <a:t> we </a:t>
            </a:r>
            <a:r>
              <a:rPr lang="pl-PL" sz="1350" dirty="0" err="1"/>
              <a:t>wished</a:t>
            </a:r>
            <a:r>
              <a:rPr lang="pl-PL" sz="1350" dirty="0"/>
              <a:t> for</a:t>
            </a:r>
            <a:endParaRPr lang="pl-PL" sz="1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736653A-525C-E702-2A40-0E986980ED89}"/>
              </a:ext>
            </a:extLst>
          </p:cNvPr>
          <p:cNvSpPr txBox="1"/>
          <p:nvPr/>
        </p:nvSpPr>
        <p:spPr>
          <a:xfrm>
            <a:off x="1681967" y="3874499"/>
            <a:ext cx="2800350" cy="466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pl-PL" sz="1350" dirty="0" err="1"/>
              <a:t>What</a:t>
            </a:r>
            <a:r>
              <a:rPr lang="pl-PL" sz="1350" dirty="0"/>
              <a:t> we </a:t>
            </a:r>
            <a:r>
              <a:rPr lang="pl-PL" sz="1350" dirty="0" err="1"/>
              <a:t>can</a:t>
            </a:r>
            <a:r>
              <a:rPr lang="pl-PL" sz="1350" dirty="0"/>
              <a:t> </a:t>
            </a:r>
            <a:r>
              <a:rPr lang="pl-PL" sz="1350" dirty="0" err="1"/>
              <a:t>afford</a:t>
            </a:r>
            <a:r>
              <a:rPr lang="pl-PL" sz="1350" dirty="0"/>
              <a:t> in business/</a:t>
            </a:r>
            <a:r>
              <a:rPr lang="pl-PL" sz="1350" dirty="0" err="1"/>
              <a:t>economic</a:t>
            </a:r>
            <a:r>
              <a:rPr lang="pl-PL" sz="1350" dirty="0"/>
              <a:t> </a:t>
            </a:r>
            <a:r>
              <a:rPr lang="pl-PL" sz="1350" dirty="0" err="1"/>
              <a:t>systems</a:t>
            </a:r>
            <a:endParaRPr lang="pl-PL" sz="1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85436EE-C3DC-790B-C830-89A5F44AD76D}"/>
              </a:ext>
            </a:extLst>
          </p:cNvPr>
          <p:cNvSpPr txBox="1"/>
          <p:nvPr/>
        </p:nvSpPr>
        <p:spPr>
          <a:xfrm>
            <a:off x="1681967" y="4332178"/>
            <a:ext cx="3429000" cy="279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pl-PL" sz="1350" dirty="0" err="1"/>
              <a:t>Topic</a:t>
            </a:r>
            <a:r>
              <a:rPr lang="pl-PL" sz="1350" dirty="0"/>
              <a:t> of </a:t>
            </a:r>
            <a:r>
              <a:rPr lang="pl-PL" sz="1350" dirty="0" err="1"/>
              <a:t>this</a:t>
            </a:r>
            <a:r>
              <a:rPr lang="pl-PL" sz="1350" dirty="0"/>
              <a:t> </a:t>
            </a:r>
            <a:r>
              <a:rPr lang="pl-PL" sz="1350" dirty="0" err="1"/>
              <a:t>course</a:t>
            </a:r>
            <a:endParaRPr lang="pl-PL" sz="1200" dirty="0"/>
          </a:p>
        </p:txBody>
      </p:sp>
    </p:spTree>
    <p:extLst>
      <p:ext uri="{BB962C8B-B14F-4D97-AF65-F5344CB8AC3E}">
        <p14:creationId xmlns:p14="http://schemas.microsoft.com/office/powerpoint/2010/main" val="30457660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E20FA6E5-1757-2BF1-01CC-48177727BAB8}"/>
              </a:ext>
            </a:extLst>
          </p:cNvPr>
          <p:cNvSpPr/>
          <p:nvPr/>
        </p:nvSpPr>
        <p:spPr bwMode="auto">
          <a:xfrm>
            <a:off x="5200651" y="2123524"/>
            <a:ext cx="3025350" cy="1434064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>
              <a:latin typeface="Arial" charset="0"/>
            </a:endParaRPr>
          </a:p>
        </p:txBody>
      </p:sp>
      <p:sp>
        <p:nvSpPr>
          <p:cNvPr id="1383428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78450" y="1187450"/>
            <a:ext cx="3765550" cy="3144838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sz="1500" dirty="0"/>
              <a:t>Production engineering </a:t>
            </a:r>
            <a:endParaRPr lang="pl-PL" sz="1500" dirty="0"/>
          </a:p>
          <a:p>
            <a:pPr marL="0" indent="0">
              <a:lnSpc>
                <a:spcPct val="120000"/>
              </a:lnSpc>
            </a:pPr>
            <a:r>
              <a:rPr lang="en-US" sz="1200" dirty="0"/>
              <a:t>Air flow</a:t>
            </a:r>
            <a:r>
              <a:rPr lang="pl-PL" sz="1200" dirty="0"/>
              <a:t>: </a:t>
            </a:r>
            <a:r>
              <a:rPr lang="pl-PL" sz="1200" dirty="0" err="1"/>
              <a:t>CAx</a:t>
            </a:r>
            <a:r>
              <a:rPr lang="pl-PL" sz="1200" dirty="0"/>
              <a:t> (CAD, CAM, CAE....) </a:t>
            </a:r>
            <a:r>
              <a:rPr lang="en-US" sz="1200" dirty="0"/>
              <a:t>design</a:t>
            </a:r>
            <a:r>
              <a:rPr lang="pl-PL" sz="1200" dirty="0"/>
              <a:t>: </a:t>
            </a:r>
            <a:r>
              <a:rPr lang="en-US" sz="1200" dirty="0"/>
              <a:t>aviation</a:t>
            </a:r>
            <a:r>
              <a:rPr lang="pl-PL" sz="1200" dirty="0"/>
              <a:t>, </a:t>
            </a:r>
            <a:r>
              <a:rPr lang="en-US" sz="1200" dirty="0"/>
              <a:t>yachts</a:t>
            </a:r>
            <a:r>
              <a:rPr lang="pl-PL" sz="1200" dirty="0"/>
              <a:t>, F1</a:t>
            </a:r>
          </a:p>
          <a:p>
            <a:pPr marL="0" indent="0">
              <a:lnSpc>
                <a:spcPct val="120000"/>
              </a:lnSpc>
            </a:pPr>
            <a:r>
              <a:rPr lang="en-US" sz="1200" dirty="0"/>
              <a:t>Production line layout </a:t>
            </a:r>
            <a:endParaRPr lang="pl-PL" sz="12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500" dirty="0"/>
              <a:t>Finance &amp; Business</a:t>
            </a:r>
            <a:endParaRPr lang="pl-PL" sz="1500" dirty="0"/>
          </a:p>
          <a:p>
            <a:pPr marL="0" indent="0">
              <a:lnSpc>
                <a:spcPct val="120000"/>
              </a:lnSpc>
            </a:pPr>
            <a:r>
              <a:rPr lang="en-US" sz="1200" dirty="0"/>
              <a:t>Scenario planning </a:t>
            </a:r>
            <a:endParaRPr lang="pl-PL" sz="1200" dirty="0"/>
          </a:p>
          <a:p>
            <a:pPr marL="0" indent="0">
              <a:lnSpc>
                <a:spcPct val="120000"/>
              </a:lnSpc>
            </a:pPr>
            <a:r>
              <a:rPr lang="en-US" sz="1200" dirty="0"/>
              <a:t>Risk assessment </a:t>
            </a:r>
            <a:endParaRPr lang="pl-PL" sz="12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500" dirty="0"/>
              <a:t>Economics </a:t>
            </a:r>
            <a:endParaRPr lang="pl-PL" sz="1500" dirty="0"/>
          </a:p>
          <a:p>
            <a:pPr marL="0" indent="0">
              <a:lnSpc>
                <a:spcPct val="120000"/>
              </a:lnSpc>
            </a:pPr>
            <a:r>
              <a:rPr lang="en-US" sz="1200" dirty="0"/>
              <a:t>Economic system simulation</a:t>
            </a:r>
            <a:endParaRPr lang="pl-PL" sz="1200" dirty="0"/>
          </a:p>
          <a:p>
            <a:pPr marL="0" indent="0">
              <a:lnSpc>
                <a:spcPct val="120000"/>
              </a:lnSpc>
            </a:pPr>
            <a:r>
              <a:rPr lang="en-US" sz="1200" dirty="0"/>
              <a:t>Asset pricing </a:t>
            </a:r>
          </a:p>
          <a:p>
            <a:pPr marL="0" indent="0">
              <a:lnSpc>
                <a:spcPct val="120000"/>
              </a:lnSpc>
              <a:buNone/>
            </a:pPr>
            <a:endParaRPr lang="pl-PL" sz="15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500" dirty="0"/>
              <a:t>Information technology</a:t>
            </a:r>
            <a:endParaRPr lang="pl-PL" sz="1500" dirty="0"/>
          </a:p>
          <a:p>
            <a:pPr marL="0" indent="0">
              <a:lnSpc>
                <a:spcPct val="120000"/>
              </a:lnSpc>
            </a:pPr>
            <a:r>
              <a:rPr lang="en-US" sz="1200" dirty="0"/>
              <a:t>Software testing</a:t>
            </a:r>
            <a:r>
              <a:rPr lang="pl-PL" sz="1200" dirty="0"/>
              <a:t>, </a:t>
            </a:r>
            <a:r>
              <a:rPr lang="en-US" sz="1200" dirty="0"/>
              <a:t>processor architecture</a:t>
            </a:r>
            <a:endParaRPr lang="pl-PL" sz="1200" dirty="0"/>
          </a:p>
          <a:p>
            <a:pPr marL="0" indent="0">
              <a:lnSpc>
                <a:spcPct val="120000"/>
              </a:lnSpc>
            </a:pPr>
            <a:endParaRPr lang="en-US" sz="12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3DD539E-4EA4-0528-7838-8ED39E6E09BB}"/>
              </a:ext>
            </a:extLst>
          </p:cNvPr>
          <p:cNvSpPr/>
          <p:nvPr/>
        </p:nvSpPr>
        <p:spPr bwMode="auto">
          <a:xfrm>
            <a:off x="854869" y="1923500"/>
            <a:ext cx="2966630" cy="251993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>
              <a:latin typeface="Arial" charset="0"/>
            </a:endParaRPr>
          </a:p>
        </p:txBody>
      </p:sp>
      <p:sp>
        <p:nvSpPr>
          <p:cNvPr id="138342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sz="1500" dirty="0"/>
              <a:t>Education and training (costs, danger)</a:t>
            </a:r>
            <a:endParaRPr lang="pl-PL" sz="1500" dirty="0"/>
          </a:p>
          <a:p>
            <a:pPr marL="0" indent="0">
              <a:lnSpc>
                <a:spcPct val="120000"/>
              </a:lnSpc>
            </a:pPr>
            <a:r>
              <a:rPr lang="en-US" sz="1200" dirty="0"/>
              <a:t>Navigation</a:t>
            </a:r>
            <a:r>
              <a:rPr lang="pl-PL" sz="1200" dirty="0"/>
              <a:t>: </a:t>
            </a:r>
            <a:r>
              <a:rPr lang="en-US" sz="1200" dirty="0"/>
              <a:t>aviation</a:t>
            </a:r>
            <a:r>
              <a:rPr lang="pl-PL" sz="1200" dirty="0"/>
              <a:t>, </a:t>
            </a:r>
            <a:r>
              <a:rPr lang="en-US" sz="1200" dirty="0"/>
              <a:t>navy</a:t>
            </a:r>
            <a:r>
              <a:rPr lang="pl-PL" sz="1200" dirty="0"/>
              <a:t>, TIR</a:t>
            </a:r>
          </a:p>
          <a:p>
            <a:pPr marL="0" indent="0">
              <a:lnSpc>
                <a:spcPct val="120000"/>
              </a:lnSpc>
            </a:pPr>
            <a:r>
              <a:rPr lang="en-US" sz="1200" dirty="0"/>
              <a:t>Military games</a:t>
            </a:r>
            <a:endParaRPr lang="pl-PL" sz="1200" dirty="0"/>
          </a:p>
          <a:p>
            <a:pPr marL="0" indent="0">
              <a:lnSpc>
                <a:spcPct val="120000"/>
              </a:lnSpc>
            </a:pPr>
            <a:r>
              <a:rPr lang="en-US" sz="1200" dirty="0"/>
              <a:t>Managerial simulation </a:t>
            </a:r>
            <a:r>
              <a:rPr lang="pl-PL" sz="1200" dirty="0"/>
              <a:t>– business </a:t>
            </a:r>
            <a:r>
              <a:rPr lang="pl-PL" sz="1200" dirty="0" err="1"/>
              <a:t>games</a:t>
            </a:r>
            <a:endParaRPr lang="pl-PL" sz="1200" dirty="0"/>
          </a:p>
          <a:p>
            <a:pPr marL="0" indent="0">
              <a:lnSpc>
                <a:spcPct val="120000"/>
              </a:lnSpc>
            </a:pPr>
            <a:r>
              <a:rPr lang="en-US" sz="1200" dirty="0"/>
              <a:t>Social simulation</a:t>
            </a:r>
            <a:endParaRPr lang="pl-PL" sz="1200" dirty="0"/>
          </a:p>
          <a:p>
            <a:pPr marL="0" indent="0">
              <a:lnSpc>
                <a:spcPct val="120000"/>
              </a:lnSpc>
            </a:pPr>
            <a:r>
              <a:rPr lang="en-US" sz="1200" dirty="0"/>
              <a:t>Medical diagnosis procedures </a:t>
            </a:r>
          </a:p>
          <a:p>
            <a:pPr marL="0" indent="0">
              <a:lnSpc>
                <a:spcPct val="120000"/>
              </a:lnSpc>
            </a:pPr>
            <a:r>
              <a:rPr lang="en-US" sz="1200" dirty="0"/>
              <a:t>City simulators - urban planners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500" dirty="0"/>
              <a:t> Entertainment </a:t>
            </a:r>
          </a:p>
          <a:p>
            <a:pPr marL="0" indent="0">
              <a:lnSpc>
                <a:spcPct val="120000"/>
              </a:lnSpc>
            </a:pPr>
            <a:r>
              <a:rPr lang="en-US" sz="1200" dirty="0"/>
              <a:t>Computer games - The Sims, SimCity, World of </a:t>
            </a:r>
            <a:r>
              <a:rPr lang="en-US" sz="1200" dirty="0" err="1"/>
              <a:t>Warcraft</a:t>
            </a:r>
            <a:r>
              <a:rPr lang="en-US" sz="1200" dirty="0"/>
              <a:t> </a:t>
            </a:r>
            <a:endParaRPr lang="pl-PL" sz="1200" dirty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Applications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11061FA-76AA-18DB-BFDD-FDC99C31B639}"/>
              </a:ext>
            </a:extLst>
          </p:cNvPr>
          <p:cNvSpPr/>
          <p:nvPr/>
        </p:nvSpPr>
        <p:spPr bwMode="auto">
          <a:xfrm>
            <a:off x="1419225" y="4299406"/>
            <a:ext cx="270000" cy="251993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>
              <a:latin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9CA830-C7D7-C672-4B48-5981D81ABB9C}"/>
              </a:ext>
            </a:extLst>
          </p:cNvPr>
          <p:cNvSpPr txBox="1"/>
          <p:nvPr/>
        </p:nvSpPr>
        <p:spPr>
          <a:xfrm>
            <a:off x="1681967" y="4332178"/>
            <a:ext cx="3429000" cy="279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pl-PL" sz="1350" dirty="0" err="1"/>
              <a:t>Topic</a:t>
            </a:r>
            <a:r>
              <a:rPr lang="pl-PL" sz="1350" dirty="0"/>
              <a:t> of </a:t>
            </a:r>
            <a:r>
              <a:rPr lang="pl-PL" sz="1350" dirty="0" err="1"/>
              <a:t>this</a:t>
            </a:r>
            <a:r>
              <a:rPr lang="pl-PL" sz="1350" dirty="0"/>
              <a:t> </a:t>
            </a:r>
            <a:r>
              <a:rPr lang="pl-PL" sz="1350" dirty="0" err="1"/>
              <a:t>course</a:t>
            </a:r>
            <a:endParaRPr lang="pl-PL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83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383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38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8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383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38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3834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834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3834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3834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3834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38342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2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38342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5373E76-B206-4B38-E671-2F07F66CD67D}"/>
              </a:ext>
            </a:extLst>
          </p:cNvPr>
          <p:cNvSpPr txBox="1"/>
          <p:nvPr/>
        </p:nvSpPr>
        <p:spPr>
          <a:xfrm>
            <a:off x="1240187" y="12651"/>
            <a:ext cx="6632225" cy="4560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900"/>
              </a:spcBef>
              <a:spcAft>
                <a:spcPts val="180"/>
              </a:spcAft>
            </a:pPr>
            <a:r>
              <a:rPr lang="en-GB" sz="15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A-must-have reading</a:t>
            </a:r>
            <a:endParaRPr lang="en-PL" sz="13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7175" indent="-257175">
              <a:spcBef>
                <a:spcPts val="900"/>
              </a:spcBef>
              <a:spcAft>
                <a:spcPts val="180"/>
              </a:spcAft>
              <a:buFont typeface="Symbol" pitchFamily="2" charset="2"/>
              <a:buChar char=""/>
            </a:pPr>
            <a:r>
              <a:rPr lang="en-GB" sz="1200" b="1" u="sng" dirty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course is self-contained and doesn’t require to read additional books apart from regular reading of materials uploaded before classes </a:t>
            </a:r>
            <a:r>
              <a:rPr lang="en-GB" sz="1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usually being the content of business case that will be solved during an upcoming class (either lecture or laboratory) or some supplementary texts facilitating the understanding the taught material</a:t>
            </a:r>
            <a:endParaRPr lang="en-PL" sz="13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Bef>
                <a:spcPts val="900"/>
              </a:spcBef>
              <a:spcAft>
                <a:spcPts val="180"/>
              </a:spcAft>
            </a:pPr>
            <a:r>
              <a:rPr lang="en-GB" sz="15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Basic books</a:t>
            </a:r>
            <a:endParaRPr lang="en-PL" sz="13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7175" indent="-257175">
              <a:spcBef>
                <a:spcPts val="1125"/>
              </a:spcBef>
              <a:spcAft>
                <a:spcPts val="338"/>
              </a:spcAft>
              <a:buFont typeface="Symbol" pitchFamily="2" charset="2"/>
              <a:buChar char=""/>
            </a:pPr>
            <a:r>
              <a:rPr lang="en-PL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Guerrero H., Excel Data Analysis: Modeling and Simulation, Springer, 2010</a:t>
            </a:r>
            <a:endParaRPr lang="en-PL" sz="13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7175" indent="-257175">
              <a:spcAft>
                <a:spcPts val="338"/>
              </a:spcAft>
              <a:buFont typeface="Symbol" pitchFamily="2" charset="2"/>
              <a:buChar char=""/>
            </a:pPr>
            <a:r>
              <a:rPr lang="en-PL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Winston W., Microsoft Excel 2010: Data Analysis and Business Modeling, Microsoft Press, 2011</a:t>
            </a:r>
            <a:endParaRPr lang="en-PL" sz="13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Bef>
                <a:spcPts val="900"/>
              </a:spcBef>
              <a:spcAft>
                <a:spcPts val="180"/>
              </a:spcAft>
            </a:pPr>
            <a:r>
              <a:rPr lang="en-GB" sz="15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Additional books</a:t>
            </a:r>
            <a:endParaRPr lang="en-PL" sz="13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7175" indent="-257175">
              <a:spcBef>
                <a:spcPts val="1125"/>
              </a:spcBef>
              <a:spcAft>
                <a:spcPts val="338"/>
              </a:spcAft>
              <a:buFont typeface="Symbol" pitchFamily="2" charset="2"/>
              <a:buChar char=""/>
            </a:pPr>
            <a:r>
              <a:rPr lang="en-PL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Law A. M., Simulation modeling and analysis, McGraw-Hill Education Boston, MA, 2007</a:t>
            </a:r>
            <a:endParaRPr lang="en-PL" sz="13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7175" indent="-257175">
              <a:spcAft>
                <a:spcPts val="338"/>
              </a:spcAft>
              <a:buFont typeface="Symbol" pitchFamily="2" charset="2"/>
              <a:buChar char=""/>
            </a:pPr>
            <a:r>
              <a:rPr lang="en-PL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Albright S.C., Data analysis and decision making with Microsoft Excel, 2002</a:t>
            </a:r>
          </a:p>
          <a:p>
            <a:pPr marL="257175" indent="-257175">
              <a:spcAft>
                <a:spcPts val="338"/>
              </a:spcAft>
              <a:buFont typeface="Symbol" pitchFamily="2" charset="2"/>
              <a:buChar char=""/>
            </a:pPr>
            <a:r>
              <a:rPr lang="en-PL" sz="1350" b="1" u="sng" dirty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Inventory topics:</a:t>
            </a:r>
            <a:endParaRPr lang="en-PL" sz="1350" b="1" u="sng" dirty="0">
              <a:solidFill>
                <a:srgbClr val="00B05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00075" lvl="1" indent="-257175" algn="just">
              <a:spcBef>
                <a:spcPts val="180"/>
              </a:spcBef>
              <a:spcAft>
                <a:spcPts val="180"/>
              </a:spcAft>
              <a:buFont typeface="Symbol" pitchFamily="2" charset="2"/>
              <a:buChar char=""/>
            </a:pPr>
            <a:r>
              <a:rPr lang="en-GB" sz="1350" dirty="0" err="1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Vandeput</a:t>
            </a:r>
            <a:r>
              <a:rPr lang="en-GB" sz="135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N. (2020), Inventory Optimization: Models and Simulations</a:t>
            </a:r>
            <a:endParaRPr lang="en-PL" sz="1350" dirty="0">
              <a:solidFill>
                <a:srgbClr val="22222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00075" lvl="1" indent="-257175" algn="just">
              <a:spcBef>
                <a:spcPts val="180"/>
              </a:spcBef>
              <a:spcAft>
                <a:spcPts val="180"/>
              </a:spcAft>
              <a:buFont typeface="Symbol" pitchFamily="2" charset="2"/>
              <a:buChar char=""/>
            </a:pPr>
            <a:r>
              <a:rPr lang="en-GB" sz="135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Silver E., Pyke D., Thomas J (2021), Inventory and Production Management in Supply Chains</a:t>
            </a:r>
            <a:endParaRPr lang="en-PL" sz="1350" dirty="0">
              <a:solidFill>
                <a:srgbClr val="22222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00075" lvl="1" indent="-257175" algn="just">
              <a:spcBef>
                <a:spcPts val="180"/>
              </a:spcBef>
              <a:spcAft>
                <a:spcPts val="180"/>
              </a:spcAft>
              <a:buFont typeface="Symbol" pitchFamily="2" charset="2"/>
              <a:buChar char=""/>
            </a:pPr>
            <a:r>
              <a:rPr lang="en-GB" sz="1350" dirty="0" err="1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Piasecki</a:t>
            </a:r>
            <a:r>
              <a:rPr lang="en-GB" sz="135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D. (2009), Inventory Management Explained: A Focus on Forecasting, Lot Sizing, Safety Stock, and Ordering Systems.</a:t>
            </a:r>
            <a:endParaRPr lang="en-PL" sz="1350" dirty="0">
              <a:solidFill>
                <a:srgbClr val="22222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6689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67412EB7-82D5-D439-31AA-8F18906EF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4666" y="398609"/>
            <a:ext cx="4854695" cy="298159"/>
          </a:xfrm>
        </p:spPr>
        <p:txBody>
          <a:bodyPr>
            <a:normAutofit fontScale="90000"/>
          </a:bodyPr>
          <a:lstStyle/>
          <a:p>
            <a:r>
              <a:rPr lang="en-US" dirty="0"/>
              <a:t>Using simulations to make decisions in a real world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867900E-BD06-2F23-6E5D-E71B0BAD69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662" t="12838" r="7933" b="4346"/>
          <a:stretch/>
        </p:blipFill>
        <p:spPr>
          <a:xfrm>
            <a:off x="1495698" y="806496"/>
            <a:ext cx="6162402" cy="4169042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BEB2CE7-0938-D4E4-D046-7E34ACC97DE5}"/>
              </a:ext>
            </a:extLst>
          </p:cNvPr>
          <p:cNvSpPr txBox="1"/>
          <p:nvPr/>
        </p:nvSpPr>
        <p:spPr>
          <a:xfrm>
            <a:off x="4787537" y="940526"/>
            <a:ext cx="891540" cy="323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L" sz="1500" dirty="0"/>
              <a:t>Analysis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BC9A24-C931-091E-FA9A-157A5BB805A7}"/>
              </a:ext>
            </a:extLst>
          </p:cNvPr>
          <p:cNvSpPr txBox="1"/>
          <p:nvPr/>
        </p:nvSpPr>
        <p:spPr>
          <a:xfrm>
            <a:off x="6263639" y="973000"/>
            <a:ext cx="1149533" cy="7848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L" sz="1500" dirty="0"/>
              <a:t>Results, Outcomes, e.g. profit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559B37-B3F6-6C73-01F2-4FA5659B44F1}"/>
              </a:ext>
            </a:extLst>
          </p:cNvPr>
          <p:cNvSpPr txBox="1"/>
          <p:nvPr/>
        </p:nvSpPr>
        <p:spPr>
          <a:xfrm>
            <a:off x="6178732" y="4081778"/>
            <a:ext cx="1342208" cy="7848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L" sz="1500" dirty="0"/>
              <a:t>Decision, e.g. marketing spending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7939F6-9DDA-913C-5129-CC2AC910EE57}"/>
              </a:ext>
            </a:extLst>
          </p:cNvPr>
          <p:cNvSpPr txBox="1"/>
          <p:nvPr/>
        </p:nvSpPr>
        <p:spPr>
          <a:xfrm>
            <a:off x="4787537" y="4081779"/>
            <a:ext cx="891540" cy="323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L" sz="1500" dirty="0"/>
              <a:t>Intuition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7268E9-2125-F003-E67E-82498CFC4F9E}"/>
              </a:ext>
            </a:extLst>
          </p:cNvPr>
          <p:cNvSpPr txBox="1"/>
          <p:nvPr/>
        </p:nvSpPr>
        <p:spPr>
          <a:xfrm>
            <a:off x="3171007" y="4197194"/>
            <a:ext cx="1009107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L" sz="1500" dirty="0"/>
              <a:t>Business situation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9D893B-77DD-2948-2A7F-838BBA50344C}"/>
              </a:ext>
            </a:extLst>
          </p:cNvPr>
          <p:cNvSpPr txBox="1"/>
          <p:nvPr/>
        </p:nvSpPr>
        <p:spPr>
          <a:xfrm>
            <a:off x="1495698" y="3195736"/>
            <a:ext cx="1675309" cy="323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L" sz="1500" b="1" dirty="0"/>
              <a:t>Real world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C1F74E-ECED-23D2-36BE-37ED1AAA84C7}"/>
              </a:ext>
            </a:extLst>
          </p:cNvPr>
          <p:cNvSpPr txBox="1"/>
          <p:nvPr/>
        </p:nvSpPr>
        <p:spPr>
          <a:xfrm>
            <a:off x="1485900" y="1938574"/>
            <a:ext cx="1675309" cy="323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L" sz="1500" b="1" dirty="0"/>
              <a:t>Abstract world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4299FB-A171-9118-B05E-C0016DD6B505}"/>
              </a:ext>
            </a:extLst>
          </p:cNvPr>
          <p:cNvSpPr txBox="1"/>
          <p:nvPr/>
        </p:nvSpPr>
        <p:spPr>
          <a:xfrm rot="16200000">
            <a:off x="2876107" y="2726486"/>
            <a:ext cx="1298825" cy="323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L" sz="1500" dirty="0"/>
              <a:t>Abstraction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2D4350-3468-530E-1AF9-F5A0D374B495}"/>
              </a:ext>
            </a:extLst>
          </p:cNvPr>
          <p:cNvSpPr txBox="1"/>
          <p:nvPr/>
        </p:nvSpPr>
        <p:spPr>
          <a:xfrm rot="16200000">
            <a:off x="6185082" y="2577325"/>
            <a:ext cx="1675309" cy="323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PL" sz="1500" dirty="0"/>
              <a:t>Interpretation</a:t>
            </a:r>
          </a:p>
        </p:txBody>
      </p:sp>
      <p:pic>
        <p:nvPicPr>
          <p:cNvPr id="21" name="Graphic 20" descr="Research with solid fill">
            <a:extLst>
              <a:ext uri="{FF2B5EF4-FFF2-40B4-BE49-F238E27FC236}">
                <a16:creationId xmlns:a16="http://schemas.microsoft.com/office/drawing/2014/main" id="{8491D0FD-B4A4-9A3F-3F3A-453C0305FF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05103" y="1311489"/>
            <a:ext cx="685800" cy="685800"/>
          </a:xfrm>
          <a:prstGeom prst="rect">
            <a:avLst/>
          </a:prstGeom>
        </p:spPr>
      </p:pic>
      <p:pic>
        <p:nvPicPr>
          <p:cNvPr id="23" name="Graphic 22" descr="Presentation with pie chart with solid fill">
            <a:extLst>
              <a:ext uri="{FF2B5EF4-FFF2-40B4-BE49-F238E27FC236}">
                <a16:creationId xmlns:a16="http://schemas.microsoft.com/office/drawing/2014/main" id="{BF5CFE75-A63B-95F7-0F71-F2C4274467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70329" y="897708"/>
            <a:ext cx="685800" cy="685800"/>
          </a:xfrm>
          <a:prstGeom prst="rect">
            <a:avLst/>
          </a:prstGeom>
        </p:spPr>
      </p:pic>
      <p:pic>
        <p:nvPicPr>
          <p:cNvPr id="25" name="Graphic 24" descr="Fork In Road with solid fill">
            <a:extLst>
              <a:ext uri="{FF2B5EF4-FFF2-40B4-BE49-F238E27FC236}">
                <a16:creationId xmlns:a16="http://schemas.microsoft.com/office/drawing/2014/main" id="{BCFD1510-88B3-4052-4733-3FE4B34274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168244" y="4324230"/>
            <a:ext cx="685800" cy="685800"/>
          </a:xfrm>
          <a:prstGeom prst="rect">
            <a:avLst/>
          </a:prstGeom>
        </p:spPr>
      </p:pic>
      <p:pic>
        <p:nvPicPr>
          <p:cNvPr id="27" name="Graphic 26" descr="Question Mark with solid fill">
            <a:extLst>
              <a:ext uri="{FF2B5EF4-FFF2-40B4-BE49-F238E27FC236}">
                <a16:creationId xmlns:a16="http://schemas.microsoft.com/office/drawing/2014/main" id="{45CD2023-DC93-3C9C-D710-E2A60F6FDDB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86200" y="4081778"/>
            <a:ext cx="685800" cy="685800"/>
          </a:xfrm>
          <a:prstGeom prst="rect">
            <a:avLst/>
          </a:prstGeom>
        </p:spPr>
      </p:pic>
      <p:pic>
        <p:nvPicPr>
          <p:cNvPr id="29" name="Graphic 28" descr="Robot with solid fill">
            <a:extLst>
              <a:ext uri="{FF2B5EF4-FFF2-40B4-BE49-F238E27FC236}">
                <a16:creationId xmlns:a16="http://schemas.microsoft.com/office/drawing/2014/main" id="{EA147292-C5AB-C902-F3BC-21C5CEDEBA9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814716" y="1245558"/>
            <a:ext cx="685800" cy="685800"/>
          </a:xfrm>
          <a:prstGeom prst="rect">
            <a:avLst/>
          </a:prstGeom>
        </p:spPr>
      </p:pic>
      <p:pic>
        <p:nvPicPr>
          <p:cNvPr id="31" name="Graphic 30" descr="Earth globe: Africa and Europe with solid fill">
            <a:extLst>
              <a:ext uri="{FF2B5EF4-FFF2-40B4-BE49-F238E27FC236}">
                <a16:creationId xmlns:a16="http://schemas.microsoft.com/office/drawing/2014/main" id="{ACC3E1BA-30F1-5EE3-8A29-5E3A987D771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616889" y="3552122"/>
            <a:ext cx="685800" cy="6858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B7AB6B8E-1AC3-225B-EA44-105E7834B0EE}"/>
                  </a:ext>
                </a:extLst>
              </p:cNvPr>
              <p:cNvSpPr txBox="1"/>
              <p:nvPr/>
            </p:nvSpPr>
            <p:spPr>
              <a:xfrm>
                <a:off x="1504552" y="2208398"/>
                <a:ext cx="2031069" cy="56746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sz="135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sz="135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135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GB" sz="135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GB" sz="135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</m:e>
                        <m:sup>
                          <m:r>
                            <a:rPr lang="en-GB" sz="135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GB" sz="135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GB" sz="135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GB" sz="1350" i="1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GB" sz="1350" i="1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GB" sz="135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d>
                            <m:dPr>
                              <m:ctrlPr>
                                <a:rPr lang="en-GB" sz="135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noBar"/>
                                  <m:ctrlPr>
                                    <a:rPr lang="en-GB" sz="135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5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num>
                                <m:den>
                                  <m:r>
                                    <a:rPr lang="en-GB" sz="135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den>
                              </m:f>
                            </m:e>
                          </m:d>
                          <m:sSup>
                            <m:sSupPr>
                              <m:ctrlPr>
                                <a:rPr lang="en-GB" sz="135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135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GB" sz="135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GB" sz="135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135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GB" sz="135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GB" sz="135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sz="135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PL" sz="1350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B7AB6B8E-1AC3-225B-EA44-105E7834B0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4552" y="2208398"/>
                <a:ext cx="2031069" cy="567463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7" name="Graphic 36" descr="Heart with solid fill">
            <a:extLst>
              <a:ext uri="{FF2B5EF4-FFF2-40B4-BE49-F238E27FC236}">
                <a16:creationId xmlns:a16="http://schemas.microsoft.com/office/drawing/2014/main" id="{528F11D5-AD2A-F245-0613-621ACDAE060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846319" y="4385209"/>
            <a:ext cx="685800" cy="685800"/>
          </a:xfrm>
          <a:prstGeom prst="rect">
            <a:avLst/>
          </a:prstGeom>
        </p:spPr>
      </p:pic>
      <p:pic>
        <p:nvPicPr>
          <p:cNvPr id="39" name="Graphic 38" descr="Teacher with solid fill">
            <a:extLst>
              <a:ext uri="{FF2B5EF4-FFF2-40B4-BE49-F238E27FC236}">
                <a16:creationId xmlns:a16="http://schemas.microsoft.com/office/drawing/2014/main" id="{211DCC17-A6DF-1C4A-280E-162F80334C4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041878" y="3133214"/>
            <a:ext cx="685800" cy="685800"/>
          </a:xfrm>
          <a:prstGeom prst="rect">
            <a:avLst/>
          </a:prstGeom>
        </p:spPr>
      </p:pic>
      <p:pic>
        <p:nvPicPr>
          <p:cNvPr id="41" name="Graphic 40" descr="Drawing Figure with solid fill">
            <a:extLst>
              <a:ext uri="{FF2B5EF4-FFF2-40B4-BE49-F238E27FC236}">
                <a16:creationId xmlns:a16="http://schemas.microsoft.com/office/drawing/2014/main" id="{53413017-50AB-4AA5-4566-9027EDCC892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747404" y="2591072"/>
            <a:ext cx="685800" cy="685800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30B9BB92-FE31-DD11-7DC3-4A4ABA84CC8B}"/>
              </a:ext>
            </a:extLst>
          </p:cNvPr>
          <p:cNvSpPr txBox="1"/>
          <p:nvPr/>
        </p:nvSpPr>
        <p:spPr>
          <a:xfrm>
            <a:off x="1681966" y="1001749"/>
            <a:ext cx="1149533" cy="466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pl-PL" sz="1350" dirty="0" err="1"/>
              <a:t>Topic</a:t>
            </a:r>
            <a:r>
              <a:rPr lang="pl-PL" sz="1350" dirty="0"/>
              <a:t> of </a:t>
            </a:r>
            <a:r>
              <a:rPr lang="pl-PL" sz="1350" dirty="0" err="1"/>
              <a:t>this</a:t>
            </a:r>
            <a:r>
              <a:rPr lang="pl-PL" sz="1350" dirty="0"/>
              <a:t> </a:t>
            </a:r>
            <a:r>
              <a:rPr lang="pl-PL" sz="1350" dirty="0" err="1"/>
              <a:t>course</a:t>
            </a:r>
            <a:endParaRPr lang="pl-PL" sz="1200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43CDF65-2C20-5348-6429-E982BE125492}"/>
              </a:ext>
            </a:extLst>
          </p:cNvPr>
          <p:cNvSpPr/>
          <p:nvPr/>
        </p:nvSpPr>
        <p:spPr bwMode="auto">
          <a:xfrm>
            <a:off x="3053107" y="917302"/>
            <a:ext cx="1395217" cy="925801"/>
          </a:xfrm>
          <a:prstGeom prst="rect">
            <a:avLst/>
          </a:prstGeom>
          <a:solidFill>
            <a:srgbClr val="FFC000">
              <a:alpha val="50088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>
              <a:latin typeface="Arial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2D3F453-1F74-3939-C6AA-471751C6A490}"/>
              </a:ext>
            </a:extLst>
          </p:cNvPr>
          <p:cNvSpPr/>
          <p:nvPr/>
        </p:nvSpPr>
        <p:spPr bwMode="auto">
          <a:xfrm>
            <a:off x="3375477" y="2481389"/>
            <a:ext cx="1380096" cy="1036823"/>
          </a:xfrm>
          <a:prstGeom prst="rect">
            <a:avLst/>
          </a:prstGeom>
          <a:solidFill>
            <a:srgbClr val="FFC000">
              <a:alpha val="50088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 dirty="0">
              <a:latin typeface="Arial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350" dirty="0"/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 dirty="0">
              <a:latin typeface="Arial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350" dirty="0"/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 dirty="0">
              <a:latin typeface="Arial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9575BD3-1C13-F914-FB89-5708078953CC}"/>
              </a:ext>
            </a:extLst>
          </p:cNvPr>
          <p:cNvSpPr/>
          <p:nvPr/>
        </p:nvSpPr>
        <p:spPr bwMode="auto">
          <a:xfrm>
            <a:off x="4577971" y="922029"/>
            <a:ext cx="1380096" cy="1036823"/>
          </a:xfrm>
          <a:prstGeom prst="rect">
            <a:avLst/>
          </a:prstGeom>
          <a:solidFill>
            <a:srgbClr val="FFC000">
              <a:alpha val="50088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 dirty="0">
              <a:latin typeface="Arial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350" dirty="0"/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 dirty="0">
              <a:latin typeface="Arial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350" dirty="0"/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 dirty="0">
              <a:latin typeface="Arial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E39EE01-CA47-D63D-C459-21226B374F3D}"/>
              </a:ext>
            </a:extLst>
          </p:cNvPr>
          <p:cNvSpPr/>
          <p:nvPr/>
        </p:nvSpPr>
        <p:spPr bwMode="auto">
          <a:xfrm>
            <a:off x="6148358" y="920749"/>
            <a:ext cx="1372582" cy="905150"/>
          </a:xfrm>
          <a:prstGeom prst="rect">
            <a:avLst/>
          </a:prstGeom>
          <a:solidFill>
            <a:srgbClr val="FFC000">
              <a:alpha val="50088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>
              <a:latin typeface="Arial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021A1C53-145F-D01A-E71B-341C2951DE66}"/>
              </a:ext>
            </a:extLst>
          </p:cNvPr>
          <p:cNvSpPr/>
          <p:nvPr/>
        </p:nvSpPr>
        <p:spPr bwMode="auto">
          <a:xfrm>
            <a:off x="6872695" y="2314423"/>
            <a:ext cx="854984" cy="1429238"/>
          </a:xfrm>
          <a:prstGeom prst="rect">
            <a:avLst/>
          </a:prstGeom>
          <a:solidFill>
            <a:srgbClr val="FFC000">
              <a:alpha val="50088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 dirty="0">
              <a:latin typeface="Arial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350" dirty="0"/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 dirty="0">
              <a:latin typeface="Arial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350" dirty="0"/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 dirty="0">
              <a:latin typeface="Arial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350" dirty="0"/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 dirty="0">
              <a:latin typeface="Arial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3941105F-0374-A176-A633-6DE37D077A06}"/>
              </a:ext>
            </a:extLst>
          </p:cNvPr>
          <p:cNvSpPr/>
          <p:nvPr/>
        </p:nvSpPr>
        <p:spPr bwMode="auto">
          <a:xfrm>
            <a:off x="1404821" y="1053211"/>
            <a:ext cx="270000" cy="251993"/>
          </a:xfrm>
          <a:prstGeom prst="rect">
            <a:avLst/>
          </a:prstGeom>
          <a:solidFill>
            <a:srgbClr val="FFC000">
              <a:alpha val="50088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>
              <a:latin typeface="Arial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8167702-3287-82F1-C113-DBDA763245BE}"/>
              </a:ext>
            </a:extLst>
          </p:cNvPr>
          <p:cNvSpPr/>
          <p:nvPr/>
        </p:nvSpPr>
        <p:spPr bwMode="auto">
          <a:xfrm>
            <a:off x="1504551" y="1897302"/>
            <a:ext cx="1807937" cy="1036823"/>
          </a:xfrm>
          <a:prstGeom prst="rect">
            <a:avLst/>
          </a:prstGeom>
          <a:solidFill>
            <a:srgbClr val="FFC000">
              <a:alpha val="50088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 dirty="0">
              <a:latin typeface="Arial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350" dirty="0"/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 dirty="0">
              <a:latin typeface="Arial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350" dirty="0"/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6179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1362144" y="138821"/>
            <a:ext cx="6610281" cy="384833"/>
          </a:xfrm>
        </p:spPr>
        <p:txBody>
          <a:bodyPr>
            <a:normAutofit fontScale="90000"/>
          </a:bodyPr>
          <a:lstStyle/>
          <a:p>
            <a:r>
              <a:rPr lang="en-US" dirty="0"/>
              <a:t>Simulation modeling process</a:t>
            </a:r>
            <a:endParaRPr lang="pl-PL" dirty="0"/>
          </a:p>
        </p:txBody>
      </p:sp>
      <p:sp>
        <p:nvSpPr>
          <p:cNvPr id="1325089" name="Text Box 33"/>
          <p:cNvSpPr txBox="1">
            <a:spLocks noChangeArrowheads="1"/>
          </p:cNvSpPr>
          <p:nvPr/>
        </p:nvSpPr>
        <p:spPr bwMode="auto">
          <a:xfrm>
            <a:off x="5073209" y="993997"/>
            <a:ext cx="2797450" cy="71365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7866" tIns="33338" rIns="67866" bIns="3333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Char char="•"/>
            </a:pPr>
            <a:r>
              <a:rPr lang="en-US" sz="1050" dirty="0">
                <a:solidFill>
                  <a:srgbClr val="000000"/>
                </a:solidFill>
              </a:rPr>
              <a:t>System goals</a:t>
            </a:r>
            <a:endParaRPr lang="pl-PL" sz="1050" dirty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US" sz="1050" dirty="0">
                <a:solidFill>
                  <a:srgbClr val="000000"/>
                </a:solidFill>
              </a:rPr>
              <a:t>Level of detail</a:t>
            </a:r>
            <a:endParaRPr lang="pl-PL" sz="1050" dirty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US" sz="1050" dirty="0">
                <a:solidFill>
                  <a:srgbClr val="000000"/>
                </a:solidFill>
              </a:rPr>
              <a:t>Variable </a:t>
            </a:r>
            <a:endParaRPr lang="pl-PL" sz="1050" dirty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US" sz="1050" dirty="0">
                <a:solidFill>
                  <a:srgbClr val="000000"/>
                </a:solidFill>
              </a:rPr>
              <a:t>Measures for system quality </a:t>
            </a:r>
            <a:endParaRPr lang="pl-PL" sz="1050" dirty="0">
              <a:solidFill>
                <a:srgbClr val="000000"/>
              </a:solidFill>
            </a:endParaRPr>
          </a:p>
        </p:txBody>
      </p:sp>
      <p:sp>
        <p:nvSpPr>
          <p:cNvPr id="1325090" name="Text Box 34"/>
          <p:cNvSpPr txBox="1">
            <a:spLocks noChangeArrowheads="1"/>
          </p:cNvSpPr>
          <p:nvPr/>
        </p:nvSpPr>
        <p:spPr bwMode="auto">
          <a:xfrm>
            <a:off x="5073209" y="1788343"/>
            <a:ext cx="2817278" cy="119840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7866" tIns="33338" rIns="67866" bIns="3333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Char char="•"/>
            </a:pPr>
            <a:r>
              <a:rPr lang="en-US" sz="1050" dirty="0">
                <a:solidFill>
                  <a:srgbClr val="000000"/>
                </a:solidFill>
              </a:rPr>
              <a:t>Number of variables and parameters </a:t>
            </a:r>
            <a:endParaRPr lang="pl-PL" sz="1050" dirty="0"/>
          </a:p>
          <a:p>
            <a:pPr>
              <a:buFontTx/>
              <a:buChar char="•"/>
            </a:pPr>
            <a:r>
              <a:rPr lang="en-US" sz="1050" dirty="0">
                <a:solidFill>
                  <a:srgbClr val="000000"/>
                </a:solidFill>
              </a:rPr>
              <a:t>Decision rules </a:t>
            </a:r>
            <a:endParaRPr lang="pl-PL" sz="1050" dirty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US" sz="1050" dirty="0">
                <a:solidFill>
                  <a:srgbClr val="000000"/>
                </a:solidFill>
              </a:rPr>
              <a:t>Probability distributions </a:t>
            </a:r>
            <a:endParaRPr lang="pl-PL" sz="1050" dirty="0"/>
          </a:p>
          <a:p>
            <a:pPr>
              <a:buFontTx/>
              <a:buChar char="•"/>
            </a:pPr>
            <a:r>
              <a:rPr lang="en-US" sz="1050" dirty="0">
                <a:solidFill>
                  <a:srgbClr val="000000"/>
                </a:solidFill>
              </a:rPr>
              <a:t>Time increase intervals (discreet simulation)</a:t>
            </a:r>
            <a:endParaRPr lang="pl-PL" sz="1050" dirty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endParaRPr lang="pl-PL" sz="1050" dirty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US" sz="1050" dirty="0">
                <a:solidFill>
                  <a:srgbClr val="000000"/>
                </a:solidFill>
              </a:rPr>
              <a:t>Starting condition</a:t>
            </a:r>
            <a:endParaRPr lang="pl-PL" sz="1050" dirty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US" sz="1050" dirty="0">
                <a:solidFill>
                  <a:srgbClr val="000000"/>
                </a:solidFill>
              </a:rPr>
              <a:t>Number of trials</a:t>
            </a:r>
            <a:endParaRPr lang="pl-PL" sz="1050" dirty="0">
              <a:solidFill>
                <a:srgbClr val="000000"/>
              </a:solidFill>
            </a:endParaRPr>
          </a:p>
        </p:txBody>
      </p:sp>
      <p:sp>
        <p:nvSpPr>
          <p:cNvPr id="1325091" name="Text Box 35"/>
          <p:cNvSpPr txBox="1">
            <a:spLocks noChangeArrowheads="1"/>
          </p:cNvSpPr>
          <p:nvPr/>
        </p:nvSpPr>
        <p:spPr bwMode="auto">
          <a:xfrm>
            <a:off x="5073209" y="3058995"/>
            <a:ext cx="2797449" cy="87524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7866" tIns="33338" rIns="67866" bIns="3333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Char char="•"/>
            </a:pPr>
            <a:r>
              <a:rPr lang="en-US" sz="1050" b="1" dirty="0">
                <a:solidFill>
                  <a:srgbClr val="000000"/>
                </a:solidFill>
              </a:rPr>
              <a:t>Model validation</a:t>
            </a:r>
            <a:endParaRPr lang="pl-PL" sz="1050" b="1" dirty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US" sz="1050" dirty="0">
                <a:solidFill>
                  <a:srgbClr val="000000"/>
                </a:solidFill>
              </a:rPr>
              <a:t>Statistical testing</a:t>
            </a:r>
            <a:endParaRPr lang="pl-PL" sz="1050" dirty="0"/>
          </a:p>
          <a:p>
            <a:pPr>
              <a:buFontTx/>
              <a:buChar char="•"/>
            </a:pPr>
            <a:r>
              <a:rPr lang="en-US" sz="1050" dirty="0">
                <a:solidFill>
                  <a:srgbClr val="000000"/>
                </a:solidFill>
              </a:rPr>
              <a:t>Comparing with other information</a:t>
            </a:r>
            <a:endParaRPr lang="pl-PL" sz="1050" dirty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US" sz="1050" dirty="0">
                <a:solidFill>
                  <a:srgbClr val="000000"/>
                </a:solidFill>
              </a:rPr>
              <a:t>Experts </a:t>
            </a:r>
            <a:endParaRPr lang="pl-PL" sz="1050" dirty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US" sz="1050" b="1" dirty="0">
                <a:solidFill>
                  <a:srgbClr val="000000"/>
                </a:solidFill>
              </a:rPr>
              <a:t>Sensitivity analysis </a:t>
            </a:r>
            <a:endParaRPr lang="pl-PL" sz="1050" b="1" dirty="0">
              <a:solidFill>
                <a:srgbClr val="000000"/>
              </a:solidFill>
            </a:endParaRPr>
          </a:p>
        </p:txBody>
      </p:sp>
      <p:sp>
        <p:nvSpPr>
          <p:cNvPr id="9" name="Prostokąt 8"/>
          <p:cNvSpPr/>
          <p:nvPr/>
        </p:nvSpPr>
        <p:spPr>
          <a:xfrm>
            <a:off x="2056081" y="897564"/>
            <a:ext cx="2268252" cy="24729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dirty="0">
                <a:solidFill>
                  <a:schemeClr val="tx1"/>
                </a:solidFill>
              </a:rPr>
              <a:t>Problem</a:t>
            </a:r>
            <a:endParaRPr lang="pl-PL" sz="1050" dirty="0">
              <a:solidFill>
                <a:schemeClr val="tx1"/>
              </a:solidFill>
            </a:endParaRPr>
          </a:p>
        </p:txBody>
      </p:sp>
      <p:sp>
        <p:nvSpPr>
          <p:cNvPr id="10" name="Prostokąt 9"/>
          <p:cNvSpPr/>
          <p:nvPr/>
        </p:nvSpPr>
        <p:spPr>
          <a:xfrm>
            <a:off x="2056081" y="1392146"/>
            <a:ext cx="2268252" cy="24729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dirty="0">
                <a:solidFill>
                  <a:schemeClr val="tx1"/>
                </a:solidFill>
              </a:rPr>
              <a:t>System’s model</a:t>
            </a:r>
            <a:endParaRPr lang="pl-PL" sz="1050" dirty="0">
              <a:solidFill>
                <a:schemeClr val="tx1"/>
              </a:solidFill>
            </a:endParaRPr>
          </a:p>
        </p:txBody>
      </p:sp>
      <p:cxnSp>
        <p:nvCxnSpPr>
          <p:cNvPr id="11" name="Łącznik prosty ze strzałką 10"/>
          <p:cNvCxnSpPr/>
          <p:nvPr/>
        </p:nvCxnSpPr>
        <p:spPr>
          <a:xfrm rot="5400000">
            <a:off x="3108356" y="1257972"/>
            <a:ext cx="164861" cy="116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rostokąt 11"/>
          <p:cNvSpPr/>
          <p:nvPr/>
        </p:nvSpPr>
        <p:spPr>
          <a:xfrm>
            <a:off x="2056081" y="2003266"/>
            <a:ext cx="2268252" cy="24729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dirty="0">
                <a:solidFill>
                  <a:schemeClr val="tx1"/>
                </a:solidFill>
              </a:rPr>
              <a:t>Programming simulation model</a:t>
            </a:r>
            <a:endParaRPr lang="pl-PL" sz="1050" dirty="0">
              <a:solidFill>
                <a:schemeClr val="tx1"/>
              </a:solidFill>
            </a:endParaRPr>
          </a:p>
        </p:txBody>
      </p:sp>
      <p:sp>
        <p:nvSpPr>
          <p:cNvPr id="13" name="Prostokąt 12"/>
          <p:cNvSpPr/>
          <p:nvPr/>
        </p:nvSpPr>
        <p:spPr>
          <a:xfrm>
            <a:off x="2056081" y="2497848"/>
            <a:ext cx="2268252" cy="24729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dirty="0">
                <a:solidFill>
                  <a:schemeClr val="tx1"/>
                </a:solidFill>
              </a:rPr>
              <a:t>Input data and calibration</a:t>
            </a:r>
            <a:endParaRPr lang="pl-PL" sz="1050" dirty="0">
              <a:solidFill>
                <a:schemeClr val="tx1"/>
              </a:solidFill>
            </a:endParaRPr>
          </a:p>
        </p:txBody>
      </p:sp>
      <p:cxnSp>
        <p:nvCxnSpPr>
          <p:cNvPr id="14" name="Łącznik prosty ze strzałką 13"/>
          <p:cNvCxnSpPr/>
          <p:nvPr/>
        </p:nvCxnSpPr>
        <p:spPr>
          <a:xfrm rot="5400000">
            <a:off x="3108356" y="2363674"/>
            <a:ext cx="164861" cy="116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rostokąt 14"/>
          <p:cNvSpPr/>
          <p:nvPr/>
        </p:nvSpPr>
        <p:spPr>
          <a:xfrm>
            <a:off x="2056081" y="3481325"/>
            <a:ext cx="2268252" cy="24729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dirty="0">
                <a:solidFill>
                  <a:schemeClr val="tx1"/>
                </a:solidFill>
              </a:rPr>
              <a:t>Validation</a:t>
            </a:r>
            <a:endParaRPr lang="pl-PL" sz="1050" dirty="0">
              <a:solidFill>
                <a:schemeClr val="tx1"/>
              </a:solidFill>
            </a:endParaRPr>
          </a:p>
        </p:txBody>
      </p:sp>
      <p:cxnSp>
        <p:nvCxnSpPr>
          <p:cNvPr id="16" name="Łącznik prosty ze strzałką 15"/>
          <p:cNvCxnSpPr/>
          <p:nvPr/>
        </p:nvCxnSpPr>
        <p:spPr>
          <a:xfrm rot="5400000">
            <a:off x="3108356" y="2858255"/>
            <a:ext cx="164861" cy="116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rostokąt 16"/>
          <p:cNvSpPr/>
          <p:nvPr/>
        </p:nvSpPr>
        <p:spPr>
          <a:xfrm>
            <a:off x="2056081" y="3967379"/>
            <a:ext cx="2268252" cy="24729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dirty="0">
                <a:solidFill>
                  <a:schemeClr val="tx1"/>
                </a:solidFill>
              </a:rPr>
              <a:t>Experimenting</a:t>
            </a:r>
            <a:endParaRPr lang="pl-PL" sz="1050" dirty="0">
              <a:solidFill>
                <a:schemeClr val="tx1"/>
              </a:solidFill>
            </a:endParaRPr>
          </a:p>
        </p:txBody>
      </p:sp>
      <p:cxnSp>
        <p:nvCxnSpPr>
          <p:cNvPr id="18" name="Łącznik prosty ze strzałką 17"/>
          <p:cNvCxnSpPr/>
          <p:nvPr/>
        </p:nvCxnSpPr>
        <p:spPr>
          <a:xfrm rot="5400000">
            <a:off x="3108356" y="3833206"/>
            <a:ext cx="164861" cy="116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rostokąt 18"/>
          <p:cNvSpPr/>
          <p:nvPr/>
        </p:nvSpPr>
        <p:spPr>
          <a:xfrm>
            <a:off x="2056081" y="4461960"/>
            <a:ext cx="2268252" cy="24729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dirty="0">
                <a:solidFill>
                  <a:schemeClr val="tx1"/>
                </a:solidFill>
              </a:rPr>
              <a:t>Results and recommendations</a:t>
            </a:r>
            <a:endParaRPr lang="pl-PL" sz="1050" dirty="0">
              <a:solidFill>
                <a:schemeClr val="tx1"/>
              </a:solidFill>
            </a:endParaRPr>
          </a:p>
        </p:txBody>
      </p:sp>
      <p:cxnSp>
        <p:nvCxnSpPr>
          <p:cNvPr id="20" name="Łącznik prosty ze strzałką 19"/>
          <p:cNvCxnSpPr/>
          <p:nvPr/>
        </p:nvCxnSpPr>
        <p:spPr>
          <a:xfrm rot="5400000">
            <a:off x="3108356" y="4327786"/>
            <a:ext cx="164861" cy="116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rostokąt 20"/>
          <p:cNvSpPr/>
          <p:nvPr/>
        </p:nvSpPr>
        <p:spPr>
          <a:xfrm>
            <a:off x="2056081" y="3003798"/>
            <a:ext cx="2268252" cy="24729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dirty="0">
                <a:solidFill>
                  <a:schemeClr val="tx1"/>
                </a:solidFill>
              </a:rPr>
              <a:t>Verification</a:t>
            </a:r>
            <a:endParaRPr lang="pl-PL" sz="1050" dirty="0">
              <a:solidFill>
                <a:schemeClr val="tx1"/>
              </a:solidFill>
            </a:endParaRPr>
          </a:p>
        </p:txBody>
      </p:sp>
      <p:cxnSp>
        <p:nvCxnSpPr>
          <p:cNvPr id="22" name="Łącznik prosty ze strzałką 21"/>
          <p:cNvCxnSpPr/>
          <p:nvPr/>
        </p:nvCxnSpPr>
        <p:spPr>
          <a:xfrm rot="5400000">
            <a:off x="3108356" y="3364206"/>
            <a:ext cx="164861" cy="116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Łącznik łamany 22"/>
          <p:cNvCxnSpPr>
            <a:stCxn id="19" idx="1"/>
            <a:endCxn id="9" idx="1"/>
          </p:cNvCxnSpPr>
          <p:nvPr/>
        </p:nvCxnSpPr>
        <p:spPr>
          <a:xfrm rot="10800000">
            <a:off x="2056081" y="1021210"/>
            <a:ext cx="9525" cy="3564396"/>
          </a:xfrm>
          <a:prstGeom prst="bentConnector3">
            <a:avLst>
              <a:gd name="adj1" fmla="val 4056718"/>
            </a:avLst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Łącznik prosty ze strzałką 23"/>
          <p:cNvCxnSpPr/>
          <p:nvPr/>
        </p:nvCxnSpPr>
        <p:spPr>
          <a:xfrm>
            <a:off x="1678036" y="1437624"/>
            <a:ext cx="378302" cy="119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Łącznik prosty ze strzałką 24"/>
          <p:cNvCxnSpPr/>
          <p:nvPr/>
        </p:nvCxnSpPr>
        <p:spPr>
          <a:xfrm rot="10800000">
            <a:off x="1678036" y="2193708"/>
            <a:ext cx="378302" cy="119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Łącznik prosty ze strzałką 25"/>
          <p:cNvCxnSpPr/>
          <p:nvPr/>
        </p:nvCxnSpPr>
        <p:spPr>
          <a:xfrm>
            <a:off x="1678036" y="2031690"/>
            <a:ext cx="378302" cy="119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Łącznik prosty ze strzałką 26"/>
          <p:cNvCxnSpPr/>
          <p:nvPr/>
        </p:nvCxnSpPr>
        <p:spPr>
          <a:xfrm rot="10800000">
            <a:off x="1678036" y="2679762"/>
            <a:ext cx="378302" cy="119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Łącznik prosty ze strzałką 27"/>
          <p:cNvCxnSpPr/>
          <p:nvPr/>
        </p:nvCxnSpPr>
        <p:spPr>
          <a:xfrm>
            <a:off x="1678036" y="2517744"/>
            <a:ext cx="378302" cy="119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Łącznik prosty ze strzałką 28"/>
          <p:cNvCxnSpPr/>
          <p:nvPr/>
        </p:nvCxnSpPr>
        <p:spPr>
          <a:xfrm rot="10800000">
            <a:off x="1678036" y="3219822"/>
            <a:ext cx="378302" cy="119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Łącznik prosty ze strzałką 29"/>
          <p:cNvCxnSpPr/>
          <p:nvPr/>
        </p:nvCxnSpPr>
        <p:spPr>
          <a:xfrm>
            <a:off x="1678036" y="3057804"/>
            <a:ext cx="378302" cy="119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Łącznik prosty ze strzałką 30"/>
          <p:cNvCxnSpPr/>
          <p:nvPr/>
        </p:nvCxnSpPr>
        <p:spPr>
          <a:xfrm rot="10800000">
            <a:off x="1678036" y="3705876"/>
            <a:ext cx="378302" cy="119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Łącznik prosty ze strzałką 31"/>
          <p:cNvCxnSpPr/>
          <p:nvPr/>
        </p:nvCxnSpPr>
        <p:spPr>
          <a:xfrm>
            <a:off x="1678036" y="3543858"/>
            <a:ext cx="378302" cy="119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Łącznik prosty ze strzałką 32"/>
          <p:cNvCxnSpPr/>
          <p:nvPr/>
        </p:nvCxnSpPr>
        <p:spPr>
          <a:xfrm rot="10800000">
            <a:off x="1678036" y="4191930"/>
            <a:ext cx="378302" cy="119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Łącznik prosty ze strzałką 33"/>
          <p:cNvCxnSpPr/>
          <p:nvPr/>
        </p:nvCxnSpPr>
        <p:spPr>
          <a:xfrm>
            <a:off x="1678036" y="4029912"/>
            <a:ext cx="378302" cy="119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Prostokąt zaokrąglony 34"/>
          <p:cNvSpPr/>
          <p:nvPr/>
        </p:nvSpPr>
        <p:spPr>
          <a:xfrm>
            <a:off x="1299997" y="789552"/>
            <a:ext cx="3456384" cy="972108"/>
          </a:xfrm>
          <a:prstGeom prst="roundRect">
            <a:avLst/>
          </a:prstGeom>
          <a:noFill/>
          <a:ln>
            <a:solidFill>
              <a:schemeClr val="accent1">
                <a:shade val="50000"/>
                <a:alpha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r"/>
            <a:endParaRPr lang="pl-PL" sz="825" i="1" dirty="0">
              <a:solidFill>
                <a:schemeClr val="tx1"/>
              </a:solidFill>
            </a:endParaRPr>
          </a:p>
        </p:txBody>
      </p:sp>
      <p:sp>
        <p:nvSpPr>
          <p:cNvPr id="36" name="Prostokąt 35"/>
          <p:cNvSpPr/>
          <p:nvPr/>
        </p:nvSpPr>
        <p:spPr>
          <a:xfrm rot="16200000">
            <a:off x="4519603" y="1187788"/>
            <a:ext cx="8354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b="1" dirty="0"/>
              <a:t>Modelling</a:t>
            </a:r>
            <a:endParaRPr lang="pl-PL" sz="1050" b="1" dirty="0"/>
          </a:p>
        </p:txBody>
      </p:sp>
      <p:sp>
        <p:nvSpPr>
          <p:cNvPr id="37" name="Prostokąt zaokrąglony 36"/>
          <p:cNvSpPr/>
          <p:nvPr/>
        </p:nvSpPr>
        <p:spPr>
          <a:xfrm>
            <a:off x="1299997" y="1923678"/>
            <a:ext cx="3456384" cy="972108"/>
          </a:xfrm>
          <a:prstGeom prst="roundRect">
            <a:avLst/>
          </a:prstGeom>
          <a:noFill/>
          <a:ln>
            <a:solidFill>
              <a:schemeClr val="accent1">
                <a:shade val="50000"/>
                <a:alpha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r"/>
            <a:endParaRPr lang="pl-PL" sz="825" i="1" dirty="0">
              <a:solidFill>
                <a:schemeClr val="tx1"/>
              </a:solidFill>
            </a:endParaRPr>
          </a:p>
        </p:txBody>
      </p:sp>
      <p:sp>
        <p:nvSpPr>
          <p:cNvPr id="38" name="Prostokąt zaokrąglony 37"/>
          <p:cNvSpPr/>
          <p:nvPr/>
        </p:nvSpPr>
        <p:spPr>
          <a:xfrm>
            <a:off x="1299997" y="2949792"/>
            <a:ext cx="3456384" cy="918102"/>
          </a:xfrm>
          <a:prstGeom prst="roundRect">
            <a:avLst/>
          </a:prstGeom>
          <a:noFill/>
          <a:ln>
            <a:solidFill>
              <a:schemeClr val="accent1">
                <a:shade val="50000"/>
                <a:alpha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r"/>
            <a:endParaRPr lang="pl-PL" sz="825" i="1" dirty="0">
              <a:solidFill>
                <a:schemeClr val="tx1"/>
              </a:solidFill>
            </a:endParaRPr>
          </a:p>
        </p:txBody>
      </p:sp>
      <p:sp>
        <p:nvSpPr>
          <p:cNvPr id="39" name="Prostokąt zaokrąglony 38"/>
          <p:cNvSpPr/>
          <p:nvPr/>
        </p:nvSpPr>
        <p:spPr>
          <a:xfrm>
            <a:off x="1299997" y="3921900"/>
            <a:ext cx="3456384" cy="918102"/>
          </a:xfrm>
          <a:prstGeom prst="roundRect">
            <a:avLst/>
          </a:prstGeom>
          <a:noFill/>
          <a:ln>
            <a:solidFill>
              <a:schemeClr val="accent1">
                <a:shade val="50000"/>
                <a:alpha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r"/>
            <a:endParaRPr lang="pl-PL" sz="825" i="1" dirty="0">
              <a:solidFill>
                <a:schemeClr val="tx1"/>
              </a:solidFill>
            </a:endParaRPr>
          </a:p>
        </p:txBody>
      </p:sp>
      <p:sp>
        <p:nvSpPr>
          <p:cNvPr id="40" name="Prostokąt 39"/>
          <p:cNvSpPr/>
          <p:nvPr/>
        </p:nvSpPr>
        <p:spPr>
          <a:xfrm rot="16200000">
            <a:off x="4328588" y="2261677"/>
            <a:ext cx="12175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b="1" dirty="0"/>
              <a:t>Implementation</a:t>
            </a:r>
            <a:endParaRPr lang="pl-PL" sz="1050" b="1" dirty="0"/>
          </a:p>
        </p:txBody>
      </p:sp>
      <p:sp>
        <p:nvSpPr>
          <p:cNvPr id="41" name="Prostokąt 40"/>
          <p:cNvSpPr/>
          <p:nvPr/>
        </p:nvSpPr>
        <p:spPr>
          <a:xfrm rot="16200000">
            <a:off x="4620880" y="3293805"/>
            <a:ext cx="63293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b="1" dirty="0"/>
              <a:t>Testing</a:t>
            </a:r>
            <a:endParaRPr lang="pl-PL" sz="1050" b="1" dirty="0"/>
          </a:p>
        </p:txBody>
      </p:sp>
      <p:sp>
        <p:nvSpPr>
          <p:cNvPr id="42" name="Prostokąt 41"/>
          <p:cNvSpPr/>
          <p:nvPr/>
        </p:nvSpPr>
        <p:spPr>
          <a:xfrm rot="16200000">
            <a:off x="4279454" y="4205180"/>
            <a:ext cx="12756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/>
              <a:t>Experimenting</a:t>
            </a:r>
            <a:endParaRPr lang="pl-PL" sz="1050" b="1" dirty="0"/>
          </a:p>
        </p:txBody>
      </p:sp>
      <p:cxnSp>
        <p:nvCxnSpPr>
          <p:cNvPr id="44" name="Łącznik prosty ze strzałką 43"/>
          <p:cNvCxnSpPr/>
          <p:nvPr/>
        </p:nvCxnSpPr>
        <p:spPr>
          <a:xfrm rot="5400000">
            <a:off x="3108356" y="1789504"/>
            <a:ext cx="164861" cy="116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5089" grpId="0" animBg="1"/>
      <p:bldP spid="1325090" grpId="0" animBg="1"/>
      <p:bldP spid="132509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u="sng" dirty="0"/>
              <a:t>Experimenting with a model </a:t>
            </a:r>
            <a:r>
              <a:rPr lang="en-US" dirty="0"/>
              <a:t>of a real system </a:t>
            </a:r>
            <a:r>
              <a:rPr lang="en-US" b="1" u="sng" dirty="0"/>
              <a:t>instead of with real system itself</a:t>
            </a:r>
            <a:endParaRPr lang="pl-PL" b="1" u="sng" dirty="0"/>
          </a:p>
          <a:p>
            <a:pPr lvl="1"/>
            <a:r>
              <a:rPr lang="en-US" dirty="0"/>
              <a:t>Estimate </a:t>
            </a:r>
            <a:r>
              <a:rPr lang="en-US" b="1" u="sng" dirty="0"/>
              <a:t>system response to change of parameters </a:t>
            </a:r>
            <a:r>
              <a:rPr lang="en-US" dirty="0"/>
              <a:t>or system structure</a:t>
            </a:r>
          </a:p>
          <a:p>
            <a:pPr lvl="1"/>
            <a:r>
              <a:rPr lang="en-US" dirty="0"/>
              <a:t>A </a:t>
            </a:r>
            <a:r>
              <a:rPr lang="en-US" b="1" u="sng" dirty="0"/>
              <a:t>simulation experiment is being repeated several times in order to estimate a distribution of a random variable describing system’s characteristics</a:t>
            </a:r>
            <a:endParaRPr lang="pl-PL" b="1" u="sng" dirty="0"/>
          </a:p>
          <a:p>
            <a:pPr lvl="1"/>
            <a:endParaRPr lang="pl-PL" dirty="0"/>
          </a:p>
          <a:p>
            <a:pPr lvl="1"/>
            <a:endParaRPr lang="pl-PL" dirty="0"/>
          </a:p>
          <a:p>
            <a:pPr lvl="1"/>
            <a:endParaRPr lang="pl-PL" dirty="0"/>
          </a:p>
          <a:p>
            <a:pPr lvl="1"/>
            <a:endParaRPr lang="pl-PL" dirty="0"/>
          </a:p>
          <a:p>
            <a:pPr lvl="1"/>
            <a:endParaRPr lang="pl-PL" dirty="0"/>
          </a:p>
          <a:p>
            <a:pPr lvl="1"/>
            <a:endParaRPr lang="pl-PL" dirty="0"/>
          </a:p>
          <a:p>
            <a:pPr lvl="1"/>
            <a:endParaRPr lang="pl-PL" dirty="0"/>
          </a:p>
          <a:p>
            <a:pPr lvl="1"/>
            <a:endParaRPr lang="pl-PL" dirty="0"/>
          </a:p>
          <a:p>
            <a:pPr lvl="1"/>
            <a:r>
              <a:rPr lang="en-US" dirty="0"/>
              <a:t>Numerical composition of random number density function </a:t>
            </a:r>
            <a:endParaRPr lang="pl-PL" dirty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probabilistic simulation</a:t>
            </a:r>
            <a:endParaRPr lang="pl-PL" dirty="0"/>
          </a:p>
        </p:txBody>
      </p:sp>
      <p:sp>
        <p:nvSpPr>
          <p:cNvPr id="14341" name="Freeform 554"/>
          <p:cNvSpPr>
            <a:spLocks/>
          </p:cNvSpPr>
          <p:nvPr/>
        </p:nvSpPr>
        <p:spPr bwMode="auto">
          <a:xfrm>
            <a:off x="4527949" y="2858969"/>
            <a:ext cx="689372" cy="739378"/>
          </a:xfrm>
          <a:custGeom>
            <a:avLst/>
            <a:gdLst>
              <a:gd name="T0" fmla="*/ 2147483647 w 1160"/>
              <a:gd name="T1" fmla="*/ 2147483647 h 1241"/>
              <a:gd name="T2" fmla="*/ 2147483647 w 1160"/>
              <a:gd name="T3" fmla="*/ 2147483647 h 1241"/>
              <a:gd name="T4" fmla="*/ 2147483647 w 1160"/>
              <a:gd name="T5" fmla="*/ 2147483647 h 1241"/>
              <a:gd name="T6" fmla="*/ 2147483647 w 1160"/>
              <a:gd name="T7" fmla="*/ 2147483647 h 1241"/>
              <a:gd name="T8" fmla="*/ 2147483647 w 1160"/>
              <a:gd name="T9" fmla="*/ 2147483647 h 1241"/>
              <a:gd name="T10" fmla="*/ 2147483647 w 1160"/>
              <a:gd name="T11" fmla="*/ 2147483647 h 1241"/>
              <a:gd name="T12" fmla="*/ 2147483647 w 1160"/>
              <a:gd name="T13" fmla="*/ 2147483647 h 1241"/>
              <a:gd name="T14" fmla="*/ 2147483647 w 1160"/>
              <a:gd name="T15" fmla="*/ 2147483647 h 1241"/>
              <a:gd name="T16" fmla="*/ 2147483647 w 1160"/>
              <a:gd name="T17" fmla="*/ 2147483647 h 1241"/>
              <a:gd name="T18" fmla="*/ 2147483647 w 1160"/>
              <a:gd name="T19" fmla="*/ 2147483647 h 1241"/>
              <a:gd name="T20" fmla="*/ 0 w 1160"/>
              <a:gd name="T21" fmla="*/ 2147483647 h 1241"/>
              <a:gd name="T22" fmla="*/ 2147483647 w 1160"/>
              <a:gd name="T23" fmla="*/ 2147483647 h 1241"/>
              <a:gd name="T24" fmla="*/ 2147483647 w 1160"/>
              <a:gd name="T25" fmla="*/ 2147483647 h 1241"/>
              <a:gd name="T26" fmla="*/ 2147483647 w 1160"/>
              <a:gd name="T27" fmla="*/ 2147483647 h 1241"/>
              <a:gd name="T28" fmla="*/ 2147483647 w 1160"/>
              <a:gd name="T29" fmla="*/ 2147483647 h 1241"/>
              <a:gd name="T30" fmla="*/ 2147483647 w 1160"/>
              <a:gd name="T31" fmla="*/ 2147483647 h 1241"/>
              <a:gd name="T32" fmla="*/ 2147483647 w 1160"/>
              <a:gd name="T33" fmla="*/ 2147483647 h 1241"/>
              <a:gd name="T34" fmla="*/ 2147483647 w 1160"/>
              <a:gd name="T35" fmla="*/ 2147483647 h 1241"/>
              <a:gd name="T36" fmla="*/ 2147483647 w 1160"/>
              <a:gd name="T37" fmla="*/ 2147483647 h 1241"/>
              <a:gd name="T38" fmla="*/ 2147483647 w 1160"/>
              <a:gd name="T39" fmla="*/ 2147483647 h 1241"/>
              <a:gd name="T40" fmla="*/ 2147483647 w 1160"/>
              <a:gd name="T41" fmla="*/ 2147483647 h 1241"/>
              <a:gd name="T42" fmla="*/ 2147483647 w 1160"/>
              <a:gd name="T43" fmla="*/ 2147483647 h 1241"/>
              <a:gd name="T44" fmla="*/ 2147483647 w 1160"/>
              <a:gd name="T45" fmla="*/ 2147483647 h 1241"/>
              <a:gd name="T46" fmla="*/ 2147483647 w 1160"/>
              <a:gd name="T47" fmla="*/ 2147483647 h 1241"/>
              <a:gd name="T48" fmla="*/ 2147483647 w 1160"/>
              <a:gd name="T49" fmla="*/ 2147483647 h 1241"/>
              <a:gd name="T50" fmla="*/ 2147483647 w 1160"/>
              <a:gd name="T51" fmla="*/ 2147483647 h 1241"/>
              <a:gd name="T52" fmla="*/ 2147483647 w 1160"/>
              <a:gd name="T53" fmla="*/ 2147483647 h 1241"/>
              <a:gd name="T54" fmla="*/ 2147483647 w 1160"/>
              <a:gd name="T55" fmla="*/ 2147483647 h 1241"/>
              <a:gd name="T56" fmla="*/ 2147483647 w 1160"/>
              <a:gd name="T57" fmla="*/ 2147483647 h 1241"/>
              <a:gd name="T58" fmla="*/ 2147483647 w 1160"/>
              <a:gd name="T59" fmla="*/ 2147483647 h 1241"/>
              <a:gd name="T60" fmla="*/ 2147483647 w 1160"/>
              <a:gd name="T61" fmla="*/ 2147483647 h 1241"/>
              <a:gd name="T62" fmla="*/ 2147483647 w 1160"/>
              <a:gd name="T63" fmla="*/ 2147483647 h 1241"/>
              <a:gd name="T64" fmla="*/ 2147483647 w 1160"/>
              <a:gd name="T65" fmla="*/ 2147483647 h 1241"/>
              <a:gd name="T66" fmla="*/ 2147483647 w 1160"/>
              <a:gd name="T67" fmla="*/ 2147483647 h 1241"/>
              <a:gd name="T68" fmla="*/ 2147483647 w 1160"/>
              <a:gd name="T69" fmla="*/ 2147483647 h 1241"/>
              <a:gd name="T70" fmla="*/ 2147483647 w 1160"/>
              <a:gd name="T71" fmla="*/ 2147483647 h 1241"/>
              <a:gd name="T72" fmla="*/ 2147483647 w 1160"/>
              <a:gd name="T73" fmla="*/ 2147483647 h 1241"/>
              <a:gd name="T74" fmla="*/ 2147483647 w 1160"/>
              <a:gd name="T75" fmla="*/ 2147483647 h 1241"/>
              <a:gd name="T76" fmla="*/ 2147483647 w 1160"/>
              <a:gd name="T77" fmla="*/ 2147483647 h 1241"/>
              <a:gd name="T78" fmla="*/ 2147483647 w 1160"/>
              <a:gd name="T79" fmla="*/ 2147483647 h 1241"/>
              <a:gd name="T80" fmla="*/ 2147483647 w 1160"/>
              <a:gd name="T81" fmla="*/ 2147483647 h 1241"/>
              <a:gd name="T82" fmla="*/ 2147483647 w 1160"/>
              <a:gd name="T83" fmla="*/ 2147483647 h 1241"/>
              <a:gd name="T84" fmla="*/ 2147483647 w 1160"/>
              <a:gd name="T85" fmla="*/ 0 h 124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160"/>
              <a:gd name="T130" fmla="*/ 0 h 1241"/>
              <a:gd name="T131" fmla="*/ 1160 w 1160"/>
              <a:gd name="T132" fmla="*/ 1241 h 1241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160" h="1241">
                <a:moveTo>
                  <a:pt x="581" y="0"/>
                </a:moveTo>
                <a:lnTo>
                  <a:pt x="551" y="0"/>
                </a:lnTo>
                <a:lnTo>
                  <a:pt x="522" y="3"/>
                </a:lnTo>
                <a:lnTo>
                  <a:pt x="493" y="7"/>
                </a:lnTo>
                <a:lnTo>
                  <a:pt x="465" y="13"/>
                </a:lnTo>
                <a:lnTo>
                  <a:pt x="436" y="19"/>
                </a:lnTo>
                <a:lnTo>
                  <a:pt x="409" y="28"/>
                </a:lnTo>
                <a:lnTo>
                  <a:pt x="382" y="38"/>
                </a:lnTo>
                <a:lnTo>
                  <a:pt x="356" y="47"/>
                </a:lnTo>
                <a:lnTo>
                  <a:pt x="329" y="61"/>
                </a:lnTo>
                <a:lnTo>
                  <a:pt x="304" y="74"/>
                </a:lnTo>
                <a:lnTo>
                  <a:pt x="281" y="90"/>
                </a:lnTo>
                <a:lnTo>
                  <a:pt x="256" y="105"/>
                </a:lnTo>
                <a:lnTo>
                  <a:pt x="233" y="122"/>
                </a:lnTo>
                <a:lnTo>
                  <a:pt x="212" y="141"/>
                </a:lnTo>
                <a:lnTo>
                  <a:pt x="191" y="161"/>
                </a:lnTo>
                <a:lnTo>
                  <a:pt x="170" y="182"/>
                </a:lnTo>
                <a:lnTo>
                  <a:pt x="151" y="203"/>
                </a:lnTo>
                <a:lnTo>
                  <a:pt x="134" y="226"/>
                </a:lnTo>
                <a:lnTo>
                  <a:pt x="117" y="249"/>
                </a:lnTo>
                <a:lnTo>
                  <a:pt x="100" y="274"/>
                </a:lnTo>
                <a:lnTo>
                  <a:pt x="84" y="298"/>
                </a:lnTo>
                <a:lnTo>
                  <a:pt x="71" y="325"/>
                </a:lnTo>
                <a:lnTo>
                  <a:pt x="58" y="352"/>
                </a:lnTo>
                <a:lnTo>
                  <a:pt x="46" y="379"/>
                </a:lnTo>
                <a:lnTo>
                  <a:pt x="37" y="408"/>
                </a:lnTo>
                <a:lnTo>
                  <a:pt x="27" y="436"/>
                </a:lnTo>
                <a:lnTo>
                  <a:pt x="19" y="465"/>
                </a:lnTo>
                <a:lnTo>
                  <a:pt x="14" y="496"/>
                </a:lnTo>
                <a:lnTo>
                  <a:pt x="8" y="526"/>
                </a:lnTo>
                <a:lnTo>
                  <a:pt x="4" y="557"/>
                </a:lnTo>
                <a:lnTo>
                  <a:pt x="2" y="588"/>
                </a:lnTo>
                <a:lnTo>
                  <a:pt x="0" y="620"/>
                </a:lnTo>
                <a:lnTo>
                  <a:pt x="2" y="653"/>
                </a:lnTo>
                <a:lnTo>
                  <a:pt x="4" y="684"/>
                </a:lnTo>
                <a:lnTo>
                  <a:pt x="8" y="714"/>
                </a:lnTo>
                <a:lnTo>
                  <a:pt x="14" y="745"/>
                </a:lnTo>
                <a:lnTo>
                  <a:pt x="19" y="776"/>
                </a:lnTo>
                <a:lnTo>
                  <a:pt x="27" y="804"/>
                </a:lnTo>
                <a:lnTo>
                  <a:pt x="37" y="833"/>
                </a:lnTo>
                <a:lnTo>
                  <a:pt x="46" y="862"/>
                </a:lnTo>
                <a:lnTo>
                  <a:pt x="58" y="890"/>
                </a:lnTo>
                <a:lnTo>
                  <a:pt x="71" y="917"/>
                </a:lnTo>
                <a:lnTo>
                  <a:pt x="84" y="942"/>
                </a:lnTo>
                <a:lnTo>
                  <a:pt x="100" y="967"/>
                </a:lnTo>
                <a:lnTo>
                  <a:pt x="117" y="992"/>
                </a:lnTo>
                <a:lnTo>
                  <a:pt x="134" y="1015"/>
                </a:lnTo>
                <a:lnTo>
                  <a:pt x="151" y="1038"/>
                </a:lnTo>
                <a:lnTo>
                  <a:pt x="170" y="1059"/>
                </a:lnTo>
                <a:lnTo>
                  <a:pt x="191" y="1080"/>
                </a:lnTo>
                <a:lnTo>
                  <a:pt x="212" y="1099"/>
                </a:lnTo>
                <a:lnTo>
                  <a:pt x="233" y="1118"/>
                </a:lnTo>
                <a:lnTo>
                  <a:pt x="256" y="1136"/>
                </a:lnTo>
                <a:lnTo>
                  <a:pt x="281" y="1151"/>
                </a:lnTo>
                <a:lnTo>
                  <a:pt x="304" y="1166"/>
                </a:lnTo>
                <a:lnTo>
                  <a:pt x="329" y="1180"/>
                </a:lnTo>
                <a:lnTo>
                  <a:pt x="356" y="1193"/>
                </a:lnTo>
                <a:lnTo>
                  <a:pt x="382" y="1203"/>
                </a:lnTo>
                <a:lnTo>
                  <a:pt x="409" y="1214"/>
                </a:lnTo>
                <a:lnTo>
                  <a:pt x="436" y="1222"/>
                </a:lnTo>
                <a:lnTo>
                  <a:pt x="465" y="1230"/>
                </a:lnTo>
                <a:lnTo>
                  <a:pt x="493" y="1233"/>
                </a:lnTo>
                <a:lnTo>
                  <a:pt x="522" y="1237"/>
                </a:lnTo>
                <a:lnTo>
                  <a:pt x="551" y="1241"/>
                </a:lnTo>
                <a:lnTo>
                  <a:pt x="581" y="1241"/>
                </a:lnTo>
                <a:lnTo>
                  <a:pt x="612" y="1241"/>
                </a:lnTo>
                <a:lnTo>
                  <a:pt x="640" y="1237"/>
                </a:lnTo>
                <a:lnTo>
                  <a:pt x="669" y="1233"/>
                </a:lnTo>
                <a:lnTo>
                  <a:pt x="698" y="1230"/>
                </a:lnTo>
                <a:lnTo>
                  <a:pt x="726" y="1222"/>
                </a:lnTo>
                <a:lnTo>
                  <a:pt x="753" y="1214"/>
                </a:lnTo>
                <a:lnTo>
                  <a:pt x="780" y="1203"/>
                </a:lnTo>
                <a:lnTo>
                  <a:pt x="806" y="1193"/>
                </a:lnTo>
                <a:lnTo>
                  <a:pt x="833" y="1180"/>
                </a:lnTo>
                <a:lnTo>
                  <a:pt x="858" y="1166"/>
                </a:lnTo>
                <a:lnTo>
                  <a:pt x="881" y="1151"/>
                </a:lnTo>
                <a:lnTo>
                  <a:pt x="906" y="1136"/>
                </a:lnTo>
                <a:lnTo>
                  <a:pt x="929" y="1118"/>
                </a:lnTo>
                <a:lnTo>
                  <a:pt x="950" y="1099"/>
                </a:lnTo>
                <a:lnTo>
                  <a:pt x="971" y="1080"/>
                </a:lnTo>
                <a:lnTo>
                  <a:pt x="992" y="1059"/>
                </a:lnTo>
                <a:lnTo>
                  <a:pt x="1011" y="1038"/>
                </a:lnTo>
                <a:lnTo>
                  <a:pt x="1028" y="1015"/>
                </a:lnTo>
                <a:lnTo>
                  <a:pt x="1045" y="992"/>
                </a:lnTo>
                <a:lnTo>
                  <a:pt x="1062" y="967"/>
                </a:lnTo>
                <a:lnTo>
                  <a:pt x="1078" y="942"/>
                </a:lnTo>
                <a:lnTo>
                  <a:pt x="1091" y="917"/>
                </a:lnTo>
                <a:lnTo>
                  <a:pt x="1105" y="890"/>
                </a:lnTo>
                <a:lnTo>
                  <a:pt x="1116" y="862"/>
                </a:lnTo>
                <a:lnTo>
                  <a:pt x="1126" y="833"/>
                </a:lnTo>
                <a:lnTo>
                  <a:pt x="1135" y="804"/>
                </a:lnTo>
                <a:lnTo>
                  <a:pt x="1143" y="776"/>
                </a:lnTo>
                <a:lnTo>
                  <a:pt x="1148" y="745"/>
                </a:lnTo>
                <a:lnTo>
                  <a:pt x="1154" y="714"/>
                </a:lnTo>
                <a:lnTo>
                  <a:pt x="1158" y="684"/>
                </a:lnTo>
                <a:lnTo>
                  <a:pt x="1160" y="653"/>
                </a:lnTo>
                <a:lnTo>
                  <a:pt x="1160" y="620"/>
                </a:lnTo>
                <a:lnTo>
                  <a:pt x="1160" y="588"/>
                </a:lnTo>
                <a:lnTo>
                  <a:pt x="1158" y="557"/>
                </a:lnTo>
                <a:lnTo>
                  <a:pt x="1154" y="526"/>
                </a:lnTo>
                <a:lnTo>
                  <a:pt x="1148" y="496"/>
                </a:lnTo>
                <a:lnTo>
                  <a:pt x="1143" y="465"/>
                </a:lnTo>
                <a:lnTo>
                  <a:pt x="1135" y="436"/>
                </a:lnTo>
                <a:lnTo>
                  <a:pt x="1126" y="408"/>
                </a:lnTo>
                <a:lnTo>
                  <a:pt x="1116" y="379"/>
                </a:lnTo>
                <a:lnTo>
                  <a:pt x="1105" y="352"/>
                </a:lnTo>
                <a:lnTo>
                  <a:pt x="1091" y="325"/>
                </a:lnTo>
                <a:lnTo>
                  <a:pt x="1078" y="298"/>
                </a:lnTo>
                <a:lnTo>
                  <a:pt x="1062" y="274"/>
                </a:lnTo>
                <a:lnTo>
                  <a:pt x="1045" y="249"/>
                </a:lnTo>
                <a:lnTo>
                  <a:pt x="1028" y="226"/>
                </a:lnTo>
                <a:lnTo>
                  <a:pt x="1011" y="203"/>
                </a:lnTo>
                <a:lnTo>
                  <a:pt x="992" y="182"/>
                </a:lnTo>
                <a:lnTo>
                  <a:pt x="971" y="161"/>
                </a:lnTo>
                <a:lnTo>
                  <a:pt x="950" y="141"/>
                </a:lnTo>
                <a:lnTo>
                  <a:pt x="929" y="122"/>
                </a:lnTo>
                <a:lnTo>
                  <a:pt x="906" y="105"/>
                </a:lnTo>
                <a:lnTo>
                  <a:pt x="881" y="90"/>
                </a:lnTo>
                <a:lnTo>
                  <a:pt x="858" y="74"/>
                </a:lnTo>
                <a:lnTo>
                  <a:pt x="833" y="61"/>
                </a:lnTo>
                <a:lnTo>
                  <a:pt x="806" y="47"/>
                </a:lnTo>
                <a:lnTo>
                  <a:pt x="780" y="38"/>
                </a:lnTo>
                <a:lnTo>
                  <a:pt x="753" y="28"/>
                </a:lnTo>
                <a:lnTo>
                  <a:pt x="726" y="19"/>
                </a:lnTo>
                <a:lnTo>
                  <a:pt x="698" y="13"/>
                </a:lnTo>
                <a:lnTo>
                  <a:pt x="669" y="7"/>
                </a:lnTo>
                <a:lnTo>
                  <a:pt x="640" y="3"/>
                </a:lnTo>
                <a:lnTo>
                  <a:pt x="612" y="0"/>
                </a:lnTo>
                <a:lnTo>
                  <a:pt x="581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grpSp>
        <p:nvGrpSpPr>
          <p:cNvPr id="14342" name="Group 1095"/>
          <p:cNvGrpSpPr>
            <a:grpSpLocks/>
          </p:cNvGrpSpPr>
          <p:nvPr/>
        </p:nvGrpSpPr>
        <p:grpSpPr bwMode="auto">
          <a:xfrm>
            <a:off x="4527949" y="2858969"/>
            <a:ext cx="689372" cy="739378"/>
            <a:chOff x="2816" y="2745"/>
            <a:chExt cx="579" cy="621"/>
          </a:xfrm>
        </p:grpSpPr>
        <p:sp>
          <p:nvSpPr>
            <p:cNvPr id="14852" name="Freeform 553"/>
            <p:cNvSpPr>
              <a:spLocks/>
            </p:cNvSpPr>
            <p:nvPr/>
          </p:nvSpPr>
          <p:spPr bwMode="auto">
            <a:xfrm>
              <a:off x="2816" y="2745"/>
              <a:ext cx="579" cy="621"/>
            </a:xfrm>
            <a:custGeom>
              <a:avLst/>
              <a:gdLst>
                <a:gd name="T0" fmla="*/ 0 w 1160"/>
                <a:gd name="T1" fmla="*/ 1 h 1241"/>
                <a:gd name="T2" fmla="*/ 0 w 1160"/>
                <a:gd name="T3" fmla="*/ 1 h 1241"/>
                <a:gd name="T4" fmla="*/ 0 w 1160"/>
                <a:gd name="T5" fmla="*/ 1 h 1241"/>
                <a:gd name="T6" fmla="*/ 0 w 1160"/>
                <a:gd name="T7" fmla="*/ 1 h 1241"/>
                <a:gd name="T8" fmla="*/ 0 w 1160"/>
                <a:gd name="T9" fmla="*/ 1 h 1241"/>
                <a:gd name="T10" fmla="*/ 0 w 1160"/>
                <a:gd name="T11" fmla="*/ 1 h 1241"/>
                <a:gd name="T12" fmla="*/ 0 w 1160"/>
                <a:gd name="T13" fmla="*/ 1 h 1241"/>
                <a:gd name="T14" fmla="*/ 0 w 1160"/>
                <a:gd name="T15" fmla="*/ 1 h 1241"/>
                <a:gd name="T16" fmla="*/ 0 w 1160"/>
                <a:gd name="T17" fmla="*/ 1 h 1241"/>
                <a:gd name="T18" fmla="*/ 0 w 1160"/>
                <a:gd name="T19" fmla="*/ 1 h 1241"/>
                <a:gd name="T20" fmla="*/ 0 w 1160"/>
                <a:gd name="T21" fmla="*/ 1 h 1241"/>
                <a:gd name="T22" fmla="*/ 0 w 1160"/>
                <a:gd name="T23" fmla="*/ 1 h 1241"/>
                <a:gd name="T24" fmla="*/ 0 w 1160"/>
                <a:gd name="T25" fmla="*/ 1 h 1241"/>
                <a:gd name="T26" fmla="*/ 0 w 1160"/>
                <a:gd name="T27" fmla="*/ 1 h 1241"/>
                <a:gd name="T28" fmla="*/ 0 w 1160"/>
                <a:gd name="T29" fmla="*/ 1 h 1241"/>
                <a:gd name="T30" fmla="*/ 0 w 1160"/>
                <a:gd name="T31" fmla="*/ 2 h 1241"/>
                <a:gd name="T32" fmla="*/ 0 w 1160"/>
                <a:gd name="T33" fmla="*/ 2 h 1241"/>
                <a:gd name="T34" fmla="*/ 0 w 1160"/>
                <a:gd name="T35" fmla="*/ 2 h 1241"/>
                <a:gd name="T36" fmla="*/ 0 w 1160"/>
                <a:gd name="T37" fmla="*/ 2 h 1241"/>
                <a:gd name="T38" fmla="*/ 0 w 1160"/>
                <a:gd name="T39" fmla="*/ 2 h 1241"/>
                <a:gd name="T40" fmla="*/ 0 w 1160"/>
                <a:gd name="T41" fmla="*/ 2 h 1241"/>
                <a:gd name="T42" fmla="*/ 0 w 1160"/>
                <a:gd name="T43" fmla="*/ 2 h 1241"/>
                <a:gd name="T44" fmla="*/ 0 w 1160"/>
                <a:gd name="T45" fmla="*/ 2 h 1241"/>
                <a:gd name="T46" fmla="*/ 0 w 1160"/>
                <a:gd name="T47" fmla="*/ 2 h 1241"/>
                <a:gd name="T48" fmla="*/ 0 w 1160"/>
                <a:gd name="T49" fmla="*/ 2 h 1241"/>
                <a:gd name="T50" fmla="*/ 0 w 1160"/>
                <a:gd name="T51" fmla="*/ 2 h 1241"/>
                <a:gd name="T52" fmla="*/ 0 w 1160"/>
                <a:gd name="T53" fmla="*/ 2 h 1241"/>
                <a:gd name="T54" fmla="*/ 1 w 1160"/>
                <a:gd name="T55" fmla="*/ 1 h 1241"/>
                <a:gd name="T56" fmla="*/ 1 w 1160"/>
                <a:gd name="T57" fmla="*/ 1 h 1241"/>
                <a:gd name="T58" fmla="*/ 1 w 1160"/>
                <a:gd name="T59" fmla="*/ 1 h 1241"/>
                <a:gd name="T60" fmla="*/ 1 w 1160"/>
                <a:gd name="T61" fmla="*/ 1 h 1241"/>
                <a:gd name="T62" fmla="*/ 1 w 1160"/>
                <a:gd name="T63" fmla="*/ 1 h 1241"/>
                <a:gd name="T64" fmla="*/ 1 w 1160"/>
                <a:gd name="T65" fmla="*/ 1 h 1241"/>
                <a:gd name="T66" fmla="*/ 1 w 1160"/>
                <a:gd name="T67" fmla="*/ 1 h 1241"/>
                <a:gd name="T68" fmla="*/ 1 w 1160"/>
                <a:gd name="T69" fmla="*/ 1 h 1241"/>
                <a:gd name="T70" fmla="*/ 1 w 1160"/>
                <a:gd name="T71" fmla="*/ 1 h 1241"/>
                <a:gd name="T72" fmla="*/ 1 w 1160"/>
                <a:gd name="T73" fmla="*/ 1 h 1241"/>
                <a:gd name="T74" fmla="*/ 0 w 1160"/>
                <a:gd name="T75" fmla="*/ 1 h 1241"/>
                <a:gd name="T76" fmla="*/ 0 w 1160"/>
                <a:gd name="T77" fmla="*/ 1 h 1241"/>
                <a:gd name="T78" fmla="*/ 0 w 1160"/>
                <a:gd name="T79" fmla="*/ 1 h 1241"/>
                <a:gd name="T80" fmla="*/ 0 w 1160"/>
                <a:gd name="T81" fmla="*/ 1 h 1241"/>
                <a:gd name="T82" fmla="*/ 0 w 1160"/>
                <a:gd name="T83" fmla="*/ 1 h 1241"/>
                <a:gd name="T84" fmla="*/ 0 w 1160"/>
                <a:gd name="T85" fmla="*/ 0 h 124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60"/>
                <a:gd name="T130" fmla="*/ 0 h 1241"/>
                <a:gd name="T131" fmla="*/ 1160 w 1160"/>
                <a:gd name="T132" fmla="*/ 1241 h 124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60" h="1241">
                  <a:moveTo>
                    <a:pt x="581" y="0"/>
                  </a:moveTo>
                  <a:lnTo>
                    <a:pt x="551" y="0"/>
                  </a:lnTo>
                  <a:lnTo>
                    <a:pt x="522" y="3"/>
                  </a:lnTo>
                  <a:lnTo>
                    <a:pt x="493" y="7"/>
                  </a:lnTo>
                  <a:lnTo>
                    <a:pt x="465" y="13"/>
                  </a:lnTo>
                  <a:lnTo>
                    <a:pt x="436" y="19"/>
                  </a:lnTo>
                  <a:lnTo>
                    <a:pt x="409" y="28"/>
                  </a:lnTo>
                  <a:lnTo>
                    <a:pt x="382" y="38"/>
                  </a:lnTo>
                  <a:lnTo>
                    <a:pt x="356" y="47"/>
                  </a:lnTo>
                  <a:lnTo>
                    <a:pt x="329" y="61"/>
                  </a:lnTo>
                  <a:lnTo>
                    <a:pt x="304" y="74"/>
                  </a:lnTo>
                  <a:lnTo>
                    <a:pt x="281" y="90"/>
                  </a:lnTo>
                  <a:lnTo>
                    <a:pt x="256" y="105"/>
                  </a:lnTo>
                  <a:lnTo>
                    <a:pt x="233" y="122"/>
                  </a:lnTo>
                  <a:lnTo>
                    <a:pt x="212" y="141"/>
                  </a:lnTo>
                  <a:lnTo>
                    <a:pt x="191" y="161"/>
                  </a:lnTo>
                  <a:lnTo>
                    <a:pt x="170" y="182"/>
                  </a:lnTo>
                  <a:lnTo>
                    <a:pt x="151" y="203"/>
                  </a:lnTo>
                  <a:lnTo>
                    <a:pt x="134" y="226"/>
                  </a:lnTo>
                  <a:lnTo>
                    <a:pt x="117" y="249"/>
                  </a:lnTo>
                  <a:lnTo>
                    <a:pt x="100" y="274"/>
                  </a:lnTo>
                  <a:lnTo>
                    <a:pt x="84" y="298"/>
                  </a:lnTo>
                  <a:lnTo>
                    <a:pt x="71" y="325"/>
                  </a:lnTo>
                  <a:lnTo>
                    <a:pt x="58" y="352"/>
                  </a:lnTo>
                  <a:lnTo>
                    <a:pt x="46" y="379"/>
                  </a:lnTo>
                  <a:lnTo>
                    <a:pt x="37" y="408"/>
                  </a:lnTo>
                  <a:lnTo>
                    <a:pt x="27" y="436"/>
                  </a:lnTo>
                  <a:lnTo>
                    <a:pt x="19" y="465"/>
                  </a:lnTo>
                  <a:lnTo>
                    <a:pt x="14" y="496"/>
                  </a:lnTo>
                  <a:lnTo>
                    <a:pt x="8" y="526"/>
                  </a:lnTo>
                  <a:lnTo>
                    <a:pt x="4" y="557"/>
                  </a:lnTo>
                  <a:lnTo>
                    <a:pt x="2" y="588"/>
                  </a:lnTo>
                  <a:lnTo>
                    <a:pt x="0" y="620"/>
                  </a:lnTo>
                  <a:lnTo>
                    <a:pt x="2" y="653"/>
                  </a:lnTo>
                  <a:lnTo>
                    <a:pt x="4" y="684"/>
                  </a:lnTo>
                  <a:lnTo>
                    <a:pt x="8" y="714"/>
                  </a:lnTo>
                  <a:lnTo>
                    <a:pt x="14" y="745"/>
                  </a:lnTo>
                  <a:lnTo>
                    <a:pt x="19" y="776"/>
                  </a:lnTo>
                  <a:lnTo>
                    <a:pt x="27" y="804"/>
                  </a:lnTo>
                  <a:lnTo>
                    <a:pt x="37" y="833"/>
                  </a:lnTo>
                  <a:lnTo>
                    <a:pt x="46" y="862"/>
                  </a:lnTo>
                  <a:lnTo>
                    <a:pt x="58" y="890"/>
                  </a:lnTo>
                  <a:lnTo>
                    <a:pt x="71" y="917"/>
                  </a:lnTo>
                  <a:lnTo>
                    <a:pt x="84" y="942"/>
                  </a:lnTo>
                  <a:lnTo>
                    <a:pt x="100" y="967"/>
                  </a:lnTo>
                  <a:lnTo>
                    <a:pt x="117" y="992"/>
                  </a:lnTo>
                  <a:lnTo>
                    <a:pt x="134" y="1015"/>
                  </a:lnTo>
                  <a:lnTo>
                    <a:pt x="151" y="1038"/>
                  </a:lnTo>
                  <a:lnTo>
                    <a:pt x="170" y="1059"/>
                  </a:lnTo>
                  <a:lnTo>
                    <a:pt x="191" y="1080"/>
                  </a:lnTo>
                  <a:lnTo>
                    <a:pt x="212" y="1099"/>
                  </a:lnTo>
                  <a:lnTo>
                    <a:pt x="233" y="1118"/>
                  </a:lnTo>
                  <a:lnTo>
                    <a:pt x="256" y="1136"/>
                  </a:lnTo>
                  <a:lnTo>
                    <a:pt x="281" y="1151"/>
                  </a:lnTo>
                  <a:lnTo>
                    <a:pt x="304" y="1166"/>
                  </a:lnTo>
                  <a:lnTo>
                    <a:pt x="329" y="1180"/>
                  </a:lnTo>
                  <a:lnTo>
                    <a:pt x="356" y="1193"/>
                  </a:lnTo>
                  <a:lnTo>
                    <a:pt x="382" y="1203"/>
                  </a:lnTo>
                  <a:lnTo>
                    <a:pt x="409" y="1214"/>
                  </a:lnTo>
                  <a:lnTo>
                    <a:pt x="436" y="1222"/>
                  </a:lnTo>
                  <a:lnTo>
                    <a:pt x="465" y="1230"/>
                  </a:lnTo>
                  <a:lnTo>
                    <a:pt x="493" y="1233"/>
                  </a:lnTo>
                  <a:lnTo>
                    <a:pt x="522" y="1237"/>
                  </a:lnTo>
                  <a:lnTo>
                    <a:pt x="551" y="1241"/>
                  </a:lnTo>
                  <a:lnTo>
                    <a:pt x="581" y="1241"/>
                  </a:lnTo>
                  <a:lnTo>
                    <a:pt x="612" y="1241"/>
                  </a:lnTo>
                  <a:lnTo>
                    <a:pt x="640" y="1237"/>
                  </a:lnTo>
                  <a:lnTo>
                    <a:pt x="669" y="1233"/>
                  </a:lnTo>
                  <a:lnTo>
                    <a:pt x="698" y="1230"/>
                  </a:lnTo>
                  <a:lnTo>
                    <a:pt x="726" y="1222"/>
                  </a:lnTo>
                  <a:lnTo>
                    <a:pt x="753" y="1214"/>
                  </a:lnTo>
                  <a:lnTo>
                    <a:pt x="780" y="1203"/>
                  </a:lnTo>
                  <a:lnTo>
                    <a:pt x="806" y="1193"/>
                  </a:lnTo>
                  <a:lnTo>
                    <a:pt x="833" y="1180"/>
                  </a:lnTo>
                  <a:lnTo>
                    <a:pt x="858" y="1166"/>
                  </a:lnTo>
                  <a:lnTo>
                    <a:pt x="881" y="1151"/>
                  </a:lnTo>
                  <a:lnTo>
                    <a:pt x="906" y="1136"/>
                  </a:lnTo>
                  <a:lnTo>
                    <a:pt x="929" y="1118"/>
                  </a:lnTo>
                  <a:lnTo>
                    <a:pt x="950" y="1099"/>
                  </a:lnTo>
                  <a:lnTo>
                    <a:pt x="971" y="1080"/>
                  </a:lnTo>
                  <a:lnTo>
                    <a:pt x="992" y="1059"/>
                  </a:lnTo>
                  <a:lnTo>
                    <a:pt x="1011" y="1038"/>
                  </a:lnTo>
                  <a:lnTo>
                    <a:pt x="1028" y="1015"/>
                  </a:lnTo>
                  <a:lnTo>
                    <a:pt x="1045" y="992"/>
                  </a:lnTo>
                  <a:lnTo>
                    <a:pt x="1062" y="967"/>
                  </a:lnTo>
                  <a:lnTo>
                    <a:pt x="1078" y="942"/>
                  </a:lnTo>
                  <a:lnTo>
                    <a:pt x="1091" y="917"/>
                  </a:lnTo>
                  <a:lnTo>
                    <a:pt x="1105" y="890"/>
                  </a:lnTo>
                  <a:lnTo>
                    <a:pt x="1116" y="862"/>
                  </a:lnTo>
                  <a:lnTo>
                    <a:pt x="1126" y="833"/>
                  </a:lnTo>
                  <a:lnTo>
                    <a:pt x="1135" y="804"/>
                  </a:lnTo>
                  <a:lnTo>
                    <a:pt x="1143" y="776"/>
                  </a:lnTo>
                  <a:lnTo>
                    <a:pt x="1148" y="745"/>
                  </a:lnTo>
                  <a:lnTo>
                    <a:pt x="1154" y="714"/>
                  </a:lnTo>
                  <a:lnTo>
                    <a:pt x="1158" y="684"/>
                  </a:lnTo>
                  <a:lnTo>
                    <a:pt x="1160" y="653"/>
                  </a:lnTo>
                  <a:lnTo>
                    <a:pt x="1160" y="620"/>
                  </a:lnTo>
                  <a:lnTo>
                    <a:pt x="1160" y="588"/>
                  </a:lnTo>
                  <a:lnTo>
                    <a:pt x="1158" y="557"/>
                  </a:lnTo>
                  <a:lnTo>
                    <a:pt x="1154" y="526"/>
                  </a:lnTo>
                  <a:lnTo>
                    <a:pt x="1148" y="496"/>
                  </a:lnTo>
                  <a:lnTo>
                    <a:pt x="1143" y="465"/>
                  </a:lnTo>
                  <a:lnTo>
                    <a:pt x="1135" y="436"/>
                  </a:lnTo>
                  <a:lnTo>
                    <a:pt x="1126" y="408"/>
                  </a:lnTo>
                  <a:lnTo>
                    <a:pt x="1116" y="379"/>
                  </a:lnTo>
                  <a:lnTo>
                    <a:pt x="1105" y="352"/>
                  </a:lnTo>
                  <a:lnTo>
                    <a:pt x="1091" y="325"/>
                  </a:lnTo>
                  <a:lnTo>
                    <a:pt x="1078" y="298"/>
                  </a:lnTo>
                  <a:lnTo>
                    <a:pt x="1062" y="274"/>
                  </a:lnTo>
                  <a:lnTo>
                    <a:pt x="1045" y="249"/>
                  </a:lnTo>
                  <a:lnTo>
                    <a:pt x="1028" y="226"/>
                  </a:lnTo>
                  <a:lnTo>
                    <a:pt x="1011" y="203"/>
                  </a:lnTo>
                  <a:lnTo>
                    <a:pt x="992" y="182"/>
                  </a:lnTo>
                  <a:lnTo>
                    <a:pt x="971" y="161"/>
                  </a:lnTo>
                  <a:lnTo>
                    <a:pt x="950" y="141"/>
                  </a:lnTo>
                  <a:lnTo>
                    <a:pt x="929" y="122"/>
                  </a:lnTo>
                  <a:lnTo>
                    <a:pt x="906" y="105"/>
                  </a:lnTo>
                  <a:lnTo>
                    <a:pt x="881" y="90"/>
                  </a:lnTo>
                  <a:lnTo>
                    <a:pt x="858" y="74"/>
                  </a:lnTo>
                  <a:lnTo>
                    <a:pt x="833" y="61"/>
                  </a:lnTo>
                  <a:lnTo>
                    <a:pt x="806" y="47"/>
                  </a:lnTo>
                  <a:lnTo>
                    <a:pt x="780" y="38"/>
                  </a:lnTo>
                  <a:lnTo>
                    <a:pt x="753" y="28"/>
                  </a:lnTo>
                  <a:lnTo>
                    <a:pt x="726" y="19"/>
                  </a:lnTo>
                  <a:lnTo>
                    <a:pt x="698" y="13"/>
                  </a:lnTo>
                  <a:lnTo>
                    <a:pt x="669" y="7"/>
                  </a:lnTo>
                  <a:lnTo>
                    <a:pt x="640" y="3"/>
                  </a:lnTo>
                  <a:lnTo>
                    <a:pt x="612" y="0"/>
                  </a:lnTo>
                  <a:lnTo>
                    <a:pt x="581" y="0"/>
                  </a:lnTo>
                  <a:close/>
                </a:path>
              </a:pathLst>
            </a:cu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853" name="Rectangle 555"/>
            <p:cNvSpPr>
              <a:spLocks noChangeArrowheads="1"/>
            </p:cNvSpPr>
            <p:nvPr/>
          </p:nvSpPr>
          <p:spPr bwMode="auto">
            <a:xfrm>
              <a:off x="2923" y="2978"/>
              <a:ext cx="458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en-US" sz="788" b="1" dirty="0">
                  <a:solidFill>
                    <a:srgbClr val="000000"/>
                  </a:solidFill>
                </a:rPr>
                <a:t>Simulation</a:t>
              </a:r>
              <a:endParaRPr lang="en-US" sz="1350" dirty="0"/>
            </a:p>
          </p:txBody>
        </p:sp>
        <p:sp>
          <p:nvSpPr>
            <p:cNvPr id="14854" name="Rectangle 556"/>
            <p:cNvSpPr>
              <a:spLocks noChangeArrowheads="1"/>
            </p:cNvSpPr>
            <p:nvPr/>
          </p:nvSpPr>
          <p:spPr bwMode="auto">
            <a:xfrm>
              <a:off x="2988" y="3059"/>
              <a:ext cx="31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en-US" sz="788" b="1" dirty="0">
                  <a:solidFill>
                    <a:srgbClr val="000000"/>
                  </a:solidFill>
                </a:rPr>
                <a:t>Model</a:t>
              </a:r>
              <a:endParaRPr lang="en-US" sz="1350" dirty="0"/>
            </a:p>
          </p:txBody>
        </p:sp>
      </p:grpSp>
      <p:sp>
        <p:nvSpPr>
          <p:cNvPr id="14343" name="Freeform 557"/>
          <p:cNvSpPr>
            <a:spLocks/>
          </p:cNvSpPr>
          <p:nvPr/>
        </p:nvSpPr>
        <p:spPr bwMode="auto">
          <a:xfrm>
            <a:off x="3675461" y="2151738"/>
            <a:ext cx="1067991" cy="217884"/>
          </a:xfrm>
          <a:custGeom>
            <a:avLst/>
            <a:gdLst>
              <a:gd name="T0" fmla="*/ 2147483647 w 1794"/>
              <a:gd name="T1" fmla="*/ 2147483647 h 366"/>
              <a:gd name="T2" fmla="*/ 2147483647 w 1794"/>
              <a:gd name="T3" fmla="*/ 2147483647 h 366"/>
              <a:gd name="T4" fmla="*/ 2147483647 w 1794"/>
              <a:gd name="T5" fmla="*/ 2147483647 h 366"/>
              <a:gd name="T6" fmla="*/ 2147483647 w 1794"/>
              <a:gd name="T7" fmla="*/ 2147483647 h 366"/>
              <a:gd name="T8" fmla="*/ 2147483647 w 1794"/>
              <a:gd name="T9" fmla="*/ 2147483647 h 366"/>
              <a:gd name="T10" fmla="*/ 2147483647 w 1794"/>
              <a:gd name="T11" fmla="*/ 2147483647 h 366"/>
              <a:gd name="T12" fmla="*/ 2147483647 w 1794"/>
              <a:gd name="T13" fmla="*/ 2147483647 h 366"/>
              <a:gd name="T14" fmla="*/ 2147483647 w 1794"/>
              <a:gd name="T15" fmla="*/ 2147483647 h 366"/>
              <a:gd name="T16" fmla="*/ 2147483647 w 1794"/>
              <a:gd name="T17" fmla="*/ 2147483647 h 366"/>
              <a:gd name="T18" fmla="*/ 2147483647 w 1794"/>
              <a:gd name="T19" fmla="*/ 2147483647 h 366"/>
              <a:gd name="T20" fmla="*/ 2147483647 w 1794"/>
              <a:gd name="T21" fmla="*/ 2147483647 h 366"/>
              <a:gd name="T22" fmla="*/ 2147483647 w 1794"/>
              <a:gd name="T23" fmla="*/ 2147483647 h 366"/>
              <a:gd name="T24" fmla="*/ 2147483647 w 1794"/>
              <a:gd name="T25" fmla="*/ 2147483647 h 366"/>
              <a:gd name="T26" fmla="*/ 2147483647 w 1794"/>
              <a:gd name="T27" fmla="*/ 2147483647 h 366"/>
              <a:gd name="T28" fmla="*/ 2147483647 w 1794"/>
              <a:gd name="T29" fmla="*/ 2147483647 h 366"/>
              <a:gd name="T30" fmla="*/ 2147483647 w 1794"/>
              <a:gd name="T31" fmla="*/ 2147483647 h 366"/>
              <a:gd name="T32" fmla="*/ 2147483647 w 1794"/>
              <a:gd name="T33" fmla="*/ 2147483647 h 366"/>
              <a:gd name="T34" fmla="*/ 2147483647 w 1794"/>
              <a:gd name="T35" fmla="*/ 2147483647 h 366"/>
              <a:gd name="T36" fmla="*/ 2147483647 w 1794"/>
              <a:gd name="T37" fmla="*/ 2147483647 h 366"/>
              <a:gd name="T38" fmla="*/ 2147483647 w 1794"/>
              <a:gd name="T39" fmla="*/ 2147483647 h 366"/>
              <a:gd name="T40" fmla="*/ 2147483647 w 1794"/>
              <a:gd name="T41" fmla="*/ 2147483647 h 366"/>
              <a:gd name="T42" fmla="*/ 2147483647 w 1794"/>
              <a:gd name="T43" fmla="*/ 2147483647 h 366"/>
              <a:gd name="T44" fmla="*/ 2147483647 w 1794"/>
              <a:gd name="T45" fmla="*/ 2147483647 h 366"/>
              <a:gd name="T46" fmla="*/ 2147483647 w 1794"/>
              <a:gd name="T47" fmla="*/ 2147483647 h 366"/>
              <a:gd name="T48" fmla="*/ 2147483647 w 1794"/>
              <a:gd name="T49" fmla="*/ 2147483647 h 366"/>
              <a:gd name="T50" fmla="*/ 2147483647 w 1794"/>
              <a:gd name="T51" fmla="*/ 2147483647 h 366"/>
              <a:gd name="T52" fmla="*/ 2147483647 w 1794"/>
              <a:gd name="T53" fmla="*/ 2147483647 h 366"/>
              <a:gd name="T54" fmla="*/ 2147483647 w 1794"/>
              <a:gd name="T55" fmla="*/ 2147483647 h 366"/>
              <a:gd name="T56" fmla="*/ 2147483647 w 1794"/>
              <a:gd name="T57" fmla="*/ 2147483647 h 366"/>
              <a:gd name="T58" fmla="*/ 2147483647 w 1794"/>
              <a:gd name="T59" fmla="*/ 2147483647 h 366"/>
              <a:gd name="T60" fmla="*/ 2147483647 w 1794"/>
              <a:gd name="T61" fmla="*/ 2147483647 h 366"/>
              <a:gd name="T62" fmla="*/ 2147483647 w 1794"/>
              <a:gd name="T63" fmla="*/ 2147483647 h 366"/>
              <a:gd name="T64" fmla="*/ 2147483647 w 1794"/>
              <a:gd name="T65" fmla="*/ 2147483647 h 366"/>
              <a:gd name="T66" fmla="*/ 2147483647 w 1794"/>
              <a:gd name="T67" fmla="*/ 2147483647 h 366"/>
              <a:gd name="T68" fmla="*/ 2147483647 w 1794"/>
              <a:gd name="T69" fmla="*/ 2147483647 h 366"/>
              <a:gd name="T70" fmla="*/ 2147483647 w 1794"/>
              <a:gd name="T71" fmla="*/ 2147483647 h 366"/>
              <a:gd name="T72" fmla="*/ 2147483647 w 1794"/>
              <a:gd name="T73" fmla="*/ 2147483647 h 366"/>
              <a:gd name="T74" fmla="*/ 2147483647 w 1794"/>
              <a:gd name="T75" fmla="*/ 2147483647 h 366"/>
              <a:gd name="T76" fmla="*/ 2147483647 w 1794"/>
              <a:gd name="T77" fmla="*/ 2147483647 h 366"/>
              <a:gd name="T78" fmla="*/ 2147483647 w 1794"/>
              <a:gd name="T79" fmla="*/ 2147483647 h 366"/>
              <a:gd name="T80" fmla="*/ 2147483647 w 1794"/>
              <a:gd name="T81" fmla="*/ 2147483647 h 366"/>
              <a:gd name="T82" fmla="*/ 2147483647 w 1794"/>
              <a:gd name="T83" fmla="*/ 0 h 366"/>
              <a:gd name="T84" fmla="*/ 2147483647 w 1794"/>
              <a:gd name="T85" fmla="*/ 2147483647 h 366"/>
              <a:gd name="T86" fmla="*/ 2147483647 w 1794"/>
              <a:gd name="T87" fmla="*/ 2147483647 h 366"/>
              <a:gd name="T88" fmla="*/ 2147483647 w 1794"/>
              <a:gd name="T89" fmla="*/ 2147483647 h 366"/>
              <a:gd name="T90" fmla="*/ 2147483647 w 1794"/>
              <a:gd name="T91" fmla="*/ 2147483647 h 366"/>
              <a:gd name="T92" fmla="*/ 2147483647 w 1794"/>
              <a:gd name="T93" fmla="*/ 2147483647 h 366"/>
              <a:gd name="T94" fmla="*/ 2147483647 w 1794"/>
              <a:gd name="T95" fmla="*/ 2147483647 h 366"/>
              <a:gd name="T96" fmla="*/ 2147483647 w 1794"/>
              <a:gd name="T97" fmla="*/ 2147483647 h 366"/>
              <a:gd name="T98" fmla="*/ 2147483647 w 1794"/>
              <a:gd name="T99" fmla="*/ 2147483647 h 366"/>
              <a:gd name="T100" fmla="*/ 2147483647 w 1794"/>
              <a:gd name="T101" fmla="*/ 2147483647 h 366"/>
              <a:gd name="T102" fmla="*/ 2147483647 w 1794"/>
              <a:gd name="T103" fmla="*/ 2147483647 h 366"/>
              <a:gd name="T104" fmla="*/ 2147483647 w 1794"/>
              <a:gd name="T105" fmla="*/ 2147483647 h 366"/>
              <a:gd name="T106" fmla="*/ 2147483647 w 1794"/>
              <a:gd name="T107" fmla="*/ 2147483647 h 366"/>
              <a:gd name="T108" fmla="*/ 2147483647 w 1794"/>
              <a:gd name="T109" fmla="*/ 2147483647 h 366"/>
              <a:gd name="T110" fmla="*/ 2147483647 w 1794"/>
              <a:gd name="T111" fmla="*/ 2147483647 h 366"/>
              <a:gd name="T112" fmla="*/ 2147483647 w 1794"/>
              <a:gd name="T113" fmla="*/ 2147483647 h 366"/>
              <a:gd name="T114" fmla="*/ 2147483647 w 1794"/>
              <a:gd name="T115" fmla="*/ 2147483647 h 366"/>
              <a:gd name="T116" fmla="*/ 2147483647 w 1794"/>
              <a:gd name="T117" fmla="*/ 2147483647 h 36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794"/>
              <a:gd name="T178" fmla="*/ 0 h 366"/>
              <a:gd name="T179" fmla="*/ 1794 w 1794"/>
              <a:gd name="T180" fmla="*/ 366 h 36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794" h="366">
                <a:moveTo>
                  <a:pt x="163" y="120"/>
                </a:moveTo>
                <a:lnTo>
                  <a:pt x="146" y="122"/>
                </a:lnTo>
                <a:lnTo>
                  <a:pt x="128" y="122"/>
                </a:lnTo>
                <a:lnTo>
                  <a:pt x="113" y="124"/>
                </a:lnTo>
                <a:lnTo>
                  <a:pt x="98" y="126"/>
                </a:lnTo>
                <a:lnTo>
                  <a:pt x="85" y="128"/>
                </a:lnTo>
                <a:lnTo>
                  <a:pt x="71" y="132"/>
                </a:lnTo>
                <a:lnTo>
                  <a:pt x="58" y="134"/>
                </a:lnTo>
                <a:lnTo>
                  <a:pt x="46" y="138"/>
                </a:lnTo>
                <a:lnTo>
                  <a:pt x="37" y="142"/>
                </a:lnTo>
                <a:lnTo>
                  <a:pt x="27" y="145"/>
                </a:lnTo>
                <a:lnTo>
                  <a:pt x="20" y="149"/>
                </a:lnTo>
                <a:lnTo>
                  <a:pt x="14" y="153"/>
                </a:lnTo>
                <a:lnTo>
                  <a:pt x="8" y="157"/>
                </a:lnTo>
                <a:lnTo>
                  <a:pt x="4" y="163"/>
                </a:lnTo>
                <a:lnTo>
                  <a:pt x="2" y="166"/>
                </a:lnTo>
                <a:lnTo>
                  <a:pt x="0" y="172"/>
                </a:lnTo>
                <a:lnTo>
                  <a:pt x="0" y="174"/>
                </a:lnTo>
                <a:lnTo>
                  <a:pt x="2" y="178"/>
                </a:lnTo>
                <a:lnTo>
                  <a:pt x="4" y="182"/>
                </a:lnTo>
                <a:lnTo>
                  <a:pt x="6" y="184"/>
                </a:lnTo>
                <a:lnTo>
                  <a:pt x="10" y="188"/>
                </a:lnTo>
                <a:lnTo>
                  <a:pt x="14" y="191"/>
                </a:lnTo>
                <a:lnTo>
                  <a:pt x="20" y="193"/>
                </a:lnTo>
                <a:lnTo>
                  <a:pt x="25" y="197"/>
                </a:lnTo>
                <a:lnTo>
                  <a:pt x="31" y="199"/>
                </a:lnTo>
                <a:lnTo>
                  <a:pt x="37" y="203"/>
                </a:lnTo>
                <a:lnTo>
                  <a:pt x="44" y="205"/>
                </a:lnTo>
                <a:lnTo>
                  <a:pt x="52" y="207"/>
                </a:lnTo>
                <a:lnTo>
                  <a:pt x="62" y="209"/>
                </a:lnTo>
                <a:lnTo>
                  <a:pt x="71" y="210"/>
                </a:lnTo>
                <a:lnTo>
                  <a:pt x="81" y="212"/>
                </a:lnTo>
                <a:lnTo>
                  <a:pt x="90" y="214"/>
                </a:lnTo>
                <a:lnTo>
                  <a:pt x="88" y="214"/>
                </a:lnTo>
                <a:lnTo>
                  <a:pt x="79" y="218"/>
                </a:lnTo>
                <a:lnTo>
                  <a:pt x="67" y="222"/>
                </a:lnTo>
                <a:lnTo>
                  <a:pt x="60" y="226"/>
                </a:lnTo>
                <a:lnTo>
                  <a:pt x="52" y="230"/>
                </a:lnTo>
                <a:lnTo>
                  <a:pt x="48" y="235"/>
                </a:lnTo>
                <a:lnTo>
                  <a:pt x="44" y="239"/>
                </a:lnTo>
                <a:lnTo>
                  <a:pt x="41" y="243"/>
                </a:lnTo>
                <a:lnTo>
                  <a:pt x="41" y="249"/>
                </a:lnTo>
                <a:lnTo>
                  <a:pt x="41" y="255"/>
                </a:lnTo>
                <a:lnTo>
                  <a:pt x="44" y="258"/>
                </a:lnTo>
                <a:lnTo>
                  <a:pt x="48" y="264"/>
                </a:lnTo>
                <a:lnTo>
                  <a:pt x="54" y="268"/>
                </a:lnTo>
                <a:lnTo>
                  <a:pt x="62" y="272"/>
                </a:lnTo>
                <a:lnTo>
                  <a:pt x="71" y="278"/>
                </a:lnTo>
                <a:lnTo>
                  <a:pt x="83" y="281"/>
                </a:lnTo>
                <a:lnTo>
                  <a:pt x="94" y="283"/>
                </a:lnTo>
                <a:lnTo>
                  <a:pt x="106" y="287"/>
                </a:lnTo>
                <a:lnTo>
                  <a:pt x="121" y="291"/>
                </a:lnTo>
                <a:lnTo>
                  <a:pt x="134" y="293"/>
                </a:lnTo>
                <a:lnTo>
                  <a:pt x="151" y="295"/>
                </a:lnTo>
                <a:lnTo>
                  <a:pt x="167" y="297"/>
                </a:lnTo>
                <a:lnTo>
                  <a:pt x="186" y="299"/>
                </a:lnTo>
                <a:lnTo>
                  <a:pt x="203" y="299"/>
                </a:lnTo>
                <a:lnTo>
                  <a:pt x="222" y="299"/>
                </a:lnTo>
                <a:lnTo>
                  <a:pt x="243" y="299"/>
                </a:lnTo>
                <a:lnTo>
                  <a:pt x="241" y="299"/>
                </a:lnTo>
                <a:lnTo>
                  <a:pt x="253" y="304"/>
                </a:lnTo>
                <a:lnTo>
                  <a:pt x="264" y="308"/>
                </a:lnTo>
                <a:lnTo>
                  <a:pt x="279" y="314"/>
                </a:lnTo>
                <a:lnTo>
                  <a:pt x="293" y="318"/>
                </a:lnTo>
                <a:lnTo>
                  <a:pt x="308" y="322"/>
                </a:lnTo>
                <a:lnTo>
                  <a:pt x="323" y="325"/>
                </a:lnTo>
                <a:lnTo>
                  <a:pt x="341" y="329"/>
                </a:lnTo>
                <a:lnTo>
                  <a:pt x="360" y="331"/>
                </a:lnTo>
                <a:lnTo>
                  <a:pt x="377" y="335"/>
                </a:lnTo>
                <a:lnTo>
                  <a:pt x="396" y="337"/>
                </a:lnTo>
                <a:lnTo>
                  <a:pt x="415" y="339"/>
                </a:lnTo>
                <a:lnTo>
                  <a:pt x="436" y="341"/>
                </a:lnTo>
                <a:lnTo>
                  <a:pt x="476" y="343"/>
                </a:lnTo>
                <a:lnTo>
                  <a:pt x="520" y="343"/>
                </a:lnTo>
                <a:lnTo>
                  <a:pt x="562" y="343"/>
                </a:lnTo>
                <a:lnTo>
                  <a:pt x="606" y="341"/>
                </a:lnTo>
                <a:lnTo>
                  <a:pt x="625" y="339"/>
                </a:lnTo>
                <a:lnTo>
                  <a:pt x="646" y="337"/>
                </a:lnTo>
                <a:lnTo>
                  <a:pt x="665" y="333"/>
                </a:lnTo>
                <a:lnTo>
                  <a:pt x="684" y="331"/>
                </a:lnTo>
                <a:lnTo>
                  <a:pt x="694" y="335"/>
                </a:lnTo>
                <a:lnTo>
                  <a:pt x="705" y="339"/>
                </a:lnTo>
                <a:lnTo>
                  <a:pt x="717" y="343"/>
                </a:lnTo>
                <a:lnTo>
                  <a:pt x="730" y="347"/>
                </a:lnTo>
                <a:lnTo>
                  <a:pt x="742" y="348"/>
                </a:lnTo>
                <a:lnTo>
                  <a:pt x="757" y="352"/>
                </a:lnTo>
                <a:lnTo>
                  <a:pt x="770" y="354"/>
                </a:lnTo>
                <a:lnTo>
                  <a:pt x="786" y="356"/>
                </a:lnTo>
                <a:lnTo>
                  <a:pt x="801" y="358"/>
                </a:lnTo>
                <a:lnTo>
                  <a:pt x="816" y="360"/>
                </a:lnTo>
                <a:lnTo>
                  <a:pt x="849" y="364"/>
                </a:lnTo>
                <a:lnTo>
                  <a:pt x="883" y="366"/>
                </a:lnTo>
                <a:lnTo>
                  <a:pt x="917" y="366"/>
                </a:lnTo>
                <a:lnTo>
                  <a:pt x="940" y="366"/>
                </a:lnTo>
                <a:lnTo>
                  <a:pt x="963" y="366"/>
                </a:lnTo>
                <a:lnTo>
                  <a:pt x="984" y="364"/>
                </a:lnTo>
                <a:lnTo>
                  <a:pt x="1007" y="362"/>
                </a:lnTo>
                <a:lnTo>
                  <a:pt x="1026" y="360"/>
                </a:lnTo>
                <a:lnTo>
                  <a:pt x="1047" y="356"/>
                </a:lnTo>
                <a:lnTo>
                  <a:pt x="1066" y="354"/>
                </a:lnTo>
                <a:lnTo>
                  <a:pt x="1084" y="350"/>
                </a:lnTo>
                <a:lnTo>
                  <a:pt x="1101" y="347"/>
                </a:lnTo>
                <a:lnTo>
                  <a:pt x="1118" y="343"/>
                </a:lnTo>
                <a:lnTo>
                  <a:pt x="1133" y="337"/>
                </a:lnTo>
                <a:lnTo>
                  <a:pt x="1147" y="333"/>
                </a:lnTo>
                <a:lnTo>
                  <a:pt x="1158" y="327"/>
                </a:lnTo>
                <a:lnTo>
                  <a:pt x="1170" y="322"/>
                </a:lnTo>
                <a:lnTo>
                  <a:pt x="1177" y="316"/>
                </a:lnTo>
                <a:lnTo>
                  <a:pt x="1185" y="310"/>
                </a:lnTo>
                <a:lnTo>
                  <a:pt x="1187" y="310"/>
                </a:lnTo>
                <a:lnTo>
                  <a:pt x="1200" y="314"/>
                </a:lnTo>
                <a:lnTo>
                  <a:pt x="1215" y="316"/>
                </a:lnTo>
                <a:lnTo>
                  <a:pt x="1248" y="318"/>
                </a:lnTo>
                <a:lnTo>
                  <a:pt x="1280" y="320"/>
                </a:lnTo>
                <a:lnTo>
                  <a:pt x="1313" y="322"/>
                </a:lnTo>
                <a:lnTo>
                  <a:pt x="1338" y="320"/>
                </a:lnTo>
                <a:lnTo>
                  <a:pt x="1361" y="320"/>
                </a:lnTo>
                <a:lnTo>
                  <a:pt x="1384" y="318"/>
                </a:lnTo>
                <a:lnTo>
                  <a:pt x="1407" y="316"/>
                </a:lnTo>
                <a:lnTo>
                  <a:pt x="1428" y="312"/>
                </a:lnTo>
                <a:lnTo>
                  <a:pt x="1447" y="310"/>
                </a:lnTo>
                <a:lnTo>
                  <a:pt x="1466" y="306"/>
                </a:lnTo>
                <a:lnTo>
                  <a:pt x="1483" y="301"/>
                </a:lnTo>
                <a:lnTo>
                  <a:pt x="1498" y="297"/>
                </a:lnTo>
                <a:lnTo>
                  <a:pt x="1512" y="291"/>
                </a:lnTo>
                <a:lnTo>
                  <a:pt x="1523" y="287"/>
                </a:lnTo>
                <a:lnTo>
                  <a:pt x="1529" y="283"/>
                </a:lnTo>
                <a:lnTo>
                  <a:pt x="1534" y="279"/>
                </a:lnTo>
                <a:lnTo>
                  <a:pt x="1538" y="278"/>
                </a:lnTo>
                <a:lnTo>
                  <a:pt x="1542" y="274"/>
                </a:lnTo>
                <a:lnTo>
                  <a:pt x="1546" y="272"/>
                </a:lnTo>
                <a:lnTo>
                  <a:pt x="1548" y="268"/>
                </a:lnTo>
                <a:lnTo>
                  <a:pt x="1550" y="264"/>
                </a:lnTo>
                <a:lnTo>
                  <a:pt x="1552" y="262"/>
                </a:lnTo>
                <a:lnTo>
                  <a:pt x="1554" y="258"/>
                </a:lnTo>
                <a:lnTo>
                  <a:pt x="1554" y="255"/>
                </a:lnTo>
                <a:lnTo>
                  <a:pt x="1578" y="253"/>
                </a:lnTo>
                <a:lnTo>
                  <a:pt x="1603" y="251"/>
                </a:lnTo>
                <a:lnTo>
                  <a:pt x="1626" y="249"/>
                </a:lnTo>
                <a:lnTo>
                  <a:pt x="1649" y="245"/>
                </a:lnTo>
                <a:lnTo>
                  <a:pt x="1670" y="241"/>
                </a:lnTo>
                <a:lnTo>
                  <a:pt x="1689" y="237"/>
                </a:lnTo>
                <a:lnTo>
                  <a:pt x="1708" y="233"/>
                </a:lnTo>
                <a:lnTo>
                  <a:pt x="1726" y="228"/>
                </a:lnTo>
                <a:lnTo>
                  <a:pt x="1741" y="222"/>
                </a:lnTo>
                <a:lnTo>
                  <a:pt x="1754" y="216"/>
                </a:lnTo>
                <a:lnTo>
                  <a:pt x="1760" y="214"/>
                </a:lnTo>
                <a:lnTo>
                  <a:pt x="1766" y="210"/>
                </a:lnTo>
                <a:lnTo>
                  <a:pt x="1771" y="209"/>
                </a:lnTo>
                <a:lnTo>
                  <a:pt x="1775" y="205"/>
                </a:lnTo>
                <a:lnTo>
                  <a:pt x="1781" y="201"/>
                </a:lnTo>
                <a:lnTo>
                  <a:pt x="1785" y="199"/>
                </a:lnTo>
                <a:lnTo>
                  <a:pt x="1787" y="195"/>
                </a:lnTo>
                <a:lnTo>
                  <a:pt x="1790" y="191"/>
                </a:lnTo>
                <a:lnTo>
                  <a:pt x="1792" y="188"/>
                </a:lnTo>
                <a:lnTo>
                  <a:pt x="1792" y="184"/>
                </a:lnTo>
                <a:lnTo>
                  <a:pt x="1794" y="180"/>
                </a:lnTo>
                <a:lnTo>
                  <a:pt x="1794" y="176"/>
                </a:lnTo>
                <a:lnTo>
                  <a:pt x="1794" y="174"/>
                </a:lnTo>
                <a:lnTo>
                  <a:pt x="1794" y="170"/>
                </a:lnTo>
                <a:lnTo>
                  <a:pt x="1790" y="165"/>
                </a:lnTo>
                <a:lnTo>
                  <a:pt x="1787" y="159"/>
                </a:lnTo>
                <a:lnTo>
                  <a:pt x="1779" y="151"/>
                </a:lnTo>
                <a:lnTo>
                  <a:pt x="1771" y="145"/>
                </a:lnTo>
                <a:lnTo>
                  <a:pt x="1762" y="140"/>
                </a:lnTo>
                <a:lnTo>
                  <a:pt x="1750" y="134"/>
                </a:lnTo>
                <a:lnTo>
                  <a:pt x="1737" y="130"/>
                </a:lnTo>
                <a:lnTo>
                  <a:pt x="1735" y="130"/>
                </a:lnTo>
                <a:lnTo>
                  <a:pt x="1739" y="126"/>
                </a:lnTo>
                <a:lnTo>
                  <a:pt x="1743" y="124"/>
                </a:lnTo>
                <a:lnTo>
                  <a:pt x="1747" y="120"/>
                </a:lnTo>
                <a:lnTo>
                  <a:pt x="1748" y="117"/>
                </a:lnTo>
                <a:lnTo>
                  <a:pt x="1750" y="115"/>
                </a:lnTo>
                <a:lnTo>
                  <a:pt x="1752" y="111"/>
                </a:lnTo>
                <a:lnTo>
                  <a:pt x="1752" y="109"/>
                </a:lnTo>
                <a:lnTo>
                  <a:pt x="1754" y="105"/>
                </a:lnTo>
                <a:lnTo>
                  <a:pt x="1752" y="99"/>
                </a:lnTo>
                <a:lnTo>
                  <a:pt x="1750" y="96"/>
                </a:lnTo>
                <a:lnTo>
                  <a:pt x="1747" y="90"/>
                </a:lnTo>
                <a:lnTo>
                  <a:pt x="1741" y="86"/>
                </a:lnTo>
                <a:lnTo>
                  <a:pt x="1735" y="80"/>
                </a:lnTo>
                <a:lnTo>
                  <a:pt x="1727" y="76"/>
                </a:lnTo>
                <a:lnTo>
                  <a:pt x="1718" y="73"/>
                </a:lnTo>
                <a:lnTo>
                  <a:pt x="1708" y="67"/>
                </a:lnTo>
                <a:lnTo>
                  <a:pt x="1697" y="63"/>
                </a:lnTo>
                <a:lnTo>
                  <a:pt x="1684" y="61"/>
                </a:lnTo>
                <a:lnTo>
                  <a:pt x="1670" y="57"/>
                </a:lnTo>
                <a:lnTo>
                  <a:pt x="1657" y="53"/>
                </a:lnTo>
                <a:lnTo>
                  <a:pt x="1641" y="51"/>
                </a:lnTo>
                <a:lnTo>
                  <a:pt x="1624" y="50"/>
                </a:lnTo>
                <a:lnTo>
                  <a:pt x="1607" y="48"/>
                </a:lnTo>
                <a:lnTo>
                  <a:pt x="1590" y="46"/>
                </a:lnTo>
                <a:lnTo>
                  <a:pt x="1592" y="46"/>
                </a:lnTo>
                <a:lnTo>
                  <a:pt x="1588" y="40"/>
                </a:lnTo>
                <a:lnTo>
                  <a:pt x="1582" y="36"/>
                </a:lnTo>
                <a:lnTo>
                  <a:pt x="1575" y="30"/>
                </a:lnTo>
                <a:lnTo>
                  <a:pt x="1567" y="27"/>
                </a:lnTo>
                <a:lnTo>
                  <a:pt x="1557" y="23"/>
                </a:lnTo>
                <a:lnTo>
                  <a:pt x="1546" y="19"/>
                </a:lnTo>
                <a:lnTo>
                  <a:pt x="1534" y="15"/>
                </a:lnTo>
                <a:lnTo>
                  <a:pt x="1521" y="13"/>
                </a:lnTo>
                <a:lnTo>
                  <a:pt x="1508" y="9"/>
                </a:lnTo>
                <a:lnTo>
                  <a:pt x="1494" y="7"/>
                </a:lnTo>
                <a:lnTo>
                  <a:pt x="1479" y="5"/>
                </a:lnTo>
                <a:lnTo>
                  <a:pt x="1462" y="4"/>
                </a:lnTo>
                <a:lnTo>
                  <a:pt x="1445" y="2"/>
                </a:lnTo>
                <a:lnTo>
                  <a:pt x="1428" y="0"/>
                </a:lnTo>
                <a:lnTo>
                  <a:pt x="1410" y="0"/>
                </a:lnTo>
                <a:lnTo>
                  <a:pt x="1393" y="0"/>
                </a:lnTo>
                <a:lnTo>
                  <a:pt x="1370" y="0"/>
                </a:lnTo>
                <a:lnTo>
                  <a:pt x="1349" y="2"/>
                </a:lnTo>
                <a:lnTo>
                  <a:pt x="1328" y="2"/>
                </a:lnTo>
                <a:lnTo>
                  <a:pt x="1307" y="5"/>
                </a:lnTo>
                <a:lnTo>
                  <a:pt x="1288" y="7"/>
                </a:lnTo>
                <a:lnTo>
                  <a:pt x="1271" y="11"/>
                </a:lnTo>
                <a:lnTo>
                  <a:pt x="1254" y="15"/>
                </a:lnTo>
                <a:lnTo>
                  <a:pt x="1238" y="19"/>
                </a:lnTo>
                <a:lnTo>
                  <a:pt x="1225" y="15"/>
                </a:lnTo>
                <a:lnTo>
                  <a:pt x="1210" y="11"/>
                </a:lnTo>
                <a:lnTo>
                  <a:pt x="1193" y="7"/>
                </a:lnTo>
                <a:lnTo>
                  <a:pt x="1175" y="5"/>
                </a:lnTo>
                <a:lnTo>
                  <a:pt x="1156" y="2"/>
                </a:lnTo>
                <a:lnTo>
                  <a:pt x="1137" y="2"/>
                </a:lnTo>
                <a:lnTo>
                  <a:pt x="1116" y="0"/>
                </a:lnTo>
                <a:lnTo>
                  <a:pt x="1095" y="0"/>
                </a:lnTo>
                <a:lnTo>
                  <a:pt x="1070" y="0"/>
                </a:lnTo>
                <a:lnTo>
                  <a:pt x="1045" y="2"/>
                </a:lnTo>
                <a:lnTo>
                  <a:pt x="1021" y="4"/>
                </a:lnTo>
                <a:lnTo>
                  <a:pt x="1000" y="7"/>
                </a:lnTo>
                <a:lnTo>
                  <a:pt x="990" y="9"/>
                </a:lnTo>
                <a:lnTo>
                  <a:pt x="979" y="11"/>
                </a:lnTo>
                <a:lnTo>
                  <a:pt x="971" y="13"/>
                </a:lnTo>
                <a:lnTo>
                  <a:pt x="961" y="15"/>
                </a:lnTo>
                <a:lnTo>
                  <a:pt x="954" y="19"/>
                </a:lnTo>
                <a:lnTo>
                  <a:pt x="946" y="21"/>
                </a:lnTo>
                <a:lnTo>
                  <a:pt x="938" y="25"/>
                </a:lnTo>
                <a:lnTo>
                  <a:pt x="933" y="27"/>
                </a:lnTo>
                <a:lnTo>
                  <a:pt x="933" y="28"/>
                </a:lnTo>
                <a:lnTo>
                  <a:pt x="917" y="25"/>
                </a:lnTo>
                <a:lnTo>
                  <a:pt x="900" y="21"/>
                </a:lnTo>
                <a:lnTo>
                  <a:pt x="881" y="17"/>
                </a:lnTo>
                <a:lnTo>
                  <a:pt x="862" y="15"/>
                </a:lnTo>
                <a:lnTo>
                  <a:pt x="841" y="13"/>
                </a:lnTo>
                <a:lnTo>
                  <a:pt x="822" y="11"/>
                </a:lnTo>
                <a:lnTo>
                  <a:pt x="799" y="11"/>
                </a:lnTo>
                <a:lnTo>
                  <a:pt x="778" y="11"/>
                </a:lnTo>
                <a:lnTo>
                  <a:pt x="747" y="11"/>
                </a:lnTo>
                <a:lnTo>
                  <a:pt x="719" y="13"/>
                </a:lnTo>
                <a:lnTo>
                  <a:pt x="690" y="15"/>
                </a:lnTo>
                <a:lnTo>
                  <a:pt x="677" y="17"/>
                </a:lnTo>
                <a:lnTo>
                  <a:pt x="663" y="19"/>
                </a:lnTo>
                <a:lnTo>
                  <a:pt x="652" y="21"/>
                </a:lnTo>
                <a:lnTo>
                  <a:pt x="640" y="25"/>
                </a:lnTo>
                <a:lnTo>
                  <a:pt x="629" y="27"/>
                </a:lnTo>
                <a:lnTo>
                  <a:pt x="618" y="30"/>
                </a:lnTo>
                <a:lnTo>
                  <a:pt x="608" y="32"/>
                </a:lnTo>
                <a:lnTo>
                  <a:pt x="598" y="36"/>
                </a:lnTo>
                <a:lnTo>
                  <a:pt x="591" y="40"/>
                </a:lnTo>
                <a:lnTo>
                  <a:pt x="583" y="44"/>
                </a:lnTo>
                <a:lnTo>
                  <a:pt x="581" y="44"/>
                </a:lnTo>
                <a:lnTo>
                  <a:pt x="566" y="42"/>
                </a:lnTo>
                <a:lnTo>
                  <a:pt x="549" y="38"/>
                </a:lnTo>
                <a:lnTo>
                  <a:pt x="514" y="36"/>
                </a:lnTo>
                <a:lnTo>
                  <a:pt x="478" y="34"/>
                </a:lnTo>
                <a:lnTo>
                  <a:pt x="440" y="32"/>
                </a:lnTo>
                <a:lnTo>
                  <a:pt x="411" y="34"/>
                </a:lnTo>
                <a:lnTo>
                  <a:pt x="383" y="34"/>
                </a:lnTo>
                <a:lnTo>
                  <a:pt x="356" y="36"/>
                </a:lnTo>
                <a:lnTo>
                  <a:pt x="331" y="40"/>
                </a:lnTo>
                <a:lnTo>
                  <a:pt x="306" y="42"/>
                </a:lnTo>
                <a:lnTo>
                  <a:pt x="283" y="46"/>
                </a:lnTo>
                <a:lnTo>
                  <a:pt x="262" y="51"/>
                </a:lnTo>
                <a:lnTo>
                  <a:pt x="241" y="55"/>
                </a:lnTo>
                <a:lnTo>
                  <a:pt x="232" y="59"/>
                </a:lnTo>
                <a:lnTo>
                  <a:pt x="224" y="61"/>
                </a:lnTo>
                <a:lnTo>
                  <a:pt x="214" y="65"/>
                </a:lnTo>
                <a:lnTo>
                  <a:pt x="207" y="67"/>
                </a:lnTo>
                <a:lnTo>
                  <a:pt x="201" y="71"/>
                </a:lnTo>
                <a:lnTo>
                  <a:pt x="193" y="74"/>
                </a:lnTo>
                <a:lnTo>
                  <a:pt x="188" y="76"/>
                </a:lnTo>
                <a:lnTo>
                  <a:pt x="182" y="80"/>
                </a:lnTo>
                <a:lnTo>
                  <a:pt x="176" y="84"/>
                </a:lnTo>
                <a:lnTo>
                  <a:pt x="172" y="88"/>
                </a:lnTo>
                <a:lnTo>
                  <a:pt x="169" y="92"/>
                </a:lnTo>
                <a:lnTo>
                  <a:pt x="165" y="96"/>
                </a:lnTo>
                <a:lnTo>
                  <a:pt x="163" y="99"/>
                </a:lnTo>
                <a:lnTo>
                  <a:pt x="161" y="103"/>
                </a:lnTo>
                <a:lnTo>
                  <a:pt x="161" y="107"/>
                </a:lnTo>
                <a:lnTo>
                  <a:pt x="159" y="111"/>
                </a:lnTo>
                <a:lnTo>
                  <a:pt x="161" y="117"/>
                </a:lnTo>
                <a:lnTo>
                  <a:pt x="163" y="120"/>
                </a:lnTo>
                <a:close/>
              </a:path>
            </a:pathLst>
          </a:cu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44" name="Freeform 558"/>
          <p:cNvSpPr>
            <a:spLocks/>
          </p:cNvSpPr>
          <p:nvPr/>
        </p:nvSpPr>
        <p:spPr bwMode="auto">
          <a:xfrm>
            <a:off x="3600451" y="2151738"/>
            <a:ext cx="1209676" cy="217884"/>
          </a:xfrm>
          <a:custGeom>
            <a:avLst/>
            <a:gdLst>
              <a:gd name="T0" fmla="*/ 2147483647 w 1794"/>
              <a:gd name="T1" fmla="*/ 2147483647 h 366"/>
              <a:gd name="T2" fmla="*/ 2147483647 w 1794"/>
              <a:gd name="T3" fmla="*/ 2147483647 h 366"/>
              <a:gd name="T4" fmla="*/ 2147483647 w 1794"/>
              <a:gd name="T5" fmla="*/ 2147483647 h 366"/>
              <a:gd name="T6" fmla="*/ 2147483647 w 1794"/>
              <a:gd name="T7" fmla="*/ 2147483647 h 366"/>
              <a:gd name="T8" fmla="*/ 2147483647 w 1794"/>
              <a:gd name="T9" fmla="*/ 2147483647 h 366"/>
              <a:gd name="T10" fmla="*/ 2147483647 w 1794"/>
              <a:gd name="T11" fmla="*/ 2147483647 h 366"/>
              <a:gd name="T12" fmla="*/ 2147483647 w 1794"/>
              <a:gd name="T13" fmla="*/ 2147483647 h 366"/>
              <a:gd name="T14" fmla="*/ 2147483647 w 1794"/>
              <a:gd name="T15" fmla="*/ 2147483647 h 366"/>
              <a:gd name="T16" fmla="*/ 2147483647 w 1794"/>
              <a:gd name="T17" fmla="*/ 2147483647 h 366"/>
              <a:gd name="T18" fmla="*/ 2147483647 w 1794"/>
              <a:gd name="T19" fmla="*/ 2147483647 h 366"/>
              <a:gd name="T20" fmla="*/ 2147483647 w 1794"/>
              <a:gd name="T21" fmla="*/ 2147483647 h 366"/>
              <a:gd name="T22" fmla="*/ 2147483647 w 1794"/>
              <a:gd name="T23" fmla="*/ 2147483647 h 366"/>
              <a:gd name="T24" fmla="*/ 2147483647 w 1794"/>
              <a:gd name="T25" fmla="*/ 2147483647 h 366"/>
              <a:gd name="T26" fmla="*/ 2147483647 w 1794"/>
              <a:gd name="T27" fmla="*/ 2147483647 h 366"/>
              <a:gd name="T28" fmla="*/ 2147483647 w 1794"/>
              <a:gd name="T29" fmla="*/ 2147483647 h 366"/>
              <a:gd name="T30" fmla="*/ 2147483647 w 1794"/>
              <a:gd name="T31" fmla="*/ 2147483647 h 366"/>
              <a:gd name="T32" fmla="*/ 2147483647 w 1794"/>
              <a:gd name="T33" fmla="*/ 2147483647 h 366"/>
              <a:gd name="T34" fmla="*/ 2147483647 w 1794"/>
              <a:gd name="T35" fmla="*/ 2147483647 h 366"/>
              <a:gd name="T36" fmla="*/ 2147483647 w 1794"/>
              <a:gd name="T37" fmla="*/ 2147483647 h 366"/>
              <a:gd name="T38" fmla="*/ 2147483647 w 1794"/>
              <a:gd name="T39" fmla="*/ 2147483647 h 366"/>
              <a:gd name="T40" fmla="*/ 2147483647 w 1794"/>
              <a:gd name="T41" fmla="*/ 2147483647 h 366"/>
              <a:gd name="T42" fmla="*/ 2147483647 w 1794"/>
              <a:gd name="T43" fmla="*/ 2147483647 h 366"/>
              <a:gd name="T44" fmla="*/ 2147483647 w 1794"/>
              <a:gd name="T45" fmla="*/ 2147483647 h 366"/>
              <a:gd name="T46" fmla="*/ 2147483647 w 1794"/>
              <a:gd name="T47" fmla="*/ 2147483647 h 366"/>
              <a:gd name="T48" fmla="*/ 2147483647 w 1794"/>
              <a:gd name="T49" fmla="*/ 2147483647 h 366"/>
              <a:gd name="T50" fmla="*/ 2147483647 w 1794"/>
              <a:gd name="T51" fmla="*/ 2147483647 h 366"/>
              <a:gd name="T52" fmla="*/ 2147483647 w 1794"/>
              <a:gd name="T53" fmla="*/ 2147483647 h 366"/>
              <a:gd name="T54" fmla="*/ 2147483647 w 1794"/>
              <a:gd name="T55" fmla="*/ 2147483647 h 366"/>
              <a:gd name="T56" fmla="*/ 2147483647 w 1794"/>
              <a:gd name="T57" fmla="*/ 2147483647 h 366"/>
              <a:gd name="T58" fmla="*/ 2147483647 w 1794"/>
              <a:gd name="T59" fmla="*/ 2147483647 h 366"/>
              <a:gd name="T60" fmla="*/ 2147483647 w 1794"/>
              <a:gd name="T61" fmla="*/ 2147483647 h 366"/>
              <a:gd name="T62" fmla="*/ 2147483647 w 1794"/>
              <a:gd name="T63" fmla="*/ 2147483647 h 366"/>
              <a:gd name="T64" fmla="*/ 2147483647 w 1794"/>
              <a:gd name="T65" fmla="*/ 2147483647 h 366"/>
              <a:gd name="T66" fmla="*/ 2147483647 w 1794"/>
              <a:gd name="T67" fmla="*/ 2147483647 h 366"/>
              <a:gd name="T68" fmla="*/ 2147483647 w 1794"/>
              <a:gd name="T69" fmla="*/ 2147483647 h 366"/>
              <a:gd name="T70" fmla="*/ 2147483647 w 1794"/>
              <a:gd name="T71" fmla="*/ 2147483647 h 366"/>
              <a:gd name="T72" fmla="*/ 2147483647 w 1794"/>
              <a:gd name="T73" fmla="*/ 2147483647 h 366"/>
              <a:gd name="T74" fmla="*/ 2147483647 w 1794"/>
              <a:gd name="T75" fmla="*/ 2147483647 h 366"/>
              <a:gd name="T76" fmla="*/ 2147483647 w 1794"/>
              <a:gd name="T77" fmla="*/ 2147483647 h 366"/>
              <a:gd name="T78" fmla="*/ 2147483647 w 1794"/>
              <a:gd name="T79" fmla="*/ 2147483647 h 366"/>
              <a:gd name="T80" fmla="*/ 2147483647 w 1794"/>
              <a:gd name="T81" fmla="*/ 2147483647 h 366"/>
              <a:gd name="T82" fmla="*/ 2147483647 w 1794"/>
              <a:gd name="T83" fmla="*/ 0 h 366"/>
              <a:gd name="T84" fmla="*/ 2147483647 w 1794"/>
              <a:gd name="T85" fmla="*/ 2147483647 h 366"/>
              <a:gd name="T86" fmla="*/ 2147483647 w 1794"/>
              <a:gd name="T87" fmla="*/ 2147483647 h 366"/>
              <a:gd name="T88" fmla="*/ 2147483647 w 1794"/>
              <a:gd name="T89" fmla="*/ 2147483647 h 366"/>
              <a:gd name="T90" fmla="*/ 2147483647 w 1794"/>
              <a:gd name="T91" fmla="*/ 2147483647 h 366"/>
              <a:gd name="T92" fmla="*/ 2147483647 w 1794"/>
              <a:gd name="T93" fmla="*/ 2147483647 h 366"/>
              <a:gd name="T94" fmla="*/ 2147483647 w 1794"/>
              <a:gd name="T95" fmla="*/ 2147483647 h 366"/>
              <a:gd name="T96" fmla="*/ 2147483647 w 1794"/>
              <a:gd name="T97" fmla="*/ 2147483647 h 366"/>
              <a:gd name="T98" fmla="*/ 2147483647 w 1794"/>
              <a:gd name="T99" fmla="*/ 2147483647 h 366"/>
              <a:gd name="T100" fmla="*/ 2147483647 w 1794"/>
              <a:gd name="T101" fmla="*/ 2147483647 h 366"/>
              <a:gd name="T102" fmla="*/ 2147483647 w 1794"/>
              <a:gd name="T103" fmla="*/ 2147483647 h 366"/>
              <a:gd name="T104" fmla="*/ 2147483647 w 1794"/>
              <a:gd name="T105" fmla="*/ 2147483647 h 366"/>
              <a:gd name="T106" fmla="*/ 2147483647 w 1794"/>
              <a:gd name="T107" fmla="*/ 2147483647 h 366"/>
              <a:gd name="T108" fmla="*/ 2147483647 w 1794"/>
              <a:gd name="T109" fmla="*/ 2147483647 h 366"/>
              <a:gd name="T110" fmla="*/ 2147483647 w 1794"/>
              <a:gd name="T111" fmla="*/ 2147483647 h 366"/>
              <a:gd name="T112" fmla="*/ 2147483647 w 1794"/>
              <a:gd name="T113" fmla="*/ 2147483647 h 366"/>
              <a:gd name="T114" fmla="*/ 2147483647 w 1794"/>
              <a:gd name="T115" fmla="*/ 2147483647 h 366"/>
              <a:gd name="T116" fmla="*/ 2147483647 w 1794"/>
              <a:gd name="T117" fmla="*/ 2147483647 h 36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794"/>
              <a:gd name="T178" fmla="*/ 0 h 366"/>
              <a:gd name="T179" fmla="*/ 1794 w 1794"/>
              <a:gd name="T180" fmla="*/ 366 h 36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794" h="366">
                <a:moveTo>
                  <a:pt x="163" y="120"/>
                </a:moveTo>
                <a:lnTo>
                  <a:pt x="146" y="122"/>
                </a:lnTo>
                <a:lnTo>
                  <a:pt x="128" y="122"/>
                </a:lnTo>
                <a:lnTo>
                  <a:pt x="113" y="124"/>
                </a:lnTo>
                <a:lnTo>
                  <a:pt x="98" y="126"/>
                </a:lnTo>
                <a:lnTo>
                  <a:pt x="85" y="128"/>
                </a:lnTo>
                <a:lnTo>
                  <a:pt x="71" y="132"/>
                </a:lnTo>
                <a:lnTo>
                  <a:pt x="58" y="134"/>
                </a:lnTo>
                <a:lnTo>
                  <a:pt x="46" y="138"/>
                </a:lnTo>
                <a:lnTo>
                  <a:pt x="37" y="142"/>
                </a:lnTo>
                <a:lnTo>
                  <a:pt x="27" y="145"/>
                </a:lnTo>
                <a:lnTo>
                  <a:pt x="20" y="149"/>
                </a:lnTo>
                <a:lnTo>
                  <a:pt x="14" y="153"/>
                </a:lnTo>
                <a:lnTo>
                  <a:pt x="8" y="157"/>
                </a:lnTo>
                <a:lnTo>
                  <a:pt x="4" y="163"/>
                </a:lnTo>
                <a:lnTo>
                  <a:pt x="2" y="166"/>
                </a:lnTo>
                <a:lnTo>
                  <a:pt x="0" y="172"/>
                </a:lnTo>
                <a:lnTo>
                  <a:pt x="0" y="174"/>
                </a:lnTo>
                <a:lnTo>
                  <a:pt x="2" y="178"/>
                </a:lnTo>
                <a:lnTo>
                  <a:pt x="4" y="182"/>
                </a:lnTo>
                <a:lnTo>
                  <a:pt x="6" y="184"/>
                </a:lnTo>
                <a:lnTo>
                  <a:pt x="10" y="188"/>
                </a:lnTo>
                <a:lnTo>
                  <a:pt x="14" y="191"/>
                </a:lnTo>
                <a:lnTo>
                  <a:pt x="20" y="193"/>
                </a:lnTo>
                <a:lnTo>
                  <a:pt x="25" y="197"/>
                </a:lnTo>
                <a:lnTo>
                  <a:pt x="31" y="199"/>
                </a:lnTo>
                <a:lnTo>
                  <a:pt x="37" y="203"/>
                </a:lnTo>
                <a:lnTo>
                  <a:pt x="44" y="205"/>
                </a:lnTo>
                <a:lnTo>
                  <a:pt x="52" y="207"/>
                </a:lnTo>
                <a:lnTo>
                  <a:pt x="62" y="209"/>
                </a:lnTo>
                <a:lnTo>
                  <a:pt x="71" y="210"/>
                </a:lnTo>
                <a:lnTo>
                  <a:pt x="81" y="212"/>
                </a:lnTo>
                <a:lnTo>
                  <a:pt x="90" y="214"/>
                </a:lnTo>
                <a:lnTo>
                  <a:pt x="88" y="214"/>
                </a:lnTo>
                <a:lnTo>
                  <a:pt x="79" y="218"/>
                </a:lnTo>
                <a:lnTo>
                  <a:pt x="67" y="222"/>
                </a:lnTo>
                <a:lnTo>
                  <a:pt x="60" y="226"/>
                </a:lnTo>
                <a:lnTo>
                  <a:pt x="52" y="230"/>
                </a:lnTo>
                <a:lnTo>
                  <a:pt x="48" y="235"/>
                </a:lnTo>
                <a:lnTo>
                  <a:pt x="44" y="239"/>
                </a:lnTo>
                <a:lnTo>
                  <a:pt x="41" y="243"/>
                </a:lnTo>
                <a:lnTo>
                  <a:pt x="41" y="249"/>
                </a:lnTo>
                <a:lnTo>
                  <a:pt x="41" y="255"/>
                </a:lnTo>
                <a:lnTo>
                  <a:pt x="44" y="258"/>
                </a:lnTo>
                <a:lnTo>
                  <a:pt x="48" y="264"/>
                </a:lnTo>
                <a:lnTo>
                  <a:pt x="54" y="268"/>
                </a:lnTo>
                <a:lnTo>
                  <a:pt x="62" y="272"/>
                </a:lnTo>
                <a:lnTo>
                  <a:pt x="71" y="278"/>
                </a:lnTo>
                <a:lnTo>
                  <a:pt x="83" y="281"/>
                </a:lnTo>
                <a:lnTo>
                  <a:pt x="94" y="283"/>
                </a:lnTo>
                <a:lnTo>
                  <a:pt x="106" y="287"/>
                </a:lnTo>
                <a:lnTo>
                  <a:pt x="121" y="291"/>
                </a:lnTo>
                <a:lnTo>
                  <a:pt x="134" y="293"/>
                </a:lnTo>
                <a:lnTo>
                  <a:pt x="151" y="295"/>
                </a:lnTo>
                <a:lnTo>
                  <a:pt x="167" y="297"/>
                </a:lnTo>
                <a:lnTo>
                  <a:pt x="186" y="299"/>
                </a:lnTo>
                <a:lnTo>
                  <a:pt x="203" y="299"/>
                </a:lnTo>
                <a:lnTo>
                  <a:pt x="222" y="299"/>
                </a:lnTo>
                <a:lnTo>
                  <a:pt x="243" y="299"/>
                </a:lnTo>
                <a:lnTo>
                  <a:pt x="241" y="299"/>
                </a:lnTo>
                <a:lnTo>
                  <a:pt x="253" y="304"/>
                </a:lnTo>
                <a:lnTo>
                  <a:pt x="264" y="308"/>
                </a:lnTo>
                <a:lnTo>
                  <a:pt x="279" y="314"/>
                </a:lnTo>
                <a:lnTo>
                  <a:pt x="293" y="318"/>
                </a:lnTo>
                <a:lnTo>
                  <a:pt x="308" y="322"/>
                </a:lnTo>
                <a:lnTo>
                  <a:pt x="323" y="325"/>
                </a:lnTo>
                <a:lnTo>
                  <a:pt x="341" y="329"/>
                </a:lnTo>
                <a:lnTo>
                  <a:pt x="360" y="331"/>
                </a:lnTo>
                <a:lnTo>
                  <a:pt x="377" y="335"/>
                </a:lnTo>
                <a:lnTo>
                  <a:pt x="396" y="337"/>
                </a:lnTo>
                <a:lnTo>
                  <a:pt x="415" y="339"/>
                </a:lnTo>
                <a:lnTo>
                  <a:pt x="436" y="341"/>
                </a:lnTo>
                <a:lnTo>
                  <a:pt x="476" y="343"/>
                </a:lnTo>
                <a:lnTo>
                  <a:pt x="520" y="343"/>
                </a:lnTo>
                <a:lnTo>
                  <a:pt x="562" y="343"/>
                </a:lnTo>
                <a:lnTo>
                  <a:pt x="606" y="341"/>
                </a:lnTo>
                <a:lnTo>
                  <a:pt x="625" y="339"/>
                </a:lnTo>
                <a:lnTo>
                  <a:pt x="646" y="337"/>
                </a:lnTo>
                <a:lnTo>
                  <a:pt x="665" y="333"/>
                </a:lnTo>
                <a:lnTo>
                  <a:pt x="684" y="331"/>
                </a:lnTo>
                <a:lnTo>
                  <a:pt x="694" y="335"/>
                </a:lnTo>
                <a:lnTo>
                  <a:pt x="705" y="339"/>
                </a:lnTo>
                <a:lnTo>
                  <a:pt x="717" y="343"/>
                </a:lnTo>
                <a:lnTo>
                  <a:pt x="730" y="347"/>
                </a:lnTo>
                <a:lnTo>
                  <a:pt x="742" y="348"/>
                </a:lnTo>
                <a:lnTo>
                  <a:pt x="757" y="352"/>
                </a:lnTo>
                <a:lnTo>
                  <a:pt x="770" y="354"/>
                </a:lnTo>
                <a:lnTo>
                  <a:pt x="786" y="356"/>
                </a:lnTo>
                <a:lnTo>
                  <a:pt x="801" y="358"/>
                </a:lnTo>
                <a:lnTo>
                  <a:pt x="816" y="360"/>
                </a:lnTo>
                <a:lnTo>
                  <a:pt x="849" y="364"/>
                </a:lnTo>
                <a:lnTo>
                  <a:pt x="883" y="366"/>
                </a:lnTo>
                <a:lnTo>
                  <a:pt x="917" y="366"/>
                </a:lnTo>
                <a:lnTo>
                  <a:pt x="940" y="366"/>
                </a:lnTo>
                <a:lnTo>
                  <a:pt x="963" y="366"/>
                </a:lnTo>
                <a:lnTo>
                  <a:pt x="984" y="364"/>
                </a:lnTo>
                <a:lnTo>
                  <a:pt x="1007" y="362"/>
                </a:lnTo>
                <a:lnTo>
                  <a:pt x="1026" y="360"/>
                </a:lnTo>
                <a:lnTo>
                  <a:pt x="1047" y="356"/>
                </a:lnTo>
                <a:lnTo>
                  <a:pt x="1066" y="354"/>
                </a:lnTo>
                <a:lnTo>
                  <a:pt x="1084" y="350"/>
                </a:lnTo>
                <a:lnTo>
                  <a:pt x="1101" y="347"/>
                </a:lnTo>
                <a:lnTo>
                  <a:pt x="1118" y="343"/>
                </a:lnTo>
                <a:lnTo>
                  <a:pt x="1133" y="337"/>
                </a:lnTo>
                <a:lnTo>
                  <a:pt x="1147" y="333"/>
                </a:lnTo>
                <a:lnTo>
                  <a:pt x="1158" y="327"/>
                </a:lnTo>
                <a:lnTo>
                  <a:pt x="1170" y="322"/>
                </a:lnTo>
                <a:lnTo>
                  <a:pt x="1177" y="316"/>
                </a:lnTo>
                <a:lnTo>
                  <a:pt x="1185" y="310"/>
                </a:lnTo>
                <a:lnTo>
                  <a:pt x="1187" y="310"/>
                </a:lnTo>
                <a:lnTo>
                  <a:pt x="1200" y="314"/>
                </a:lnTo>
                <a:lnTo>
                  <a:pt x="1215" y="316"/>
                </a:lnTo>
                <a:lnTo>
                  <a:pt x="1248" y="318"/>
                </a:lnTo>
                <a:lnTo>
                  <a:pt x="1280" y="320"/>
                </a:lnTo>
                <a:lnTo>
                  <a:pt x="1313" y="322"/>
                </a:lnTo>
                <a:lnTo>
                  <a:pt x="1338" y="320"/>
                </a:lnTo>
                <a:lnTo>
                  <a:pt x="1361" y="320"/>
                </a:lnTo>
                <a:lnTo>
                  <a:pt x="1384" y="318"/>
                </a:lnTo>
                <a:lnTo>
                  <a:pt x="1407" y="316"/>
                </a:lnTo>
                <a:lnTo>
                  <a:pt x="1428" y="312"/>
                </a:lnTo>
                <a:lnTo>
                  <a:pt x="1447" y="310"/>
                </a:lnTo>
                <a:lnTo>
                  <a:pt x="1466" y="306"/>
                </a:lnTo>
                <a:lnTo>
                  <a:pt x="1483" y="301"/>
                </a:lnTo>
                <a:lnTo>
                  <a:pt x="1498" y="297"/>
                </a:lnTo>
                <a:lnTo>
                  <a:pt x="1512" y="291"/>
                </a:lnTo>
                <a:lnTo>
                  <a:pt x="1523" y="287"/>
                </a:lnTo>
                <a:lnTo>
                  <a:pt x="1529" y="283"/>
                </a:lnTo>
                <a:lnTo>
                  <a:pt x="1534" y="279"/>
                </a:lnTo>
                <a:lnTo>
                  <a:pt x="1538" y="278"/>
                </a:lnTo>
                <a:lnTo>
                  <a:pt x="1542" y="274"/>
                </a:lnTo>
                <a:lnTo>
                  <a:pt x="1546" y="272"/>
                </a:lnTo>
                <a:lnTo>
                  <a:pt x="1548" y="268"/>
                </a:lnTo>
                <a:lnTo>
                  <a:pt x="1550" y="264"/>
                </a:lnTo>
                <a:lnTo>
                  <a:pt x="1552" y="262"/>
                </a:lnTo>
                <a:lnTo>
                  <a:pt x="1554" y="258"/>
                </a:lnTo>
                <a:lnTo>
                  <a:pt x="1554" y="255"/>
                </a:lnTo>
                <a:lnTo>
                  <a:pt x="1578" y="253"/>
                </a:lnTo>
                <a:lnTo>
                  <a:pt x="1603" y="251"/>
                </a:lnTo>
                <a:lnTo>
                  <a:pt x="1626" y="249"/>
                </a:lnTo>
                <a:lnTo>
                  <a:pt x="1649" y="245"/>
                </a:lnTo>
                <a:lnTo>
                  <a:pt x="1670" y="241"/>
                </a:lnTo>
                <a:lnTo>
                  <a:pt x="1689" y="237"/>
                </a:lnTo>
                <a:lnTo>
                  <a:pt x="1708" y="233"/>
                </a:lnTo>
                <a:lnTo>
                  <a:pt x="1726" y="228"/>
                </a:lnTo>
                <a:lnTo>
                  <a:pt x="1741" y="222"/>
                </a:lnTo>
                <a:lnTo>
                  <a:pt x="1754" y="216"/>
                </a:lnTo>
                <a:lnTo>
                  <a:pt x="1760" y="214"/>
                </a:lnTo>
                <a:lnTo>
                  <a:pt x="1766" y="210"/>
                </a:lnTo>
                <a:lnTo>
                  <a:pt x="1771" y="209"/>
                </a:lnTo>
                <a:lnTo>
                  <a:pt x="1775" y="205"/>
                </a:lnTo>
                <a:lnTo>
                  <a:pt x="1781" y="201"/>
                </a:lnTo>
                <a:lnTo>
                  <a:pt x="1785" y="199"/>
                </a:lnTo>
                <a:lnTo>
                  <a:pt x="1787" y="195"/>
                </a:lnTo>
                <a:lnTo>
                  <a:pt x="1790" y="191"/>
                </a:lnTo>
                <a:lnTo>
                  <a:pt x="1792" y="188"/>
                </a:lnTo>
                <a:lnTo>
                  <a:pt x="1792" y="184"/>
                </a:lnTo>
                <a:lnTo>
                  <a:pt x="1794" y="180"/>
                </a:lnTo>
                <a:lnTo>
                  <a:pt x="1794" y="176"/>
                </a:lnTo>
                <a:lnTo>
                  <a:pt x="1794" y="174"/>
                </a:lnTo>
                <a:lnTo>
                  <a:pt x="1794" y="170"/>
                </a:lnTo>
                <a:lnTo>
                  <a:pt x="1790" y="165"/>
                </a:lnTo>
                <a:lnTo>
                  <a:pt x="1787" y="159"/>
                </a:lnTo>
                <a:lnTo>
                  <a:pt x="1779" y="151"/>
                </a:lnTo>
                <a:lnTo>
                  <a:pt x="1771" y="145"/>
                </a:lnTo>
                <a:lnTo>
                  <a:pt x="1762" y="140"/>
                </a:lnTo>
                <a:lnTo>
                  <a:pt x="1750" y="134"/>
                </a:lnTo>
                <a:lnTo>
                  <a:pt x="1737" y="130"/>
                </a:lnTo>
                <a:lnTo>
                  <a:pt x="1735" y="130"/>
                </a:lnTo>
                <a:lnTo>
                  <a:pt x="1739" y="126"/>
                </a:lnTo>
                <a:lnTo>
                  <a:pt x="1743" y="124"/>
                </a:lnTo>
                <a:lnTo>
                  <a:pt x="1747" y="120"/>
                </a:lnTo>
                <a:lnTo>
                  <a:pt x="1748" y="117"/>
                </a:lnTo>
                <a:lnTo>
                  <a:pt x="1750" y="115"/>
                </a:lnTo>
                <a:lnTo>
                  <a:pt x="1752" y="111"/>
                </a:lnTo>
                <a:lnTo>
                  <a:pt x="1752" y="109"/>
                </a:lnTo>
                <a:lnTo>
                  <a:pt x="1754" y="105"/>
                </a:lnTo>
                <a:lnTo>
                  <a:pt x="1752" y="99"/>
                </a:lnTo>
                <a:lnTo>
                  <a:pt x="1750" y="96"/>
                </a:lnTo>
                <a:lnTo>
                  <a:pt x="1747" y="90"/>
                </a:lnTo>
                <a:lnTo>
                  <a:pt x="1741" y="86"/>
                </a:lnTo>
                <a:lnTo>
                  <a:pt x="1735" y="80"/>
                </a:lnTo>
                <a:lnTo>
                  <a:pt x="1727" y="76"/>
                </a:lnTo>
                <a:lnTo>
                  <a:pt x="1718" y="73"/>
                </a:lnTo>
                <a:lnTo>
                  <a:pt x="1708" y="67"/>
                </a:lnTo>
                <a:lnTo>
                  <a:pt x="1697" y="63"/>
                </a:lnTo>
                <a:lnTo>
                  <a:pt x="1684" y="61"/>
                </a:lnTo>
                <a:lnTo>
                  <a:pt x="1670" y="57"/>
                </a:lnTo>
                <a:lnTo>
                  <a:pt x="1657" y="53"/>
                </a:lnTo>
                <a:lnTo>
                  <a:pt x="1641" y="51"/>
                </a:lnTo>
                <a:lnTo>
                  <a:pt x="1624" y="50"/>
                </a:lnTo>
                <a:lnTo>
                  <a:pt x="1607" y="48"/>
                </a:lnTo>
                <a:lnTo>
                  <a:pt x="1590" y="46"/>
                </a:lnTo>
                <a:lnTo>
                  <a:pt x="1592" y="46"/>
                </a:lnTo>
                <a:lnTo>
                  <a:pt x="1588" y="40"/>
                </a:lnTo>
                <a:lnTo>
                  <a:pt x="1582" y="36"/>
                </a:lnTo>
                <a:lnTo>
                  <a:pt x="1575" y="30"/>
                </a:lnTo>
                <a:lnTo>
                  <a:pt x="1567" y="27"/>
                </a:lnTo>
                <a:lnTo>
                  <a:pt x="1557" y="23"/>
                </a:lnTo>
                <a:lnTo>
                  <a:pt x="1546" y="19"/>
                </a:lnTo>
                <a:lnTo>
                  <a:pt x="1534" y="15"/>
                </a:lnTo>
                <a:lnTo>
                  <a:pt x="1521" y="13"/>
                </a:lnTo>
                <a:lnTo>
                  <a:pt x="1508" y="9"/>
                </a:lnTo>
                <a:lnTo>
                  <a:pt x="1494" y="7"/>
                </a:lnTo>
                <a:lnTo>
                  <a:pt x="1479" y="5"/>
                </a:lnTo>
                <a:lnTo>
                  <a:pt x="1462" y="4"/>
                </a:lnTo>
                <a:lnTo>
                  <a:pt x="1445" y="2"/>
                </a:lnTo>
                <a:lnTo>
                  <a:pt x="1428" y="0"/>
                </a:lnTo>
                <a:lnTo>
                  <a:pt x="1410" y="0"/>
                </a:lnTo>
                <a:lnTo>
                  <a:pt x="1393" y="0"/>
                </a:lnTo>
                <a:lnTo>
                  <a:pt x="1370" y="0"/>
                </a:lnTo>
                <a:lnTo>
                  <a:pt x="1349" y="2"/>
                </a:lnTo>
                <a:lnTo>
                  <a:pt x="1328" y="2"/>
                </a:lnTo>
                <a:lnTo>
                  <a:pt x="1307" y="5"/>
                </a:lnTo>
                <a:lnTo>
                  <a:pt x="1288" y="7"/>
                </a:lnTo>
                <a:lnTo>
                  <a:pt x="1271" y="11"/>
                </a:lnTo>
                <a:lnTo>
                  <a:pt x="1254" y="15"/>
                </a:lnTo>
                <a:lnTo>
                  <a:pt x="1238" y="19"/>
                </a:lnTo>
                <a:lnTo>
                  <a:pt x="1225" y="15"/>
                </a:lnTo>
                <a:lnTo>
                  <a:pt x="1210" y="11"/>
                </a:lnTo>
                <a:lnTo>
                  <a:pt x="1193" y="7"/>
                </a:lnTo>
                <a:lnTo>
                  <a:pt x="1175" y="5"/>
                </a:lnTo>
                <a:lnTo>
                  <a:pt x="1156" y="2"/>
                </a:lnTo>
                <a:lnTo>
                  <a:pt x="1137" y="2"/>
                </a:lnTo>
                <a:lnTo>
                  <a:pt x="1116" y="0"/>
                </a:lnTo>
                <a:lnTo>
                  <a:pt x="1095" y="0"/>
                </a:lnTo>
                <a:lnTo>
                  <a:pt x="1070" y="0"/>
                </a:lnTo>
                <a:lnTo>
                  <a:pt x="1045" y="2"/>
                </a:lnTo>
                <a:lnTo>
                  <a:pt x="1021" y="4"/>
                </a:lnTo>
                <a:lnTo>
                  <a:pt x="1000" y="7"/>
                </a:lnTo>
                <a:lnTo>
                  <a:pt x="990" y="9"/>
                </a:lnTo>
                <a:lnTo>
                  <a:pt x="979" y="11"/>
                </a:lnTo>
                <a:lnTo>
                  <a:pt x="971" y="13"/>
                </a:lnTo>
                <a:lnTo>
                  <a:pt x="961" y="15"/>
                </a:lnTo>
                <a:lnTo>
                  <a:pt x="954" y="19"/>
                </a:lnTo>
                <a:lnTo>
                  <a:pt x="946" y="21"/>
                </a:lnTo>
                <a:lnTo>
                  <a:pt x="938" y="25"/>
                </a:lnTo>
                <a:lnTo>
                  <a:pt x="933" y="27"/>
                </a:lnTo>
                <a:lnTo>
                  <a:pt x="933" y="28"/>
                </a:lnTo>
                <a:lnTo>
                  <a:pt x="917" y="25"/>
                </a:lnTo>
                <a:lnTo>
                  <a:pt x="900" y="21"/>
                </a:lnTo>
                <a:lnTo>
                  <a:pt x="881" y="17"/>
                </a:lnTo>
                <a:lnTo>
                  <a:pt x="862" y="15"/>
                </a:lnTo>
                <a:lnTo>
                  <a:pt x="841" y="13"/>
                </a:lnTo>
                <a:lnTo>
                  <a:pt x="822" y="11"/>
                </a:lnTo>
                <a:lnTo>
                  <a:pt x="799" y="11"/>
                </a:lnTo>
                <a:lnTo>
                  <a:pt x="778" y="11"/>
                </a:lnTo>
                <a:lnTo>
                  <a:pt x="747" y="11"/>
                </a:lnTo>
                <a:lnTo>
                  <a:pt x="719" y="13"/>
                </a:lnTo>
                <a:lnTo>
                  <a:pt x="690" y="15"/>
                </a:lnTo>
                <a:lnTo>
                  <a:pt x="677" y="17"/>
                </a:lnTo>
                <a:lnTo>
                  <a:pt x="663" y="19"/>
                </a:lnTo>
                <a:lnTo>
                  <a:pt x="652" y="21"/>
                </a:lnTo>
                <a:lnTo>
                  <a:pt x="640" y="25"/>
                </a:lnTo>
                <a:lnTo>
                  <a:pt x="629" y="27"/>
                </a:lnTo>
                <a:lnTo>
                  <a:pt x="618" y="30"/>
                </a:lnTo>
                <a:lnTo>
                  <a:pt x="608" y="32"/>
                </a:lnTo>
                <a:lnTo>
                  <a:pt x="598" y="36"/>
                </a:lnTo>
                <a:lnTo>
                  <a:pt x="591" y="40"/>
                </a:lnTo>
                <a:lnTo>
                  <a:pt x="583" y="44"/>
                </a:lnTo>
                <a:lnTo>
                  <a:pt x="581" y="44"/>
                </a:lnTo>
                <a:lnTo>
                  <a:pt x="566" y="42"/>
                </a:lnTo>
                <a:lnTo>
                  <a:pt x="549" y="38"/>
                </a:lnTo>
                <a:lnTo>
                  <a:pt x="514" y="36"/>
                </a:lnTo>
                <a:lnTo>
                  <a:pt x="478" y="34"/>
                </a:lnTo>
                <a:lnTo>
                  <a:pt x="440" y="32"/>
                </a:lnTo>
                <a:lnTo>
                  <a:pt x="411" y="34"/>
                </a:lnTo>
                <a:lnTo>
                  <a:pt x="383" y="34"/>
                </a:lnTo>
                <a:lnTo>
                  <a:pt x="356" y="36"/>
                </a:lnTo>
                <a:lnTo>
                  <a:pt x="331" y="40"/>
                </a:lnTo>
                <a:lnTo>
                  <a:pt x="306" y="42"/>
                </a:lnTo>
                <a:lnTo>
                  <a:pt x="283" y="46"/>
                </a:lnTo>
                <a:lnTo>
                  <a:pt x="262" y="51"/>
                </a:lnTo>
                <a:lnTo>
                  <a:pt x="241" y="55"/>
                </a:lnTo>
                <a:lnTo>
                  <a:pt x="232" y="59"/>
                </a:lnTo>
                <a:lnTo>
                  <a:pt x="224" y="61"/>
                </a:lnTo>
                <a:lnTo>
                  <a:pt x="214" y="65"/>
                </a:lnTo>
                <a:lnTo>
                  <a:pt x="207" y="67"/>
                </a:lnTo>
                <a:lnTo>
                  <a:pt x="201" y="71"/>
                </a:lnTo>
                <a:lnTo>
                  <a:pt x="193" y="74"/>
                </a:lnTo>
                <a:lnTo>
                  <a:pt x="188" y="76"/>
                </a:lnTo>
                <a:lnTo>
                  <a:pt x="182" y="80"/>
                </a:lnTo>
                <a:lnTo>
                  <a:pt x="176" y="84"/>
                </a:lnTo>
                <a:lnTo>
                  <a:pt x="172" y="88"/>
                </a:lnTo>
                <a:lnTo>
                  <a:pt x="169" y="92"/>
                </a:lnTo>
                <a:lnTo>
                  <a:pt x="165" y="96"/>
                </a:lnTo>
                <a:lnTo>
                  <a:pt x="163" y="99"/>
                </a:lnTo>
                <a:lnTo>
                  <a:pt x="161" y="103"/>
                </a:lnTo>
                <a:lnTo>
                  <a:pt x="161" y="107"/>
                </a:lnTo>
                <a:lnTo>
                  <a:pt x="159" y="111"/>
                </a:lnTo>
                <a:lnTo>
                  <a:pt x="161" y="117"/>
                </a:lnTo>
                <a:lnTo>
                  <a:pt x="163" y="12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45" name="Freeform 559"/>
          <p:cNvSpPr>
            <a:spLocks/>
          </p:cNvSpPr>
          <p:nvPr/>
        </p:nvSpPr>
        <p:spPr bwMode="auto">
          <a:xfrm>
            <a:off x="3729039" y="2279134"/>
            <a:ext cx="63103" cy="4763"/>
          </a:xfrm>
          <a:custGeom>
            <a:avLst/>
            <a:gdLst>
              <a:gd name="T0" fmla="*/ 0 w 105"/>
              <a:gd name="T1" fmla="*/ 0 h 8"/>
              <a:gd name="T2" fmla="*/ 2147483647 w 105"/>
              <a:gd name="T3" fmla="*/ 2147483647 h 8"/>
              <a:gd name="T4" fmla="*/ 2147483647 w 105"/>
              <a:gd name="T5" fmla="*/ 2147483647 h 8"/>
              <a:gd name="T6" fmla="*/ 2147483647 w 105"/>
              <a:gd name="T7" fmla="*/ 2147483647 h 8"/>
              <a:gd name="T8" fmla="*/ 2147483647 w 105"/>
              <a:gd name="T9" fmla="*/ 2147483647 h 8"/>
              <a:gd name="T10" fmla="*/ 2147483647 w 105"/>
              <a:gd name="T11" fmla="*/ 2147483647 h 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5"/>
              <a:gd name="T19" fmla="*/ 0 h 8"/>
              <a:gd name="T20" fmla="*/ 105 w 105"/>
              <a:gd name="T21" fmla="*/ 8 h 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5" h="8">
                <a:moveTo>
                  <a:pt x="0" y="0"/>
                </a:moveTo>
                <a:lnTo>
                  <a:pt x="21" y="4"/>
                </a:lnTo>
                <a:lnTo>
                  <a:pt x="44" y="6"/>
                </a:lnTo>
                <a:lnTo>
                  <a:pt x="67" y="8"/>
                </a:lnTo>
                <a:lnTo>
                  <a:pt x="92" y="8"/>
                </a:lnTo>
                <a:lnTo>
                  <a:pt x="105" y="8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46" name="Freeform 560"/>
          <p:cNvSpPr>
            <a:spLocks/>
          </p:cNvSpPr>
          <p:nvPr/>
        </p:nvSpPr>
        <p:spPr bwMode="auto">
          <a:xfrm>
            <a:off x="3820717" y="2326760"/>
            <a:ext cx="26194" cy="2381"/>
          </a:xfrm>
          <a:custGeom>
            <a:avLst/>
            <a:gdLst>
              <a:gd name="T0" fmla="*/ 0 w 46"/>
              <a:gd name="T1" fmla="*/ 2147483647 h 4"/>
              <a:gd name="T2" fmla="*/ 2147483647 w 46"/>
              <a:gd name="T3" fmla="*/ 2147483647 h 4"/>
              <a:gd name="T4" fmla="*/ 2147483647 w 46"/>
              <a:gd name="T5" fmla="*/ 0 h 4"/>
              <a:gd name="T6" fmla="*/ 0 60000 65536"/>
              <a:gd name="T7" fmla="*/ 0 60000 65536"/>
              <a:gd name="T8" fmla="*/ 0 60000 65536"/>
              <a:gd name="T9" fmla="*/ 0 w 46"/>
              <a:gd name="T10" fmla="*/ 0 h 4"/>
              <a:gd name="T11" fmla="*/ 46 w 46"/>
              <a:gd name="T12" fmla="*/ 4 h 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6" h="4">
                <a:moveTo>
                  <a:pt x="0" y="4"/>
                </a:moveTo>
                <a:lnTo>
                  <a:pt x="23" y="2"/>
                </a:lnTo>
                <a:lnTo>
                  <a:pt x="46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47" name="Freeform 561"/>
          <p:cNvSpPr>
            <a:spLocks/>
          </p:cNvSpPr>
          <p:nvPr/>
        </p:nvSpPr>
        <p:spPr bwMode="auto">
          <a:xfrm>
            <a:off x="4065986" y="2339857"/>
            <a:ext cx="16669" cy="9525"/>
          </a:xfrm>
          <a:custGeom>
            <a:avLst/>
            <a:gdLst>
              <a:gd name="T0" fmla="*/ 0 w 28"/>
              <a:gd name="T1" fmla="*/ 0 h 15"/>
              <a:gd name="T2" fmla="*/ 2147483647 w 28"/>
              <a:gd name="T3" fmla="*/ 2147483647 h 15"/>
              <a:gd name="T4" fmla="*/ 2147483647 w 28"/>
              <a:gd name="T5" fmla="*/ 2147483647 h 15"/>
              <a:gd name="T6" fmla="*/ 2147483647 w 28"/>
              <a:gd name="T7" fmla="*/ 2147483647 h 15"/>
              <a:gd name="T8" fmla="*/ 2147483647 w 28"/>
              <a:gd name="T9" fmla="*/ 2147483647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"/>
              <a:gd name="T16" fmla="*/ 0 h 15"/>
              <a:gd name="T17" fmla="*/ 28 w 28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" h="15">
                <a:moveTo>
                  <a:pt x="0" y="0"/>
                </a:moveTo>
                <a:lnTo>
                  <a:pt x="5" y="4"/>
                </a:lnTo>
                <a:lnTo>
                  <a:pt x="13" y="8"/>
                </a:lnTo>
                <a:lnTo>
                  <a:pt x="21" y="11"/>
                </a:lnTo>
                <a:lnTo>
                  <a:pt x="28" y="15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48" name="Freeform 562"/>
          <p:cNvSpPr>
            <a:spLocks/>
          </p:cNvSpPr>
          <p:nvPr/>
        </p:nvSpPr>
        <p:spPr bwMode="auto">
          <a:xfrm>
            <a:off x="4380311" y="2326759"/>
            <a:ext cx="7144" cy="9525"/>
          </a:xfrm>
          <a:custGeom>
            <a:avLst/>
            <a:gdLst>
              <a:gd name="T0" fmla="*/ 0 w 11"/>
              <a:gd name="T1" fmla="*/ 2147483647 h 15"/>
              <a:gd name="T2" fmla="*/ 2147483647 w 11"/>
              <a:gd name="T3" fmla="*/ 2147483647 h 15"/>
              <a:gd name="T4" fmla="*/ 2147483647 w 11"/>
              <a:gd name="T5" fmla="*/ 2147483647 h 15"/>
              <a:gd name="T6" fmla="*/ 2147483647 w 11"/>
              <a:gd name="T7" fmla="*/ 2147483647 h 15"/>
              <a:gd name="T8" fmla="*/ 2147483647 w 11"/>
              <a:gd name="T9" fmla="*/ 0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"/>
              <a:gd name="T16" fmla="*/ 0 h 15"/>
              <a:gd name="T17" fmla="*/ 11 w 11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" h="15">
                <a:moveTo>
                  <a:pt x="0" y="15"/>
                </a:moveTo>
                <a:lnTo>
                  <a:pt x="4" y="11"/>
                </a:lnTo>
                <a:lnTo>
                  <a:pt x="8" y="7"/>
                </a:lnTo>
                <a:lnTo>
                  <a:pt x="9" y="4"/>
                </a:lnTo>
                <a:lnTo>
                  <a:pt x="11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49" name="Freeform 563"/>
          <p:cNvSpPr>
            <a:spLocks/>
          </p:cNvSpPr>
          <p:nvPr/>
        </p:nvSpPr>
        <p:spPr bwMode="auto">
          <a:xfrm>
            <a:off x="4519614" y="2267228"/>
            <a:ext cx="80963" cy="35719"/>
          </a:xfrm>
          <a:custGeom>
            <a:avLst/>
            <a:gdLst>
              <a:gd name="T0" fmla="*/ 2147483647 w 136"/>
              <a:gd name="T1" fmla="*/ 2147483647 h 62"/>
              <a:gd name="T2" fmla="*/ 2147483647 w 136"/>
              <a:gd name="T3" fmla="*/ 2147483647 h 62"/>
              <a:gd name="T4" fmla="*/ 2147483647 w 136"/>
              <a:gd name="T5" fmla="*/ 2147483647 h 62"/>
              <a:gd name="T6" fmla="*/ 2147483647 w 136"/>
              <a:gd name="T7" fmla="*/ 2147483647 h 62"/>
              <a:gd name="T8" fmla="*/ 2147483647 w 136"/>
              <a:gd name="T9" fmla="*/ 2147483647 h 62"/>
              <a:gd name="T10" fmla="*/ 2147483647 w 136"/>
              <a:gd name="T11" fmla="*/ 2147483647 h 62"/>
              <a:gd name="T12" fmla="*/ 2147483647 w 136"/>
              <a:gd name="T13" fmla="*/ 2147483647 h 62"/>
              <a:gd name="T14" fmla="*/ 2147483647 w 136"/>
              <a:gd name="T15" fmla="*/ 2147483647 h 62"/>
              <a:gd name="T16" fmla="*/ 2147483647 w 136"/>
              <a:gd name="T17" fmla="*/ 2147483647 h 62"/>
              <a:gd name="T18" fmla="*/ 2147483647 w 136"/>
              <a:gd name="T19" fmla="*/ 2147483647 h 62"/>
              <a:gd name="T20" fmla="*/ 2147483647 w 136"/>
              <a:gd name="T21" fmla="*/ 2147483647 h 62"/>
              <a:gd name="T22" fmla="*/ 2147483647 w 136"/>
              <a:gd name="T23" fmla="*/ 2147483647 h 62"/>
              <a:gd name="T24" fmla="*/ 2147483647 w 136"/>
              <a:gd name="T25" fmla="*/ 2147483647 h 62"/>
              <a:gd name="T26" fmla="*/ 2147483647 w 136"/>
              <a:gd name="T27" fmla="*/ 2147483647 h 62"/>
              <a:gd name="T28" fmla="*/ 2147483647 w 136"/>
              <a:gd name="T29" fmla="*/ 2147483647 h 62"/>
              <a:gd name="T30" fmla="*/ 2147483647 w 136"/>
              <a:gd name="T31" fmla="*/ 2147483647 h 62"/>
              <a:gd name="T32" fmla="*/ 2147483647 w 136"/>
              <a:gd name="T33" fmla="*/ 2147483647 h 62"/>
              <a:gd name="T34" fmla="*/ 0 w 136"/>
              <a:gd name="T35" fmla="*/ 0 h 6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36"/>
              <a:gd name="T55" fmla="*/ 0 h 62"/>
              <a:gd name="T56" fmla="*/ 136 w 136"/>
              <a:gd name="T57" fmla="*/ 62 h 6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36" h="62">
                <a:moveTo>
                  <a:pt x="136" y="62"/>
                </a:moveTo>
                <a:lnTo>
                  <a:pt x="136" y="62"/>
                </a:lnTo>
                <a:lnTo>
                  <a:pt x="136" y="56"/>
                </a:lnTo>
                <a:lnTo>
                  <a:pt x="134" y="52"/>
                </a:lnTo>
                <a:lnTo>
                  <a:pt x="130" y="46"/>
                </a:lnTo>
                <a:lnTo>
                  <a:pt x="126" y="42"/>
                </a:lnTo>
                <a:lnTo>
                  <a:pt x="120" y="39"/>
                </a:lnTo>
                <a:lnTo>
                  <a:pt x="115" y="35"/>
                </a:lnTo>
                <a:lnTo>
                  <a:pt x="107" y="29"/>
                </a:lnTo>
                <a:lnTo>
                  <a:pt x="99" y="25"/>
                </a:lnTo>
                <a:lnTo>
                  <a:pt x="90" y="21"/>
                </a:lnTo>
                <a:lnTo>
                  <a:pt x="80" y="17"/>
                </a:lnTo>
                <a:lnTo>
                  <a:pt x="69" y="16"/>
                </a:lnTo>
                <a:lnTo>
                  <a:pt x="55" y="12"/>
                </a:lnTo>
                <a:lnTo>
                  <a:pt x="44" y="8"/>
                </a:lnTo>
                <a:lnTo>
                  <a:pt x="31" y="6"/>
                </a:lnTo>
                <a:lnTo>
                  <a:pt x="15" y="4"/>
                </a:lnTo>
                <a:lnTo>
                  <a:pt x="0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50" name="Freeform 564"/>
          <p:cNvSpPr>
            <a:spLocks/>
          </p:cNvSpPr>
          <p:nvPr/>
        </p:nvSpPr>
        <p:spPr bwMode="auto">
          <a:xfrm>
            <a:off x="4673205" y="2229128"/>
            <a:ext cx="35719" cy="14288"/>
          </a:xfrm>
          <a:custGeom>
            <a:avLst/>
            <a:gdLst>
              <a:gd name="T0" fmla="*/ 0 w 59"/>
              <a:gd name="T1" fmla="*/ 2147483647 h 23"/>
              <a:gd name="T2" fmla="*/ 2147483647 w 59"/>
              <a:gd name="T3" fmla="*/ 2147483647 h 23"/>
              <a:gd name="T4" fmla="*/ 2147483647 w 59"/>
              <a:gd name="T5" fmla="*/ 2147483647 h 23"/>
              <a:gd name="T6" fmla="*/ 2147483647 w 59"/>
              <a:gd name="T7" fmla="*/ 2147483647 h 23"/>
              <a:gd name="T8" fmla="*/ 2147483647 w 59"/>
              <a:gd name="T9" fmla="*/ 2147483647 h 23"/>
              <a:gd name="T10" fmla="*/ 2147483647 w 59"/>
              <a:gd name="T11" fmla="*/ 2147483647 h 23"/>
              <a:gd name="T12" fmla="*/ 2147483647 w 59"/>
              <a:gd name="T13" fmla="*/ 2147483647 h 23"/>
              <a:gd name="T14" fmla="*/ 2147483647 w 59"/>
              <a:gd name="T15" fmla="*/ 2147483647 h 23"/>
              <a:gd name="T16" fmla="*/ 2147483647 w 59"/>
              <a:gd name="T17" fmla="*/ 0 h 2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9"/>
              <a:gd name="T28" fmla="*/ 0 h 23"/>
              <a:gd name="T29" fmla="*/ 59 w 59"/>
              <a:gd name="T30" fmla="*/ 23 h 2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9" h="23">
                <a:moveTo>
                  <a:pt x="0" y="23"/>
                </a:moveTo>
                <a:lnTo>
                  <a:pt x="9" y="19"/>
                </a:lnTo>
                <a:lnTo>
                  <a:pt x="17" y="17"/>
                </a:lnTo>
                <a:lnTo>
                  <a:pt x="27" y="15"/>
                </a:lnTo>
                <a:lnTo>
                  <a:pt x="34" y="12"/>
                </a:lnTo>
                <a:lnTo>
                  <a:pt x="42" y="10"/>
                </a:lnTo>
                <a:lnTo>
                  <a:pt x="48" y="6"/>
                </a:lnTo>
                <a:lnTo>
                  <a:pt x="53" y="2"/>
                </a:lnTo>
                <a:lnTo>
                  <a:pt x="59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51" name="Freeform 565"/>
          <p:cNvSpPr>
            <a:spLocks/>
          </p:cNvSpPr>
          <p:nvPr/>
        </p:nvSpPr>
        <p:spPr bwMode="auto">
          <a:xfrm>
            <a:off x="4623198" y="2179122"/>
            <a:ext cx="1191" cy="5954"/>
          </a:xfrm>
          <a:custGeom>
            <a:avLst/>
            <a:gdLst>
              <a:gd name="T0" fmla="*/ 2147483647 w 2"/>
              <a:gd name="T1" fmla="*/ 2147483647 h 9"/>
              <a:gd name="T2" fmla="*/ 2147483647 w 2"/>
              <a:gd name="T3" fmla="*/ 2147483647 h 9"/>
              <a:gd name="T4" fmla="*/ 2147483647 w 2"/>
              <a:gd name="T5" fmla="*/ 2147483647 h 9"/>
              <a:gd name="T6" fmla="*/ 0 w 2"/>
              <a:gd name="T7" fmla="*/ 0 h 9"/>
              <a:gd name="T8" fmla="*/ 0 60000 65536"/>
              <a:gd name="T9" fmla="*/ 0 60000 65536"/>
              <a:gd name="T10" fmla="*/ 0 60000 65536"/>
              <a:gd name="T11" fmla="*/ 0 60000 65536"/>
              <a:gd name="T12" fmla="*/ 0 w 2"/>
              <a:gd name="T13" fmla="*/ 0 h 9"/>
              <a:gd name="T14" fmla="*/ 2 w 2"/>
              <a:gd name="T15" fmla="*/ 9 h 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" h="9">
                <a:moveTo>
                  <a:pt x="2" y="9"/>
                </a:moveTo>
                <a:lnTo>
                  <a:pt x="2" y="9"/>
                </a:lnTo>
                <a:lnTo>
                  <a:pt x="2" y="4"/>
                </a:lnTo>
                <a:lnTo>
                  <a:pt x="0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52" name="Freeform 566"/>
          <p:cNvSpPr>
            <a:spLocks/>
          </p:cNvSpPr>
          <p:nvPr/>
        </p:nvSpPr>
        <p:spPr bwMode="auto">
          <a:xfrm>
            <a:off x="4394598" y="2162453"/>
            <a:ext cx="17860" cy="8335"/>
          </a:xfrm>
          <a:custGeom>
            <a:avLst/>
            <a:gdLst>
              <a:gd name="T0" fmla="*/ 2147483647 w 30"/>
              <a:gd name="T1" fmla="*/ 0 h 13"/>
              <a:gd name="T2" fmla="*/ 2147483647 w 30"/>
              <a:gd name="T3" fmla="*/ 2147483647 h 13"/>
              <a:gd name="T4" fmla="*/ 2147483647 w 30"/>
              <a:gd name="T5" fmla="*/ 2147483647 h 13"/>
              <a:gd name="T6" fmla="*/ 2147483647 w 30"/>
              <a:gd name="T7" fmla="*/ 2147483647 h 13"/>
              <a:gd name="T8" fmla="*/ 0 w 30"/>
              <a:gd name="T9" fmla="*/ 2147483647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13"/>
              <a:gd name="T17" fmla="*/ 30 w 30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13">
                <a:moveTo>
                  <a:pt x="30" y="0"/>
                </a:moveTo>
                <a:lnTo>
                  <a:pt x="21" y="4"/>
                </a:lnTo>
                <a:lnTo>
                  <a:pt x="13" y="8"/>
                </a:lnTo>
                <a:lnTo>
                  <a:pt x="6" y="9"/>
                </a:lnTo>
                <a:lnTo>
                  <a:pt x="0" y="13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53" name="Freeform 567"/>
          <p:cNvSpPr>
            <a:spLocks/>
          </p:cNvSpPr>
          <p:nvPr/>
        </p:nvSpPr>
        <p:spPr bwMode="auto">
          <a:xfrm>
            <a:off x="4221958" y="2167216"/>
            <a:ext cx="8334" cy="8335"/>
          </a:xfrm>
          <a:custGeom>
            <a:avLst/>
            <a:gdLst>
              <a:gd name="T0" fmla="*/ 2147483647 w 16"/>
              <a:gd name="T1" fmla="*/ 0 h 13"/>
              <a:gd name="T2" fmla="*/ 2147483647 w 16"/>
              <a:gd name="T3" fmla="*/ 2147483647 h 13"/>
              <a:gd name="T4" fmla="*/ 2147483647 w 16"/>
              <a:gd name="T5" fmla="*/ 2147483647 h 13"/>
              <a:gd name="T6" fmla="*/ 2147483647 w 16"/>
              <a:gd name="T7" fmla="*/ 2147483647 h 13"/>
              <a:gd name="T8" fmla="*/ 0 w 16"/>
              <a:gd name="T9" fmla="*/ 2147483647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"/>
              <a:gd name="T16" fmla="*/ 0 h 13"/>
              <a:gd name="T17" fmla="*/ 16 w 16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" h="13">
                <a:moveTo>
                  <a:pt x="16" y="0"/>
                </a:moveTo>
                <a:lnTo>
                  <a:pt x="12" y="3"/>
                </a:lnTo>
                <a:lnTo>
                  <a:pt x="6" y="5"/>
                </a:lnTo>
                <a:lnTo>
                  <a:pt x="4" y="9"/>
                </a:lnTo>
                <a:lnTo>
                  <a:pt x="0" y="13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54" name="Freeform 568"/>
          <p:cNvSpPr>
            <a:spLocks/>
          </p:cNvSpPr>
          <p:nvPr/>
        </p:nvSpPr>
        <p:spPr bwMode="auto">
          <a:xfrm>
            <a:off x="4021933" y="2177932"/>
            <a:ext cx="32147" cy="7144"/>
          </a:xfrm>
          <a:custGeom>
            <a:avLst/>
            <a:gdLst>
              <a:gd name="T0" fmla="*/ 2147483647 w 56"/>
              <a:gd name="T1" fmla="*/ 2147483647 h 11"/>
              <a:gd name="T2" fmla="*/ 2147483647 w 56"/>
              <a:gd name="T3" fmla="*/ 2147483647 h 11"/>
              <a:gd name="T4" fmla="*/ 2147483647 w 56"/>
              <a:gd name="T5" fmla="*/ 2147483647 h 11"/>
              <a:gd name="T6" fmla="*/ 2147483647 w 56"/>
              <a:gd name="T7" fmla="*/ 2147483647 h 11"/>
              <a:gd name="T8" fmla="*/ 0 w 56"/>
              <a:gd name="T9" fmla="*/ 0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"/>
              <a:gd name="T16" fmla="*/ 0 h 11"/>
              <a:gd name="T17" fmla="*/ 56 w 56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" h="11">
                <a:moveTo>
                  <a:pt x="56" y="11"/>
                </a:moveTo>
                <a:lnTo>
                  <a:pt x="42" y="7"/>
                </a:lnTo>
                <a:lnTo>
                  <a:pt x="29" y="6"/>
                </a:lnTo>
                <a:lnTo>
                  <a:pt x="16" y="2"/>
                </a:lnTo>
                <a:lnTo>
                  <a:pt x="0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55" name="Freeform 569"/>
          <p:cNvSpPr>
            <a:spLocks/>
          </p:cNvSpPr>
          <p:nvPr/>
        </p:nvSpPr>
        <p:spPr bwMode="auto">
          <a:xfrm>
            <a:off x="3771902" y="2223175"/>
            <a:ext cx="5953" cy="8334"/>
          </a:xfrm>
          <a:custGeom>
            <a:avLst/>
            <a:gdLst>
              <a:gd name="T0" fmla="*/ 0 w 9"/>
              <a:gd name="T1" fmla="*/ 0 h 14"/>
              <a:gd name="T2" fmla="*/ 2147483647 w 9"/>
              <a:gd name="T3" fmla="*/ 2147483647 h 14"/>
              <a:gd name="T4" fmla="*/ 2147483647 w 9"/>
              <a:gd name="T5" fmla="*/ 2147483647 h 14"/>
              <a:gd name="T6" fmla="*/ 2147483647 w 9"/>
              <a:gd name="T7" fmla="*/ 2147483647 h 14"/>
              <a:gd name="T8" fmla="*/ 0 60000 65536"/>
              <a:gd name="T9" fmla="*/ 0 60000 65536"/>
              <a:gd name="T10" fmla="*/ 0 60000 65536"/>
              <a:gd name="T11" fmla="*/ 0 60000 65536"/>
              <a:gd name="T12" fmla="*/ 0 w 9"/>
              <a:gd name="T13" fmla="*/ 0 h 14"/>
              <a:gd name="T14" fmla="*/ 9 w 9"/>
              <a:gd name="T15" fmla="*/ 14 h 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" h="14">
                <a:moveTo>
                  <a:pt x="0" y="0"/>
                </a:moveTo>
                <a:lnTo>
                  <a:pt x="4" y="8"/>
                </a:lnTo>
                <a:lnTo>
                  <a:pt x="6" y="10"/>
                </a:lnTo>
                <a:lnTo>
                  <a:pt x="9" y="14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56" name="Freeform 570"/>
          <p:cNvSpPr>
            <a:spLocks/>
          </p:cNvSpPr>
          <p:nvPr/>
        </p:nvSpPr>
        <p:spPr bwMode="auto">
          <a:xfrm>
            <a:off x="4405314" y="2499400"/>
            <a:ext cx="177403" cy="36909"/>
          </a:xfrm>
          <a:custGeom>
            <a:avLst/>
            <a:gdLst>
              <a:gd name="T0" fmla="*/ 2147483647 w 300"/>
              <a:gd name="T1" fmla="*/ 0 h 61"/>
              <a:gd name="T2" fmla="*/ 2147483647 w 300"/>
              <a:gd name="T3" fmla="*/ 2147483647 h 61"/>
              <a:gd name="T4" fmla="*/ 2147483647 w 300"/>
              <a:gd name="T5" fmla="*/ 2147483647 h 61"/>
              <a:gd name="T6" fmla="*/ 2147483647 w 300"/>
              <a:gd name="T7" fmla="*/ 2147483647 h 61"/>
              <a:gd name="T8" fmla="*/ 2147483647 w 300"/>
              <a:gd name="T9" fmla="*/ 2147483647 h 61"/>
              <a:gd name="T10" fmla="*/ 2147483647 w 300"/>
              <a:gd name="T11" fmla="*/ 2147483647 h 61"/>
              <a:gd name="T12" fmla="*/ 2147483647 w 300"/>
              <a:gd name="T13" fmla="*/ 2147483647 h 61"/>
              <a:gd name="T14" fmla="*/ 0 w 300"/>
              <a:gd name="T15" fmla="*/ 2147483647 h 61"/>
              <a:gd name="T16" fmla="*/ 0 w 300"/>
              <a:gd name="T17" fmla="*/ 2147483647 h 61"/>
              <a:gd name="T18" fmla="*/ 2147483647 w 300"/>
              <a:gd name="T19" fmla="*/ 2147483647 h 61"/>
              <a:gd name="T20" fmla="*/ 2147483647 w 300"/>
              <a:gd name="T21" fmla="*/ 2147483647 h 61"/>
              <a:gd name="T22" fmla="*/ 2147483647 w 300"/>
              <a:gd name="T23" fmla="*/ 2147483647 h 61"/>
              <a:gd name="T24" fmla="*/ 2147483647 w 300"/>
              <a:gd name="T25" fmla="*/ 2147483647 h 61"/>
              <a:gd name="T26" fmla="*/ 2147483647 w 300"/>
              <a:gd name="T27" fmla="*/ 2147483647 h 61"/>
              <a:gd name="T28" fmla="*/ 2147483647 w 300"/>
              <a:gd name="T29" fmla="*/ 2147483647 h 61"/>
              <a:gd name="T30" fmla="*/ 2147483647 w 300"/>
              <a:gd name="T31" fmla="*/ 2147483647 h 61"/>
              <a:gd name="T32" fmla="*/ 2147483647 w 300"/>
              <a:gd name="T33" fmla="*/ 2147483647 h 61"/>
              <a:gd name="T34" fmla="*/ 2147483647 w 300"/>
              <a:gd name="T35" fmla="*/ 2147483647 h 61"/>
              <a:gd name="T36" fmla="*/ 2147483647 w 300"/>
              <a:gd name="T37" fmla="*/ 2147483647 h 61"/>
              <a:gd name="T38" fmla="*/ 2147483647 w 300"/>
              <a:gd name="T39" fmla="*/ 2147483647 h 61"/>
              <a:gd name="T40" fmla="*/ 2147483647 w 300"/>
              <a:gd name="T41" fmla="*/ 2147483647 h 61"/>
              <a:gd name="T42" fmla="*/ 2147483647 w 300"/>
              <a:gd name="T43" fmla="*/ 2147483647 h 61"/>
              <a:gd name="T44" fmla="*/ 2147483647 w 300"/>
              <a:gd name="T45" fmla="*/ 2147483647 h 61"/>
              <a:gd name="T46" fmla="*/ 2147483647 w 300"/>
              <a:gd name="T47" fmla="*/ 2147483647 h 61"/>
              <a:gd name="T48" fmla="*/ 2147483647 w 300"/>
              <a:gd name="T49" fmla="*/ 2147483647 h 61"/>
              <a:gd name="T50" fmla="*/ 2147483647 w 300"/>
              <a:gd name="T51" fmla="*/ 2147483647 h 61"/>
              <a:gd name="T52" fmla="*/ 2147483647 w 300"/>
              <a:gd name="T53" fmla="*/ 2147483647 h 61"/>
              <a:gd name="T54" fmla="*/ 2147483647 w 300"/>
              <a:gd name="T55" fmla="*/ 2147483647 h 61"/>
              <a:gd name="T56" fmla="*/ 2147483647 w 300"/>
              <a:gd name="T57" fmla="*/ 2147483647 h 61"/>
              <a:gd name="T58" fmla="*/ 2147483647 w 300"/>
              <a:gd name="T59" fmla="*/ 2147483647 h 61"/>
              <a:gd name="T60" fmla="*/ 2147483647 w 300"/>
              <a:gd name="T61" fmla="*/ 2147483647 h 61"/>
              <a:gd name="T62" fmla="*/ 2147483647 w 300"/>
              <a:gd name="T63" fmla="*/ 0 h 6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00"/>
              <a:gd name="T97" fmla="*/ 0 h 61"/>
              <a:gd name="T98" fmla="*/ 300 w 300"/>
              <a:gd name="T99" fmla="*/ 61 h 61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00" h="61">
                <a:moveTo>
                  <a:pt x="149" y="0"/>
                </a:moveTo>
                <a:lnTo>
                  <a:pt x="134" y="0"/>
                </a:lnTo>
                <a:lnTo>
                  <a:pt x="120" y="0"/>
                </a:lnTo>
                <a:lnTo>
                  <a:pt x="105" y="2"/>
                </a:lnTo>
                <a:lnTo>
                  <a:pt x="92" y="2"/>
                </a:lnTo>
                <a:lnTo>
                  <a:pt x="78" y="4"/>
                </a:lnTo>
                <a:lnTo>
                  <a:pt x="67" y="6"/>
                </a:lnTo>
                <a:lnTo>
                  <a:pt x="55" y="6"/>
                </a:lnTo>
                <a:lnTo>
                  <a:pt x="44" y="10"/>
                </a:lnTo>
                <a:lnTo>
                  <a:pt x="34" y="12"/>
                </a:lnTo>
                <a:lnTo>
                  <a:pt x="25" y="13"/>
                </a:lnTo>
                <a:lnTo>
                  <a:pt x="17" y="15"/>
                </a:lnTo>
                <a:lnTo>
                  <a:pt x="11" y="19"/>
                </a:lnTo>
                <a:lnTo>
                  <a:pt x="8" y="21"/>
                </a:lnTo>
                <a:lnTo>
                  <a:pt x="4" y="25"/>
                </a:lnTo>
                <a:lnTo>
                  <a:pt x="0" y="27"/>
                </a:lnTo>
                <a:lnTo>
                  <a:pt x="0" y="31"/>
                </a:lnTo>
                <a:lnTo>
                  <a:pt x="0" y="33"/>
                </a:lnTo>
                <a:lnTo>
                  <a:pt x="4" y="36"/>
                </a:lnTo>
                <a:lnTo>
                  <a:pt x="8" y="40"/>
                </a:lnTo>
                <a:lnTo>
                  <a:pt x="11" y="42"/>
                </a:lnTo>
                <a:lnTo>
                  <a:pt x="17" y="44"/>
                </a:lnTo>
                <a:lnTo>
                  <a:pt x="25" y="48"/>
                </a:lnTo>
                <a:lnTo>
                  <a:pt x="34" y="50"/>
                </a:lnTo>
                <a:lnTo>
                  <a:pt x="44" y="52"/>
                </a:lnTo>
                <a:lnTo>
                  <a:pt x="55" y="54"/>
                </a:lnTo>
                <a:lnTo>
                  <a:pt x="67" y="56"/>
                </a:lnTo>
                <a:lnTo>
                  <a:pt x="78" y="58"/>
                </a:lnTo>
                <a:lnTo>
                  <a:pt x="92" y="58"/>
                </a:lnTo>
                <a:lnTo>
                  <a:pt x="105" y="59"/>
                </a:lnTo>
                <a:lnTo>
                  <a:pt x="120" y="59"/>
                </a:lnTo>
                <a:lnTo>
                  <a:pt x="134" y="61"/>
                </a:lnTo>
                <a:lnTo>
                  <a:pt x="149" y="61"/>
                </a:lnTo>
                <a:lnTo>
                  <a:pt x="164" y="61"/>
                </a:lnTo>
                <a:lnTo>
                  <a:pt x="180" y="59"/>
                </a:lnTo>
                <a:lnTo>
                  <a:pt x="195" y="59"/>
                </a:lnTo>
                <a:lnTo>
                  <a:pt x="208" y="58"/>
                </a:lnTo>
                <a:lnTo>
                  <a:pt x="222" y="58"/>
                </a:lnTo>
                <a:lnTo>
                  <a:pt x="233" y="56"/>
                </a:lnTo>
                <a:lnTo>
                  <a:pt x="245" y="54"/>
                </a:lnTo>
                <a:lnTo>
                  <a:pt x="256" y="52"/>
                </a:lnTo>
                <a:lnTo>
                  <a:pt x="266" y="50"/>
                </a:lnTo>
                <a:lnTo>
                  <a:pt x="273" y="48"/>
                </a:lnTo>
                <a:lnTo>
                  <a:pt x="281" y="44"/>
                </a:lnTo>
                <a:lnTo>
                  <a:pt x="287" y="42"/>
                </a:lnTo>
                <a:lnTo>
                  <a:pt x="292" y="40"/>
                </a:lnTo>
                <a:lnTo>
                  <a:pt x="296" y="36"/>
                </a:lnTo>
                <a:lnTo>
                  <a:pt x="298" y="33"/>
                </a:lnTo>
                <a:lnTo>
                  <a:pt x="300" y="31"/>
                </a:lnTo>
                <a:lnTo>
                  <a:pt x="298" y="27"/>
                </a:lnTo>
                <a:lnTo>
                  <a:pt x="296" y="25"/>
                </a:lnTo>
                <a:lnTo>
                  <a:pt x="292" y="21"/>
                </a:lnTo>
                <a:lnTo>
                  <a:pt x="287" y="19"/>
                </a:lnTo>
                <a:lnTo>
                  <a:pt x="281" y="15"/>
                </a:lnTo>
                <a:lnTo>
                  <a:pt x="273" y="13"/>
                </a:lnTo>
                <a:lnTo>
                  <a:pt x="266" y="12"/>
                </a:lnTo>
                <a:lnTo>
                  <a:pt x="256" y="10"/>
                </a:lnTo>
                <a:lnTo>
                  <a:pt x="245" y="6"/>
                </a:lnTo>
                <a:lnTo>
                  <a:pt x="233" y="6"/>
                </a:lnTo>
                <a:lnTo>
                  <a:pt x="222" y="4"/>
                </a:lnTo>
                <a:lnTo>
                  <a:pt x="208" y="2"/>
                </a:lnTo>
                <a:lnTo>
                  <a:pt x="195" y="2"/>
                </a:lnTo>
                <a:lnTo>
                  <a:pt x="180" y="0"/>
                </a:lnTo>
                <a:lnTo>
                  <a:pt x="164" y="0"/>
                </a:lnTo>
                <a:lnTo>
                  <a:pt x="149" y="0"/>
                </a:lnTo>
                <a:close/>
              </a:path>
            </a:pathLst>
          </a:cu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57" name="Freeform 571"/>
          <p:cNvSpPr>
            <a:spLocks/>
          </p:cNvSpPr>
          <p:nvPr/>
        </p:nvSpPr>
        <p:spPr bwMode="auto">
          <a:xfrm>
            <a:off x="4405314" y="2499400"/>
            <a:ext cx="177403" cy="36909"/>
          </a:xfrm>
          <a:custGeom>
            <a:avLst/>
            <a:gdLst>
              <a:gd name="T0" fmla="*/ 2147483647 w 300"/>
              <a:gd name="T1" fmla="*/ 0 h 61"/>
              <a:gd name="T2" fmla="*/ 2147483647 w 300"/>
              <a:gd name="T3" fmla="*/ 2147483647 h 61"/>
              <a:gd name="T4" fmla="*/ 2147483647 w 300"/>
              <a:gd name="T5" fmla="*/ 2147483647 h 61"/>
              <a:gd name="T6" fmla="*/ 2147483647 w 300"/>
              <a:gd name="T7" fmla="*/ 2147483647 h 61"/>
              <a:gd name="T8" fmla="*/ 2147483647 w 300"/>
              <a:gd name="T9" fmla="*/ 2147483647 h 61"/>
              <a:gd name="T10" fmla="*/ 2147483647 w 300"/>
              <a:gd name="T11" fmla="*/ 2147483647 h 61"/>
              <a:gd name="T12" fmla="*/ 2147483647 w 300"/>
              <a:gd name="T13" fmla="*/ 2147483647 h 61"/>
              <a:gd name="T14" fmla="*/ 0 w 300"/>
              <a:gd name="T15" fmla="*/ 2147483647 h 61"/>
              <a:gd name="T16" fmla="*/ 0 w 300"/>
              <a:gd name="T17" fmla="*/ 2147483647 h 61"/>
              <a:gd name="T18" fmla="*/ 2147483647 w 300"/>
              <a:gd name="T19" fmla="*/ 2147483647 h 61"/>
              <a:gd name="T20" fmla="*/ 2147483647 w 300"/>
              <a:gd name="T21" fmla="*/ 2147483647 h 61"/>
              <a:gd name="T22" fmla="*/ 2147483647 w 300"/>
              <a:gd name="T23" fmla="*/ 2147483647 h 61"/>
              <a:gd name="T24" fmla="*/ 2147483647 w 300"/>
              <a:gd name="T25" fmla="*/ 2147483647 h 61"/>
              <a:gd name="T26" fmla="*/ 2147483647 w 300"/>
              <a:gd name="T27" fmla="*/ 2147483647 h 61"/>
              <a:gd name="T28" fmla="*/ 2147483647 w 300"/>
              <a:gd name="T29" fmla="*/ 2147483647 h 61"/>
              <a:gd name="T30" fmla="*/ 2147483647 w 300"/>
              <a:gd name="T31" fmla="*/ 2147483647 h 61"/>
              <a:gd name="T32" fmla="*/ 2147483647 w 300"/>
              <a:gd name="T33" fmla="*/ 2147483647 h 61"/>
              <a:gd name="T34" fmla="*/ 2147483647 w 300"/>
              <a:gd name="T35" fmla="*/ 2147483647 h 61"/>
              <a:gd name="T36" fmla="*/ 2147483647 w 300"/>
              <a:gd name="T37" fmla="*/ 2147483647 h 61"/>
              <a:gd name="T38" fmla="*/ 2147483647 w 300"/>
              <a:gd name="T39" fmla="*/ 2147483647 h 61"/>
              <a:gd name="T40" fmla="*/ 2147483647 w 300"/>
              <a:gd name="T41" fmla="*/ 2147483647 h 61"/>
              <a:gd name="T42" fmla="*/ 2147483647 w 300"/>
              <a:gd name="T43" fmla="*/ 2147483647 h 61"/>
              <a:gd name="T44" fmla="*/ 2147483647 w 300"/>
              <a:gd name="T45" fmla="*/ 2147483647 h 61"/>
              <a:gd name="T46" fmla="*/ 2147483647 w 300"/>
              <a:gd name="T47" fmla="*/ 2147483647 h 61"/>
              <a:gd name="T48" fmla="*/ 2147483647 w 300"/>
              <a:gd name="T49" fmla="*/ 2147483647 h 61"/>
              <a:gd name="T50" fmla="*/ 2147483647 w 300"/>
              <a:gd name="T51" fmla="*/ 2147483647 h 61"/>
              <a:gd name="T52" fmla="*/ 2147483647 w 300"/>
              <a:gd name="T53" fmla="*/ 2147483647 h 61"/>
              <a:gd name="T54" fmla="*/ 2147483647 w 300"/>
              <a:gd name="T55" fmla="*/ 2147483647 h 61"/>
              <a:gd name="T56" fmla="*/ 2147483647 w 300"/>
              <a:gd name="T57" fmla="*/ 2147483647 h 61"/>
              <a:gd name="T58" fmla="*/ 2147483647 w 300"/>
              <a:gd name="T59" fmla="*/ 2147483647 h 61"/>
              <a:gd name="T60" fmla="*/ 2147483647 w 300"/>
              <a:gd name="T61" fmla="*/ 2147483647 h 61"/>
              <a:gd name="T62" fmla="*/ 2147483647 w 300"/>
              <a:gd name="T63" fmla="*/ 0 h 6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00"/>
              <a:gd name="T97" fmla="*/ 0 h 61"/>
              <a:gd name="T98" fmla="*/ 300 w 300"/>
              <a:gd name="T99" fmla="*/ 61 h 61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00" h="61">
                <a:moveTo>
                  <a:pt x="149" y="0"/>
                </a:moveTo>
                <a:lnTo>
                  <a:pt x="134" y="0"/>
                </a:lnTo>
                <a:lnTo>
                  <a:pt x="120" y="0"/>
                </a:lnTo>
                <a:lnTo>
                  <a:pt x="105" y="2"/>
                </a:lnTo>
                <a:lnTo>
                  <a:pt x="92" y="2"/>
                </a:lnTo>
                <a:lnTo>
                  <a:pt x="78" y="4"/>
                </a:lnTo>
                <a:lnTo>
                  <a:pt x="67" y="6"/>
                </a:lnTo>
                <a:lnTo>
                  <a:pt x="55" y="6"/>
                </a:lnTo>
                <a:lnTo>
                  <a:pt x="44" y="10"/>
                </a:lnTo>
                <a:lnTo>
                  <a:pt x="34" y="12"/>
                </a:lnTo>
                <a:lnTo>
                  <a:pt x="25" y="13"/>
                </a:lnTo>
                <a:lnTo>
                  <a:pt x="17" y="15"/>
                </a:lnTo>
                <a:lnTo>
                  <a:pt x="11" y="19"/>
                </a:lnTo>
                <a:lnTo>
                  <a:pt x="8" y="21"/>
                </a:lnTo>
                <a:lnTo>
                  <a:pt x="4" y="25"/>
                </a:lnTo>
                <a:lnTo>
                  <a:pt x="0" y="27"/>
                </a:lnTo>
                <a:lnTo>
                  <a:pt x="0" y="31"/>
                </a:lnTo>
                <a:lnTo>
                  <a:pt x="0" y="33"/>
                </a:lnTo>
                <a:lnTo>
                  <a:pt x="4" y="36"/>
                </a:lnTo>
                <a:lnTo>
                  <a:pt x="8" y="40"/>
                </a:lnTo>
                <a:lnTo>
                  <a:pt x="11" y="42"/>
                </a:lnTo>
                <a:lnTo>
                  <a:pt x="17" y="44"/>
                </a:lnTo>
                <a:lnTo>
                  <a:pt x="25" y="48"/>
                </a:lnTo>
                <a:lnTo>
                  <a:pt x="34" y="50"/>
                </a:lnTo>
                <a:lnTo>
                  <a:pt x="44" y="52"/>
                </a:lnTo>
                <a:lnTo>
                  <a:pt x="55" y="54"/>
                </a:lnTo>
                <a:lnTo>
                  <a:pt x="67" y="56"/>
                </a:lnTo>
                <a:lnTo>
                  <a:pt x="78" y="58"/>
                </a:lnTo>
                <a:lnTo>
                  <a:pt x="92" y="58"/>
                </a:lnTo>
                <a:lnTo>
                  <a:pt x="105" y="59"/>
                </a:lnTo>
                <a:lnTo>
                  <a:pt x="120" y="59"/>
                </a:lnTo>
                <a:lnTo>
                  <a:pt x="134" y="61"/>
                </a:lnTo>
                <a:lnTo>
                  <a:pt x="149" y="61"/>
                </a:lnTo>
                <a:lnTo>
                  <a:pt x="164" y="61"/>
                </a:lnTo>
                <a:lnTo>
                  <a:pt x="180" y="59"/>
                </a:lnTo>
                <a:lnTo>
                  <a:pt x="195" y="59"/>
                </a:lnTo>
                <a:lnTo>
                  <a:pt x="208" y="58"/>
                </a:lnTo>
                <a:lnTo>
                  <a:pt x="222" y="58"/>
                </a:lnTo>
                <a:lnTo>
                  <a:pt x="233" y="56"/>
                </a:lnTo>
                <a:lnTo>
                  <a:pt x="245" y="54"/>
                </a:lnTo>
                <a:lnTo>
                  <a:pt x="256" y="52"/>
                </a:lnTo>
                <a:lnTo>
                  <a:pt x="266" y="50"/>
                </a:lnTo>
                <a:lnTo>
                  <a:pt x="273" y="48"/>
                </a:lnTo>
                <a:lnTo>
                  <a:pt x="281" y="44"/>
                </a:lnTo>
                <a:lnTo>
                  <a:pt x="287" y="42"/>
                </a:lnTo>
                <a:lnTo>
                  <a:pt x="292" y="40"/>
                </a:lnTo>
                <a:lnTo>
                  <a:pt x="296" y="36"/>
                </a:lnTo>
                <a:lnTo>
                  <a:pt x="298" y="33"/>
                </a:lnTo>
                <a:lnTo>
                  <a:pt x="300" y="31"/>
                </a:lnTo>
                <a:lnTo>
                  <a:pt x="298" y="27"/>
                </a:lnTo>
                <a:lnTo>
                  <a:pt x="296" y="25"/>
                </a:lnTo>
                <a:lnTo>
                  <a:pt x="292" y="21"/>
                </a:lnTo>
                <a:lnTo>
                  <a:pt x="287" y="19"/>
                </a:lnTo>
                <a:lnTo>
                  <a:pt x="281" y="15"/>
                </a:lnTo>
                <a:lnTo>
                  <a:pt x="273" y="13"/>
                </a:lnTo>
                <a:lnTo>
                  <a:pt x="266" y="12"/>
                </a:lnTo>
                <a:lnTo>
                  <a:pt x="256" y="10"/>
                </a:lnTo>
                <a:lnTo>
                  <a:pt x="245" y="6"/>
                </a:lnTo>
                <a:lnTo>
                  <a:pt x="233" y="6"/>
                </a:lnTo>
                <a:lnTo>
                  <a:pt x="222" y="4"/>
                </a:lnTo>
                <a:lnTo>
                  <a:pt x="208" y="2"/>
                </a:lnTo>
                <a:lnTo>
                  <a:pt x="195" y="2"/>
                </a:lnTo>
                <a:lnTo>
                  <a:pt x="180" y="0"/>
                </a:lnTo>
                <a:lnTo>
                  <a:pt x="164" y="0"/>
                </a:lnTo>
                <a:lnTo>
                  <a:pt x="149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58" name="Freeform 572"/>
          <p:cNvSpPr>
            <a:spLocks/>
          </p:cNvSpPr>
          <p:nvPr/>
        </p:nvSpPr>
        <p:spPr bwMode="auto">
          <a:xfrm>
            <a:off x="4613673" y="2668469"/>
            <a:ext cx="119063" cy="23813"/>
          </a:xfrm>
          <a:custGeom>
            <a:avLst/>
            <a:gdLst>
              <a:gd name="T0" fmla="*/ 2147483647 w 198"/>
              <a:gd name="T1" fmla="*/ 0 h 40"/>
              <a:gd name="T2" fmla="*/ 2147483647 w 198"/>
              <a:gd name="T3" fmla="*/ 0 h 40"/>
              <a:gd name="T4" fmla="*/ 2147483647 w 198"/>
              <a:gd name="T5" fmla="*/ 0 h 40"/>
              <a:gd name="T6" fmla="*/ 2147483647 w 198"/>
              <a:gd name="T7" fmla="*/ 2147483647 h 40"/>
              <a:gd name="T8" fmla="*/ 2147483647 w 198"/>
              <a:gd name="T9" fmla="*/ 2147483647 h 40"/>
              <a:gd name="T10" fmla="*/ 2147483647 w 198"/>
              <a:gd name="T11" fmla="*/ 2147483647 h 40"/>
              <a:gd name="T12" fmla="*/ 2147483647 w 198"/>
              <a:gd name="T13" fmla="*/ 2147483647 h 40"/>
              <a:gd name="T14" fmla="*/ 2147483647 w 198"/>
              <a:gd name="T15" fmla="*/ 2147483647 h 40"/>
              <a:gd name="T16" fmla="*/ 2147483647 w 198"/>
              <a:gd name="T17" fmla="*/ 2147483647 h 40"/>
              <a:gd name="T18" fmla="*/ 2147483647 w 198"/>
              <a:gd name="T19" fmla="*/ 2147483647 h 40"/>
              <a:gd name="T20" fmla="*/ 2147483647 w 198"/>
              <a:gd name="T21" fmla="*/ 2147483647 h 40"/>
              <a:gd name="T22" fmla="*/ 2147483647 w 198"/>
              <a:gd name="T23" fmla="*/ 2147483647 h 40"/>
              <a:gd name="T24" fmla="*/ 2147483647 w 198"/>
              <a:gd name="T25" fmla="*/ 2147483647 h 40"/>
              <a:gd name="T26" fmla="*/ 0 w 198"/>
              <a:gd name="T27" fmla="*/ 2147483647 h 40"/>
              <a:gd name="T28" fmla="*/ 0 w 198"/>
              <a:gd name="T29" fmla="*/ 2147483647 h 40"/>
              <a:gd name="T30" fmla="*/ 0 w 198"/>
              <a:gd name="T31" fmla="*/ 2147483647 h 40"/>
              <a:gd name="T32" fmla="*/ 2147483647 w 198"/>
              <a:gd name="T33" fmla="*/ 2147483647 h 40"/>
              <a:gd name="T34" fmla="*/ 2147483647 w 198"/>
              <a:gd name="T35" fmla="*/ 2147483647 h 40"/>
              <a:gd name="T36" fmla="*/ 2147483647 w 198"/>
              <a:gd name="T37" fmla="*/ 2147483647 h 40"/>
              <a:gd name="T38" fmla="*/ 2147483647 w 198"/>
              <a:gd name="T39" fmla="*/ 2147483647 h 40"/>
              <a:gd name="T40" fmla="*/ 2147483647 w 198"/>
              <a:gd name="T41" fmla="*/ 2147483647 h 40"/>
              <a:gd name="T42" fmla="*/ 2147483647 w 198"/>
              <a:gd name="T43" fmla="*/ 2147483647 h 40"/>
              <a:gd name="T44" fmla="*/ 2147483647 w 198"/>
              <a:gd name="T45" fmla="*/ 2147483647 h 40"/>
              <a:gd name="T46" fmla="*/ 2147483647 w 198"/>
              <a:gd name="T47" fmla="*/ 2147483647 h 40"/>
              <a:gd name="T48" fmla="*/ 2147483647 w 198"/>
              <a:gd name="T49" fmla="*/ 2147483647 h 40"/>
              <a:gd name="T50" fmla="*/ 2147483647 w 198"/>
              <a:gd name="T51" fmla="*/ 2147483647 h 40"/>
              <a:gd name="T52" fmla="*/ 2147483647 w 198"/>
              <a:gd name="T53" fmla="*/ 2147483647 h 40"/>
              <a:gd name="T54" fmla="*/ 2147483647 w 198"/>
              <a:gd name="T55" fmla="*/ 2147483647 h 40"/>
              <a:gd name="T56" fmla="*/ 2147483647 w 198"/>
              <a:gd name="T57" fmla="*/ 2147483647 h 40"/>
              <a:gd name="T58" fmla="*/ 2147483647 w 198"/>
              <a:gd name="T59" fmla="*/ 2147483647 h 40"/>
              <a:gd name="T60" fmla="*/ 2147483647 w 198"/>
              <a:gd name="T61" fmla="*/ 2147483647 h 40"/>
              <a:gd name="T62" fmla="*/ 2147483647 w 198"/>
              <a:gd name="T63" fmla="*/ 2147483647 h 40"/>
              <a:gd name="T64" fmla="*/ 2147483647 w 198"/>
              <a:gd name="T65" fmla="*/ 2147483647 h 40"/>
              <a:gd name="T66" fmla="*/ 2147483647 w 198"/>
              <a:gd name="T67" fmla="*/ 2147483647 h 40"/>
              <a:gd name="T68" fmla="*/ 2147483647 w 198"/>
              <a:gd name="T69" fmla="*/ 2147483647 h 40"/>
              <a:gd name="T70" fmla="*/ 2147483647 w 198"/>
              <a:gd name="T71" fmla="*/ 2147483647 h 40"/>
              <a:gd name="T72" fmla="*/ 2147483647 w 198"/>
              <a:gd name="T73" fmla="*/ 2147483647 h 40"/>
              <a:gd name="T74" fmla="*/ 2147483647 w 198"/>
              <a:gd name="T75" fmla="*/ 2147483647 h 40"/>
              <a:gd name="T76" fmla="*/ 2147483647 w 198"/>
              <a:gd name="T77" fmla="*/ 2147483647 h 40"/>
              <a:gd name="T78" fmla="*/ 2147483647 w 198"/>
              <a:gd name="T79" fmla="*/ 2147483647 h 40"/>
              <a:gd name="T80" fmla="*/ 2147483647 w 198"/>
              <a:gd name="T81" fmla="*/ 2147483647 h 40"/>
              <a:gd name="T82" fmla="*/ 2147483647 w 198"/>
              <a:gd name="T83" fmla="*/ 2147483647 h 40"/>
              <a:gd name="T84" fmla="*/ 2147483647 w 198"/>
              <a:gd name="T85" fmla="*/ 2147483647 h 40"/>
              <a:gd name="T86" fmla="*/ 2147483647 w 198"/>
              <a:gd name="T87" fmla="*/ 2147483647 h 40"/>
              <a:gd name="T88" fmla="*/ 2147483647 w 198"/>
              <a:gd name="T89" fmla="*/ 2147483647 h 40"/>
              <a:gd name="T90" fmla="*/ 2147483647 w 198"/>
              <a:gd name="T91" fmla="*/ 2147483647 h 40"/>
              <a:gd name="T92" fmla="*/ 2147483647 w 198"/>
              <a:gd name="T93" fmla="*/ 2147483647 h 40"/>
              <a:gd name="T94" fmla="*/ 2147483647 w 198"/>
              <a:gd name="T95" fmla="*/ 2147483647 h 40"/>
              <a:gd name="T96" fmla="*/ 2147483647 w 198"/>
              <a:gd name="T97" fmla="*/ 2147483647 h 40"/>
              <a:gd name="T98" fmla="*/ 2147483647 w 198"/>
              <a:gd name="T99" fmla="*/ 2147483647 h 40"/>
              <a:gd name="T100" fmla="*/ 2147483647 w 198"/>
              <a:gd name="T101" fmla="*/ 2147483647 h 40"/>
              <a:gd name="T102" fmla="*/ 2147483647 w 198"/>
              <a:gd name="T103" fmla="*/ 2147483647 h 40"/>
              <a:gd name="T104" fmla="*/ 2147483647 w 198"/>
              <a:gd name="T105" fmla="*/ 2147483647 h 40"/>
              <a:gd name="T106" fmla="*/ 2147483647 w 198"/>
              <a:gd name="T107" fmla="*/ 2147483647 h 40"/>
              <a:gd name="T108" fmla="*/ 2147483647 w 198"/>
              <a:gd name="T109" fmla="*/ 0 h 40"/>
              <a:gd name="T110" fmla="*/ 2147483647 w 198"/>
              <a:gd name="T111" fmla="*/ 0 h 40"/>
              <a:gd name="T112" fmla="*/ 2147483647 w 198"/>
              <a:gd name="T113" fmla="*/ 0 h 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98"/>
              <a:gd name="T172" fmla="*/ 0 h 40"/>
              <a:gd name="T173" fmla="*/ 198 w 198"/>
              <a:gd name="T174" fmla="*/ 40 h 4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98" h="40">
                <a:moveTo>
                  <a:pt x="99" y="0"/>
                </a:moveTo>
                <a:lnTo>
                  <a:pt x="78" y="0"/>
                </a:lnTo>
                <a:lnTo>
                  <a:pt x="61" y="0"/>
                </a:lnTo>
                <a:lnTo>
                  <a:pt x="51" y="2"/>
                </a:lnTo>
                <a:lnTo>
                  <a:pt x="43" y="2"/>
                </a:lnTo>
                <a:lnTo>
                  <a:pt x="36" y="3"/>
                </a:lnTo>
                <a:lnTo>
                  <a:pt x="28" y="5"/>
                </a:lnTo>
                <a:lnTo>
                  <a:pt x="22" y="5"/>
                </a:lnTo>
                <a:lnTo>
                  <a:pt x="17" y="7"/>
                </a:lnTo>
                <a:lnTo>
                  <a:pt x="11" y="9"/>
                </a:lnTo>
                <a:lnTo>
                  <a:pt x="7" y="11"/>
                </a:lnTo>
                <a:lnTo>
                  <a:pt x="3" y="13"/>
                </a:lnTo>
                <a:lnTo>
                  <a:pt x="1" y="15"/>
                </a:lnTo>
                <a:lnTo>
                  <a:pt x="0" y="17"/>
                </a:lnTo>
                <a:lnTo>
                  <a:pt x="0" y="19"/>
                </a:lnTo>
                <a:lnTo>
                  <a:pt x="0" y="21"/>
                </a:lnTo>
                <a:lnTo>
                  <a:pt x="1" y="23"/>
                </a:lnTo>
                <a:lnTo>
                  <a:pt x="3" y="25"/>
                </a:lnTo>
                <a:lnTo>
                  <a:pt x="7" y="26"/>
                </a:lnTo>
                <a:lnTo>
                  <a:pt x="11" y="28"/>
                </a:lnTo>
                <a:lnTo>
                  <a:pt x="17" y="30"/>
                </a:lnTo>
                <a:lnTo>
                  <a:pt x="22" y="32"/>
                </a:lnTo>
                <a:lnTo>
                  <a:pt x="28" y="34"/>
                </a:lnTo>
                <a:lnTo>
                  <a:pt x="36" y="34"/>
                </a:lnTo>
                <a:lnTo>
                  <a:pt x="43" y="36"/>
                </a:lnTo>
                <a:lnTo>
                  <a:pt x="51" y="38"/>
                </a:lnTo>
                <a:lnTo>
                  <a:pt x="61" y="38"/>
                </a:lnTo>
                <a:lnTo>
                  <a:pt x="78" y="40"/>
                </a:lnTo>
                <a:lnTo>
                  <a:pt x="99" y="40"/>
                </a:lnTo>
                <a:lnTo>
                  <a:pt x="120" y="40"/>
                </a:lnTo>
                <a:lnTo>
                  <a:pt x="137" y="38"/>
                </a:lnTo>
                <a:lnTo>
                  <a:pt x="147" y="38"/>
                </a:lnTo>
                <a:lnTo>
                  <a:pt x="154" y="36"/>
                </a:lnTo>
                <a:lnTo>
                  <a:pt x="162" y="34"/>
                </a:lnTo>
                <a:lnTo>
                  <a:pt x="170" y="34"/>
                </a:lnTo>
                <a:lnTo>
                  <a:pt x="175" y="32"/>
                </a:lnTo>
                <a:lnTo>
                  <a:pt x="181" y="30"/>
                </a:lnTo>
                <a:lnTo>
                  <a:pt x="187" y="28"/>
                </a:lnTo>
                <a:lnTo>
                  <a:pt x="191" y="26"/>
                </a:lnTo>
                <a:lnTo>
                  <a:pt x="194" y="25"/>
                </a:lnTo>
                <a:lnTo>
                  <a:pt x="196" y="23"/>
                </a:lnTo>
                <a:lnTo>
                  <a:pt x="198" y="21"/>
                </a:lnTo>
                <a:lnTo>
                  <a:pt x="198" y="19"/>
                </a:lnTo>
                <a:lnTo>
                  <a:pt x="198" y="17"/>
                </a:lnTo>
                <a:lnTo>
                  <a:pt x="196" y="15"/>
                </a:lnTo>
                <a:lnTo>
                  <a:pt x="194" y="13"/>
                </a:lnTo>
                <a:lnTo>
                  <a:pt x="191" y="11"/>
                </a:lnTo>
                <a:lnTo>
                  <a:pt x="187" y="9"/>
                </a:lnTo>
                <a:lnTo>
                  <a:pt x="181" y="7"/>
                </a:lnTo>
                <a:lnTo>
                  <a:pt x="175" y="5"/>
                </a:lnTo>
                <a:lnTo>
                  <a:pt x="170" y="5"/>
                </a:lnTo>
                <a:lnTo>
                  <a:pt x="162" y="3"/>
                </a:lnTo>
                <a:lnTo>
                  <a:pt x="154" y="2"/>
                </a:lnTo>
                <a:lnTo>
                  <a:pt x="147" y="2"/>
                </a:lnTo>
                <a:lnTo>
                  <a:pt x="137" y="0"/>
                </a:lnTo>
                <a:lnTo>
                  <a:pt x="120" y="0"/>
                </a:lnTo>
                <a:lnTo>
                  <a:pt x="99" y="0"/>
                </a:lnTo>
                <a:close/>
              </a:path>
            </a:pathLst>
          </a:cu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59" name="Freeform 573"/>
          <p:cNvSpPr>
            <a:spLocks/>
          </p:cNvSpPr>
          <p:nvPr/>
        </p:nvSpPr>
        <p:spPr bwMode="auto">
          <a:xfrm>
            <a:off x="4613673" y="2668469"/>
            <a:ext cx="119063" cy="23813"/>
          </a:xfrm>
          <a:custGeom>
            <a:avLst/>
            <a:gdLst>
              <a:gd name="T0" fmla="*/ 2147483647 w 198"/>
              <a:gd name="T1" fmla="*/ 0 h 40"/>
              <a:gd name="T2" fmla="*/ 2147483647 w 198"/>
              <a:gd name="T3" fmla="*/ 0 h 40"/>
              <a:gd name="T4" fmla="*/ 2147483647 w 198"/>
              <a:gd name="T5" fmla="*/ 0 h 40"/>
              <a:gd name="T6" fmla="*/ 2147483647 w 198"/>
              <a:gd name="T7" fmla="*/ 2147483647 h 40"/>
              <a:gd name="T8" fmla="*/ 2147483647 w 198"/>
              <a:gd name="T9" fmla="*/ 2147483647 h 40"/>
              <a:gd name="T10" fmla="*/ 2147483647 w 198"/>
              <a:gd name="T11" fmla="*/ 2147483647 h 40"/>
              <a:gd name="T12" fmla="*/ 2147483647 w 198"/>
              <a:gd name="T13" fmla="*/ 2147483647 h 40"/>
              <a:gd name="T14" fmla="*/ 2147483647 w 198"/>
              <a:gd name="T15" fmla="*/ 2147483647 h 40"/>
              <a:gd name="T16" fmla="*/ 2147483647 w 198"/>
              <a:gd name="T17" fmla="*/ 2147483647 h 40"/>
              <a:gd name="T18" fmla="*/ 2147483647 w 198"/>
              <a:gd name="T19" fmla="*/ 2147483647 h 40"/>
              <a:gd name="T20" fmla="*/ 2147483647 w 198"/>
              <a:gd name="T21" fmla="*/ 2147483647 h 40"/>
              <a:gd name="T22" fmla="*/ 2147483647 w 198"/>
              <a:gd name="T23" fmla="*/ 2147483647 h 40"/>
              <a:gd name="T24" fmla="*/ 2147483647 w 198"/>
              <a:gd name="T25" fmla="*/ 2147483647 h 40"/>
              <a:gd name="T26" fmla="*/ 0 w 198"/>
              <a:gd name="T27" fmla="*/ 2147483647 h 40"/>
              <a:gd name="T28" fmla="*/ 0 w 198"/>
              <a:gd name="T29" fmla="*/ 2147483647 h 40"/>
              <a:gd name="T30" fmla="*/ 0 w 198"/>
              <a:gd name="T31" fmla="*/ 2147483647 h 40"/>
              <a:gd name="T32" fmla="*/ 2147483647 w 198"/>
              <a:gd name="T33" fmla="*/ 2147483647 h 40"/>
              <a:gd name="T34" fmla="*/ 2147483647 w 198"/>
              <a:gd name="T35" fmla="*/ 2147483647 h 40"/>
              <a:gd name="T36" fmla="*/ 2147483647 w 198"/>
              <a:gd name="T37" fmla="*/ 2147483647 h 40"/>
              <a:gd name="T38" fmla="*/ 2147483647 w 198"/>
              <a:gd name="T39" fmla="*/ 2147483647 h 40"/>
              <a:gd name="T40" fmla="*/ 2147483647 w 198"/>
              <a:gd name="T41" fmla="*/ 2147483647 h 40"/>
              <a:gd name="T42" fmla="*/ 2147483647 w 198"/>
              <a:gd name="T43" fmla="*/ 2147483647 h 40"/>
              <a:gd name="T44" fmla="*/ 2147483647 w 198"/>
              <a:gd name="T45" fmla="*/ 2147483647 h 40"/>
              <a:gd name="T46" fmla="*/ 2147483647 w 198"/>
              <a:gd name="T47" fmla="*/ 2147483647 h 40"/>
              <a:gd name="T48" fmla="*/ 2147483647 w 198"/>
              <a:gd name="T49" fmla="*/ 2147483647 h 40"/>
              <a:gd name="T50" fmla="*/ 2147483647 w 198"/>
              <a:gd name="T51" fmla="*/ 2147483647 h 40"/>
              <a:gd name="T52" fmla="*/ 2147483647 w 198"/>
              <a:gd name="T53" fmla="*/ 2147483647 h 40"/>
              <a:gd name="T54" fmla="*/ 2147483647 w 198"/>
              <a:gd name="T55" fmla="*/ 2147483647 h 40"/>
              <a:gd name="T56" fmla="*/ 2147483647 w 198"/>
              <a:gd name="T57" fmla="*/ 2147483647 h 40"/>
              <a:gd name="T58" fmla="*/ 2147483647 w 198"/>
              <a:gd name="T59" fmla="*/ 2147483647 h 40"/>
              <a:gd name="T60" fmla="*/ 2147483647 w 198"/>
              <a:gd name="T61" fmla="*/ 2147483647 h 40"/>
              <a:gd name="T62" fmla="*/ 2147483647 w 198"/>
              <a:gd name="T63" fmla="*/ 2147483647 h 40"/>
              <a:gd name="T64" fmla="*/ 2147483647 w 198"/>
              <a:gd name="T65" fmla="*/ 2147483647 h 40"/>
              <a:gd name="T66" fmla="*/ 2147483647 w 198"/>
              <a:gd name="T67" fmla="*/ 2147483647 h 40"/>
              <a:gd name="T68" fmla="*/ 2147483647 w 198"/>
              <a:gd name="T69" fmla="*/ 2147483647 h 40"/>
              <a:gd name="T70" fmla="*/ 2147483647 w 198"/>
              <a:gd name="T71" fmla="*/ 2147483647 h 40"/>
              <a:gd name="T72" fmla="*/ 2147483647 w 198"/>
              <a:gd name="T73" fmla="*/ 2147483647 h 40"/>
              <a:gd name="T74" fmla="*/ 2147483647 w 198"/>
              <a:gd name="T75" fmla="*/ 2147483647 h 40"/>
              <a:gd name="T76" fmla="*/ 2147483647 w 198"/>
              <a:gd name="T77" fmla="*/ 2147483647 h 40"/>
              <a:gd name="T78" fmla="*/ 2147483647 w 198"/>
              <a:gd name="T79" fmla="*/ 2147483647 h 40"/>
              <a:gd name="T80" fmla="*/ 2147483647 w 198"/>
              <a:gd name="T81" fmla="*/ 2147483647 h 40"/>
              <a:gd name="T82" fmla="*/ 2147483647 w 198"/>
              <a:gd name="T83" fmla="*/ 2147483647 h 40"/>
              <a:gd name="T84" fmla="*/ 2147483647 w 198"/>
              <a:gd name="T85" fmla="*/ 2147483647 h 40"/>
              <a:gd name="T86" fmla="*/ 2147483647 w 198"/>
              <a:gd name="T87" fmla="*/ 2147483647 h 40"/>
              <a:gd name="T88" fmla="*/ 2147483647 w 198"/>
              <a:gd name="T89" fmla="*/ 2147483647 h 40"/>
              <a:gd name="T90" fmla="*/ 2147483647 w 198"/>
              <a:gd name="T91" fmla="*/ 2147483647 h 40"/>
              <a:gd name="T92" fmla="*/ 2147483647 w 198"/>
              <a:gd name="T93" fmla="*/ 2147483647 h 40"/>
              <a:gd name="T94" fmla="*/ 2147483647 w 198"/>
              <a:gd name="T95" fmla="*/ 2147483647 h 40"/>
              <a:gd name="T96" fmla="*/ 2147483647 w 198"/>
              <a:gd name="T97" fmla="*/ 2147483647 h 40"/>
              <a:gd name="T98" fmla="*/ 2147483647 w 198"/>
              <a:gd name="T99" fmla="*/ 2147483647 h 40"/>
              <a:gd name="T100" fmla="*/ 2147483647 w 198"/>
              <a:gd name="T101" fmla="*/ 2147483647 h 40"/>
              <a:gd name="T102" fmla="*/ 2147483647 w 198"/>
              <a:gd name="T103" fmla="*/ 2147483647 h 40"/>
              <a:gd name="T104" fmla="*/ 2147483647 w 198"/>
              <a:gd name="T105" fmla="*/ 2147483647 h 40"/>
              <a:gd name="T106" fmla="*/ 2147483647 w 198"/>
              <a:gd name="T107" fmla="*/ 2147483647 h 40"/>
              <a:gd name="T108" fmla="*/ 2147483647 w 198"/>
              <a:gd name="T109" fmla="*/ 0 h 40"/>
              <a:gd name="T110" fmla="*/ 2147483647 w 198"/>
              <a:gd name="T111" fmla="*/ 0 h 40"/>
              <a:gd name="T112" fmla="*/ 2147483647 w 198"/>
              <a:gd name="T113" fmla="*/ 0 h 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98"/>
              <a:gd name="T172" fmla="*/ 0 h 40"/>
              <a:gd name="T173" fmla="*/ 198 w 198"/>
              <a:gd name="T174" fmla="*/ 40 h 4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98" h="40">
                <a:moveTo>
                  <a:pt x="99" y="0"/>
                </a:moveTo>
                <a:lnTo>
                  <a:pt x="78" y="0"/>
                </a:lnTo>
                <a:lnTo>
                  <a:pt x="61" y="0"/>
                </a:lnTo>
                <a:lnTo>
                  <a:pt x="51" y="2"/>
                </a:lnTo>
                <a:lnTo>
                  <a:pt x="43" y="2"/>
                </a:lnTo>
                <a:lnTo>
                  <a:pt x="36" y="3"/>
                </a:lnTo>
                <a:lnTo>
                  <a:pt x="28" y="5"/>
                </a:lnTo>
                <a:lnTo>
                  <a:pt x="22" y="5"/>
                </a:lnTo>
                <a:lnTo>
                  <a:pt x="17" y="7"/>
                </a:lnTo>
                <a:lnTo>
                  <a:pt x="11" y="9"/>
                </a:lnTo>
                <a:lnTo>
                  <a:pt x="7" y="11"/>
                </a:lnTo>
                <a:lnTo>
                  <a:pt x="3" y="13"/>
                </a:lnTo>
                <a:lnTo>
                  <a:pt x="1" y="15"/>
                </a:lnTo>
                <a:lnTo>
                  <a:pt x="0" y="17"/>
                </a:lnTo>
                <a:lnTo>
                  <a:pt x="0" y="19"/>
                </a:lnTo>
                <a:lnTo>
                  <a:pt x="0" y="21"/>
                </a:lnTo>
                <a:lnTo>
                  <a:pt x="1" y="23"/>
                </a:lnTo>
                <a:lnTo>
                  <a:pt x="3" y="25"/>
                </a:lnTo>
                <a:lnTo>
                  <a:pt x="7" y="26"/>
                </a:lnTo>
                <a:lnTo>
                  <a:pt x="11" y="28"/>
                </a:lnTo>
                <a:lnTo>
                  <a:pt x="17" y="30"/>
                </a:lnTo>
                <a:lnTo>
                  <a:pt x="22" y="32"/>
                </a:lnTo>
                <a:lnTo>
                  <a:pt x="28" y="34"/>
                </a:lnTo>
                <a:lnTo>
                  <a:pt x="36" y="34"/>
                </a:lnTo>
                <a:lnTo>
                  <a:pt x="43" y="36"/>
                </a:lnTo>
                <a:lnTo>
                  <a:pt x="51" y="38"/>
                </a:lnTo>
                <a:lnTo>
                  <a:pt x="61" y="38"/>
                </a:lnTo>
                <a:lnTo>
                  <a:pt x="78" y="40"/>
                </a:lnTo>
                <a:lnTo>
                  <a:pt x="99" y="40"/>
                </a:lnTo>
                <a:lnTo>
                  <a:pt x="120" y="40"/>
                </a:lnTo>
                <a:lnTo>
                  <a:pt x="137" y="38"/>
                </a:lnTo>
                <a:lnTo>
                  <a:pt x="147" y="38"/>
                </a:lnTo>
                <a:lnTo>
                  <a:pt x="154" y="36"/>
                </a:lnTo>
                <a:lnTo>
                  <a:pt x="162" y="34"/>
                </a:lnTo>
                <a:lnTo>
                  <a:pt x="170" y="34"/>
                </a:lnTo>
                <a:lnTo>
                  <a:pt x="175" y="32"/>
                </a:lnTo>
                <a:lnTo>
                  <a:pt x="181" y="30"/>
                </a:lnTo>
                <a:lnTo>
                  <a:pt x="187" y="28"/>
                </a:lnTo>
                <a:lnTo>
                  <a:pt x="191" y="26"/>
                </a:lnTo>
                <a:lnTo>
                  <a:pt x="194" y="25"/>
                </a:lnTo>
                <a:lnTo>
                  <a:pt x="196" y="23"/>
                </a:lnTo>
                <a:lnTo>
                  <a:pt x="198" y="21"/>
                </a:lnTo>
                <a:lnTo>
                  <a:pt x="198" y="19"/>
                </a:lnTo>
                <a:lnTo>
                  <a:pt x="198" y="17"/>
                </a:lnTo>
                <a:lnTo>
                  <a:pt x="196" y="15"/>
                </a:lnTo>
                <a:lnTo>
                  <a:pt x="194" y="13"/>
                </a:lnTo>
                <a:lnTo>
                  <a:pt x="191" y="11"/>
                </a:lnTo>
                <a:lnTo>
                  <a:pt x="187" y="9"/>
                </a:lnTo>
                <a:lnTo>
                  <a:pt x="181" y="7"/>
                </a:lnTo>
                <a:lnTo>
                  <a:pt x="175" y="5"/>
                </a:lnTo>
                <a:lnTo>
                  <a:pt x="170" y="5"/>
                </a:lnTo>
                <a:lnTo>
                  <a:pt x="162" y="3"/>
                </a:lnTo>
                <a:lnTo>
                  <a:pt x="154" y="2"/>
                </a:lnTo>
                <a:lnTo>
                  <a:pt x="147" y="2"/>
                </a:lnTo>
                <a:lnTo>
                  <a:pt x="137" y="0"/>
                </a:lnTo>
                <a:lnTo>
                  <a:pt x="120" y="0"/>
                </a:lnTo>
                <a:lnTo>
                  <a:pt x="99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60" name="Freeform 574"/>
          <p:cNvSpPr>
            <a:spLocks/>
          </p:cNvSpPr>
          <p:nvPr/>
        </p:nvSpPr>
        <p:spPr bwMode="auto">
          <a:xfrm>
            <a:off x="4810127" y="2824441"/>
            <a:ext cx="58340" cy="13097"/>
          </a:xfrm>
          <a:custGeom>
            <a:avLst/>
            <a:gdLst>
              <a:gd name="T0" fmla="*/ 2147483647 w 99"/>
              <a:gd name="T1" fmla="*/ 0 h 21"/>
              <a:gd name="T2" fmla="*/ 2147483647 w 99"/>
              <a:gd name="T3" fmla="*/ 0 h 21"/>
              <a:gd name="T4" fmla="*/ 2147483647 w 99"/>
              <a:gd name="T5" fmla="*/ 0 h 21"/>
              <a:gd name="T6" fmla="*/ 2147483647 w 99"/>
              <a:gd name="T7" fmla="*/ 2147483647 h 21"/>
              <a:gd name="T8" fmla="*/ 2147483647 w 99"/>
              <a:gd name="T9" fmla="*/ 2147483647 h 21"/>
              <a:gd name="T10" fmla="*/ 2147483647 w 99"/>
              <a:gd name="T11" fmla="*/ 2147483647 h 21"/>
              <a:gd name="T12" fmla="*/ 2147483647 w 99"/>
              <a:gd name="T13" fmla="*/ 2147483647 h 21"/>
              <a:gd name="T14" fmla="*/ 2147483647 w 99"/>
              <a:gd name="T15" fmla="*/ 2147483647 h 21"/>
              <a:gd name="T16" fmla="*/ 0 w 99"/>
              <a:gd name="T17" fmla="*/ 2147483647 h 21"/>
              <a:gd name="T18" fmla="*/ 0 w 99"/>
              <a:gd name="T19" fmla="*/ 2147483647 h 21"/>
              <a:gd name="T20" fmla="*/ 0 w 99"/>
              <a:gd name="T21" fmla="*/ 2147483647 h 21"/>
              <a:gd name="T22" fmla="*/ 2147483647 w 99"/>
              <a:gd name="T23" fmla="*/ 2147483647 h 21"/>
              <a:gd name="T24" fmla="*/ 2147483647 w 99"/>
              <a:gd name="T25" fmla="*/ 2147483647 h 21"/>
              <a:gd name="T26" fmla="*/ 2147483647 w 99"/>
              <a:gd name="T27" fmla="*/ 2147483647 h 21"/>
              <a:gd name="T28" fmla="*/ 2147483647 w 99"/>
              <a:gd name="T29" fmla="*/ 2147483647 h 21"/>
              <a:gd name="T30" fmla="*/ 2147483647 w 99"/>
              <a:gd name="T31" fmla="*/ 2147483647 h 21"/>
              <a:gd name="T32" fmla="*/ 2147483647 w 99"/>
              <a:gd name="T33" fmla="*/ 2147483647 h 21"/>
              <a:gd name="T34" fmla="*/ 2147483647 w 99"/>
              <a:gd name="T35" fmla="*/ 2147483647 h 21"/>
              <a:gd name="T36" fmla="*/ 2147483647 w 99"/>
              <a:gd name="T37" fmla="*/ 2147483647 h 21"/>
              <a:gd name="T38" fmla="*/ 2147483647 w 99"/>
              <a:gd name="T39" fmla="*/ 2147483647 h 21"/>
              <a:gd name="T40" fmla="*/ 2147483647 w 99"/>
              <a:gd name="T41" fmla="*/ 2147483647 h 21"/>
              <a:gd name="T42" fmla="*/ 2147483647 w 99"/>
              <a:gd name="T43" fmla="*/ 2147483647 h 21"/>
              <a:gd name="T44" fmla="*/ 2147483647 w 99"/>
              <a:gd name="T45" fmla="*/ 2147483647 h 21"/>
              <a:gd name="T46" fmla="*/ 2147483647 w 99"/>
              <a:gd name="T47" fmla="*/ 2147483647 h 21"/>
              <a:gd name="T48" fmla="*/ 2147483647 w 99"/>
              <a:gd name="T49" fmla="*/ 2147483647 h 21"/>
              <a:gd name="T50" fmla="*/ 2147483647 w 99"/>
              <a:gd name="T51" fmla="*/ 2147483647 h 21"/>
              <a:gd name="T52" fmla="*/ 2147483647 w 99"/>
              <a:gd name="T53" fmla="*/ 2147483647 h 21"/>
              <a:gd name="T54" fmla="*/ 2147483647 w 99"/>
              <a:gd name="T55" fmla="*/ 2147483647 h 21"/>
              <a:gd name="T56" fmla="*/ 2147483647 w 99"/>
              <a:gd name="T57" fmla="*/ 2147483647 h 21"/>
              <a:gd name="T58" fmla="*/ 2147483647 w 99"/>
              <a:gd name="T59" fmla="*/ 2147483647 h 21"/>
              <a:gd name="T60" fmla="*/ 2147483647 w 99"/>
              <a:gd name="T61" fmla="*/ 2147483647 h 21"/>
              <a:gd name="T62" fmla="*/ 2147483647 w 99"/>
              <a:gd name="T63" fmla="*/ 2147483647 h 21"/>
              <a:gd name="T64" fmla="*/ 2147483647 w 99"/>
              <a:gd name="T65" fmla="*/ 2147483647 h 21"/>
              <a:gd name="T66" fmla="*/ 2147483647 w 99"/>
              <a:gd name="T67" fmla="*/ 2147483647 h 21"/>
              <a:gd name="T68" fmla="*/ 2147483647 w 99"/>
              <a:gd name="T69" fmla="*/ 0 h 21"/>
              <a:gd name="T70" fmla="*/ 2147483647 w 99"/>
              <a:gd name="T71" fmla="*/ 0 h 21"/>
              <a:gd name="T72" fmla="*/ 2147483647 w 99"/>
              <a:gd name="T73" fmla="*/ 0 h 2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99"/>
              <a:gd name="T112" fmla="*/ 0 h 21"/>
              <a:gd name="T113" fmla="*/ 99 w 99"/>
              <a:gd name="T114" fmla="*/ 21 h 21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99" h="21">
                <a:moveTo>
                  <a:pt x="50" y="0"/>
                </a:moveTo>
                <a:lnTo>
                  <a:pt x="40" y="0"/>
                </a:lnTo>
                <a:lnTo>
                  <a:pt x="31" y="0"/>
                </a:lnTo>
                <a:lnTo>
                  <a:pt x="23" y="2"/>
                </a:lnTo>
                <a:lnTo>
                  <a:pt x="15" y="2"/>
                </a:lnTo>
                <a:lnTo>
                  <a:pt x="10" y="4"/>
                </a:lnTo>
                <a:lnTo>
                  <a:pt x="4" y="6"/>
                </a:lnTo>
                <a:lnTo>
                  <a:pt x="2" y="8"/>
                </a:lnTo>
                <a:lnTo>
                  <a:pt x="0" y="10"/>
                </a:lnTo>
                <a:lnTo>
                  <a:pt x="0" y="12"/>
                </a:lnTo>
                <a:lnTo>
                  <a:pt x="2" y="12"/>
                </a:lnTo>
                <a:lnTo>
                  <a:pt x="4" y="14"/>
                </a:lnTo>
                <a:lnTo>
                  <a:pt x="10" y="15"/>
                </a:lnTo>
                <a:lnTo>
                  <a:pt x="15" y="17"/>
                </a:lnTo>
                <a:lnTo>
                  <a:pt x="23" y="19"/>
                </a:lnTo>
                <a:lnTo>
                  <a:pt x="31" y="19"/>
                </a:lnTo>
                <a:lnTo>
                  <a:pt x="40" y="19"/>
                </a:lnTo>
                <a:lnTo>
                  <a:pt x="50" y="21"/>
                </a:lnTo>
                <a:lnTo>
                  <a:pt x="61" y="19"/>
                </a:lnTo>
                <a:lnTo>
                  <a:pt x="69" y="19"/>
                </a:lnTo>
                <a:lnTo>
                  <a:pt x="78" y="19"/>
                </a:lnTo>
                <a:lnTo>
                  <a:pt x="86" y="17"/>
                </a:lnTo>
                <a:lnTo>
                  <a:pt x="92" y="15"/>
                </a:lnTo>
                <a:lnTo>
                  <a:pt x="96" y="14"/>
                </a:lnTo>
                <a:lnTo>
                  <a:pt x="99" y="12"/>
                </a:lnTo>
                <a:lnTo>
                  <a:pt x="99" y="10"/>
                </a:lnTo>
                <a:lnTo>
                  <a:pt x="99" y="8"/>
                </a:lnTo>
                <a:lnTo>
                  <a:pt x="96" y="6"/>
                </a:lnTo>
                <a:lnTo>
                  <a:pt x="92" y="4"/>
                </a:lnTo>
                <a:lnTo>
                  <a:pt x="86" y="2"/>
                </a:lnTo>
                <a:lnTo>
                  <a:pt x="78" y="2"/>
                </a:lnTo>
                <a:lnTo>
                  <a:pt x="69" y="0"/>
                </a:lnTo>
                <a:lnTo>
                  <a:pt x="61" y="0"/>
                </a:lnTo>
                <a:lnTo>
                  <a:pt x="50" y="0"/>
                </a:lnTo>
                <a:close/>
              </a:path>
            </a:pathLst>
          </a:cu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61" name="Freeform 575"/>
          <p:cNvSpPr>
            <a:spLocks/>
          </p:cNvSpPr>
          <p:nvPr/>
        </p:nvSpPr>
        <p:spPr bwMode="auto">
          <a:xfrm>
            <a:off x="4810127" y="2824441"/>
            <a:ext cx="58340" cy="13097"/>
          </a:xfrm>
          <a:custGeom>
            <a:avLst/>
            <a:gdLst>
              <a:gd name="T0" fmla="*/ 2147483647 w 99"/>
              <a:gd name="T1" fmla="*/ 0 h 21"/>
              <a:gd name="T2" fmla="*/ 2147483647 w 99"/>
              <a:gd name="T3" fmla="*/ 0 h 21"/>
              <a:gd name="T4" fmla="*/ 2147483647 w 99"/>
              <a:gd name="T5" fmla="*/ 0 h 21"/>
              <a:gd name="T6" fmla="*/ 2147483647 w 99"/>
              <a:gd name="T7" fmla="*/ 2147483647 h 21"/>
              <a:gd name="T8" fmla="*/ 2147483647 w 99"/>
              <a:gd name="T9" fmla="*/ 2147483647 h 21"/>
              <a:gd name="T10" fmla="*/ 2147483647 w 99"/>
              <a:gd name="T11" fmla="*/ 2147483647 h 21"/>
              <a:gd name="T12" fmla="*/ 2147483647 w 99"/>
              <a:gd name="T13" fmla="*/ 2147483647 h 21"/>
              <a:gd name="T14" fmla="*/ 2147483647 w 99"/>
              <a:gd name="T15" fmla="*/ 2147483647 h 21"/>
              <a:gd name="T16" fmla="*/ 0 w 99"/>
              <a:gd name="T17" fmla="*/ 2147483647 h 21"/>
              <a:gd name="T18" fmla="*/ 0 w 99"/>
              <a:gd name="T19" fmla="*/ 2147483647 h 21"/>
              <a:gd name="T20" fmla="*/ 0 w 99"/>
              <a:gd name="T21" fmla="*/ 2147483647 h 21"/>
              <a:gd name="T22" fmla="*/ 2147483647 w 99"/>
              <a:gd name="T23" fmla="*/ 2147483647 h 21"/>
              <a:gd name="T24" fmla="*/ 2147483647 w 99"/>
              <a:gd name="T25" fmla="*/ 2147483647 h 21"/>
              <a:gd name="T26" fmla="*/ 2147483647 w 99"/>
              <a:gd name="T27" fmla="*/ 2147483647 h 21"/>
              <a:gd name="T28" fmla="*/ 2147483647 w 99"/>
              <a:gd name="T29" fmla="*/ 2147483647 h 21"/>
              <a:gd name="T30" fmla="*/ 2147483647 w 99"/>
              <a:gd name="T31" fmla="*/ 2147483647 h 21"/>
              <a:gd name="T32" fmla="*/ 2147483647 w 99"/>
              <a:gd name="T33" fmla="*/ 2147483647 h 21"/>
              <a:gd name="T34" fmla="*/ 2147483647 w 99"/>
              <a:gd name="T35" fmla="*/ 2147483647 h 21"/>
              <a:gd name="T36" fmla="*/ 2147483647 w 99"/>
              <a:gd name="T37" fmla="*/ 2147483647 h 21"/>
              <a:gd name="T38" fmla="*/ 2147483647 w 99"/>
              <a:gd name="T39" fmla="*/ 2147483647 h 21"/>
              <a:gd name="T40" fmla="*/ 2147483647 w 99"/>
              <a:gd name="T41" fmla="*/ 2147483647 h 21"/>
              <a:gd name="T42" fmla="*/ 2147483647 w 99"/>
              <a:gd name="T43" fmla="*/ 2147483647 h 21"/>
              <a:gd name="T44" fmla="*/ 2147483647 w 99"/>
              <a:gd name="T45" fmla="*/ 2147483647 h 21"/>
              <a:gd name="T46" fmla="*/ 2147483647 w 99"/>
              <a:gd name="T47" fmla="*/ 2147483647 h 21"/>
              <a:gd name="T48" fmla="*/ 2147483647 w 99"/>
              <a:gd name="T49" fmla="*/ 2147483647 h 21"/>
              <a:gd name="T50" fmla="*/ 2147483647 w 99"/>
              <a:gd name="T51" fmla="*/ 2147483647 h 21"/>
              <a:gd name="T52" fmla="*/ 2147483647 w 99"/>
              <a:gd name="T53" fmla="*/ 2147483647 h 21"/>
              <a:gd name="T54" fmla="*/ 2147483647 w 99"/>
              <a:gd name="T55" fmla="*/ 2147483647 h 21"/>
              <a:gd name="T56" fmla="*/ 2147483647 w 99"/>
              <a:gd name="T57" fmla="*/ 2147483647 h 21"/>
              <a:gd name="T58" fmla="*/ 2147483647 w 99"/>
              <a:gd name="T59" fmla="*/ 2147483647 h 21"/>
              <a:gd name="T60" fmla="*/ 2147483647 w 99"/>
              <a:gd name="T61" fmla="*/ 2147483647 h 21"/>
              <a:gd name="T62" fmla="*/ 2147483647 w 99"/>
              <a:gd name="T63" fmla="*/ 2147483647 h 21"/>
              <a:gd name="T64" fmla="*/ 2147483647 w 99"/>
              <a:gd name="T65" fmla="*/ 2147483647 h 21"/>
              <a:gd name="T66" fmla="*/ 2147483647 w 99"/>
              <a:gd name="T67" fmla="*/ 2147483647 h 21"/>
              <a:gd name="T68" fmla="*/ 2147483647 w 99"/>
              <a:gd name="T69" fmla="*/ 0 h 21"/>
              <a:gd name="T70" fmla="*/ 2147483647 w 99"/>
              <a:gd name="T71" fmla="*/ 0 h 21"/>
              <a:gd name="T72" fmla="*/ 2147483647 w 99"/>
              <a:gd name="T73" fmla="*/ 0 h 2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99"/>
              <a:gd name="T112" fmla="*/ 0 h 21"/>
              <a:gd name="T113" fmla="*/ 99 w 99"/>
              <a:gd name="T114" fmla="*/ 21 h 21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99" h="21">
                <a:moveTo>
                  <a:pt x="50" y="0"/>
                </a:moveTo>
                <a:lnTo>
                  <a:pt x="40" y="0"/>
                </a:lnTo>
                <a:lnTo>
                  <a:pt x="31" y="0"/>
                </a:lnTo>
                <a:lnTo>
                  <a:pt x="23" y="2"/>
                </a:lnTo>
                <a:lnTo>
                  <a:pt x="15" y="2"/>
                </a:lnTo>
                <a:lnTo>
                  <a:pt x="10" y="4"/>
                </a:lnTo>
                <a:lnTo>
                  <a:pt x="4" y="6"/>
                </a:lnTo>
                <a:lnTo>
                  <a:pt x="2" y="8"/>
                </a:lnTo>
                <a:lnTo>
                  <a:pt x="0" y="10"/>
                </a:lnTo>
                <a:lnTo>
                  <a:pt x="0" y="12"/>
                </a:lnTo>
                <a:lnTo>
                  <a:pt x="2" y="12"/>
                </a:lnTo>
                <a:lnTo>
                  <a:pt x="4" y="14"/>
                </a:lnTo>
                <a:lnTo>
                  <a:pt x="10" y="15"/>
                </a:lnTo>
                <a:lnTo>
                  <a:pt x="15" y="17"/>
                </a:lnTo>
                <a:lnTo>
                  <a:pt x="23" y="19"/>
                </a:lnTo>
                <a:lnTo>
                  <a:pt x="31" y="19"/>
                </a:lnTo>
                <a:lnTo>
                  <a:pt x="40" y="19"/>
                </a:lnTo>
                <a:lnTo>
                  <a:pt x="50" y="21"/>
                </a:lnTo>
                <a:lnTo>
                  <a:pt x="61" y="19"/>
                </a:lnTo>
                <a:lnTo>
                  <a:pt x="69" y="19"/>
                </a:lnTo>
                <a:lnTo>
                  <a:pt x="78" y="19"/>
                </a:lnTo>
                <a:lnTo>
                  <a:pt x="86" y="17"/>
                </a:lnTo>
                <a:lnTo>
                  <a:pt x="92" y="15"/>
                </a:lnTo>
                <a:lnTo>
                  <a:pt x="96" y="14"/>
                </a:lnTo>
                <a:lnTo>
                  <a:pt x="99" y="12"/>
                </a:lnTo>
                <a:lnTo>
                  <a:pt x="99" y="10"/>
                </a:lnTo>
                <a:lnTo>
                  <a:pt x="99" y="8"/>
                </a:lnTo>
                <a:lnTo>
                  <a:pt x="96" y="6"/>
                </a:lnTo>
                <a:lnTo>
                  <a:pt x="92" y="4"/>
                </a:lnTo>
                <a:lnTo>
                  <a:pt x="86" y="2"/>
                </a:lnTo>
                <a:lnTo>
                  <a:pt x="78" y="2"/>
                </a:lnTo>
                <a:lnTo>
                  <a:pt x="69" y="0"/>
                </a:lnTo>
                <a:lnTo>
                  <a:pt x="61" y="0"/>
                </a:lnTo>
                <a:lnTo>
                  <a:pt x="50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62" name="Rectangle 576"/>
          <p:cNvSpPr>
            <a:spLocks noChangeArrowheads="1"/>
          </p:cNvSpPr>
          <p:nvPr/>
        </p:nvSpPr>
        <p:spPr bwMode="auto">
          <a:xfrm>
            <a:off x="3814764" y="2187531"/>
            <a:ext cx="660437" cy="11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50" b="1" dirty="0">
                <a:solidFill>
                  <a:srgbClr val="000000"/>
                </a:solidFill>
              </a:rPr>
              <a:t>Simulation goals</a:t>
            </a:r>
            <a:endParaRPr lang="en-US" sz="1350" dirty="0"/>
          </a:p>
        </p:txBody>
      </p:sp>
      <p:sp>
        <p:nvSpPr>
          <p:cNvPr id="14363" name="Freeform 577"/>
          <p:cNvSpPr>
            <a:spLocks/>
          </p:cNvSpPr>
          <p:nvPr/>
        </p:nvSpPr>
        <p:spPr bwMode="auto">
          <a:xfrm>
            <a:off x="2547939" y="2538691"/>
            <a:ext cx="1740694" cy="559594"/>
          </a:xfrm>
          <a:custGeom>
            <a:avLst/>
            <a:gdLst>
              <a:gd name="T0" fmla="*/ 2147483647 w 2925"/>
              <a:gd name="T1" fmla="*/ 2147483647 h 941"/>
              <a:gd name="T2" fmla="*/ 2147483647 w 2925"/>
              <a:gd name="T3" fmla="*/ 2147483647 h 941"/>
              <a:gd name="T4" fmla="*/ 2147483647 w 2925"/>
              <a:gd name="T5" fmla="*/ 2147483647 h 941"/>
              <a:gd name="T6" fmla="*/ 2147483647 w 2925"/>
              <a:gd name="T7" fmla="*/ 2147483647 h 941"/>
              <a:gd name="T8" fmla="*/ 2147483647 w 2925"/>
              <a:gd name="T9" fmla="*/ 2147483647 h 941"/>
              <a:gd name="T10" fmla="*/ 2147483647 w 2925"/>
              <a:gd name="T11" fmla="*/ 2147483647 h 941"/>
              <a:gd name="T12" fmla="*/ 2147483647 w 2925"/>
              <a:gd name="T13" fmla="*/ 2147483647 h 941"/>
              <a:gd name="T14" fmla="*/ 2147483647 w 2925"/>
              <a:gd name="T15" fmla="*/ 2147483647 h 941"/>
              <a:gd name="T16" fmla="*/ 2147483647 w 2925"/>
              <a:gd name="T17" fmla="*/ 2147483647 h 941"/>
              <a:gd name="T18" fmla="*/ 2147483647 w 2925"/>
              <a:gd name="T19" fmla="*/ 2147483647 h 941"/>
              <a:gd name="T20" fmla="*/ 2147483647 w 2925"/>
              <a:gd name="T21" fmla="*/ 2147483647 h 941"/>
              <a:gd name="T22" fmla="*/ 2147483647 w 2925"/>
              <a:gd name="T23" fmla="*/ 2147483647 h 941"/>
              <a:gd name="T24" fmla="*/ 2147483647 w 2925"/>
              <a:gd name="T25" fmla="*/ 2147483647 h 941"/>
              <a:gd name="T26" fmla="*/ 2147483647 w 2925"/>
              <a:gd name="T27" fmla="*/ 2147483647 h 941"/>
              <a:gd name="T28" fmla="*/ 2147483647 w 2925"/>
              <a:gd name="T29" fmla="*/ 2147483647 h 941"/>
              <a:gd name="T30" fmla="*/ 2147483647 w 2925"/>
              <a:gd name="T31" fmla="*/ 2147483647 h 941"/>
              <a:gd name="T32" fmla="*/ 2147483647 w 2925"/>
              <a:gd name="T33" fmla="*/ 2147483647 h 941"/>
              <a:gd name="T34" fmla="*/ 2147483647 w 2925"/>
              <a:gd name="T35" fmla="*/ 2147483647 h 941"/>
              <a:gd name="T36" fmla="*/ 2147483647 w 2925"/>
              <a:gd name="T37" fmla="*/ 2147483647 h 941"/>
              <a:gd name="T38" fmla="*/ 2147483647 w 2925"/>
              <a:gd name="T39" fmla="*/ 2147483647 h 941"/>
              <a:gd name="T40" fmla="*/ 2147483647 w 2925"/>
              <a:gd name="T41" fmla="*/ 2147483647 h 941"/>
              <a:gd name="T42" fmla="*/ 2147483647 w 2925"/>
              <a:gd name="T43" fmla="*/ 2147483647 h 941"/>
              <a:gd name="T44" fmla="*/ 2147483647 w 2925"/>
              <a:gd name="T45" fmla="*/ 2147483647 h 941"/>
              <a:gd name="T46" fmla="*/ 2147483647 w 2925"/>
              <a:gd name="T47" fmla="*/ 2147483647 h 941"/>
              <a:gd name="T48" fmla="*/ 2147483647 w 2925"/>
              <a:gd name="T49" fmla="*/ 2147483647 h 941"/>
              <a:gd name="T50" fmla="*/ 2147483647 w 2925"/>
              <a:gd name="T51" fmla="*/ 2147483647 h 941"/>
              <a:gd name="T52" fmla="*/ 2147483647 w 2925"/>
              <a:gd name="T53" fmla="*/ 2147483647 h 941"/>
              <a:gd name="T54" fmla="*/ 2147483647 w 2925"/>
              <a:gd name="T55" fmla="*/ 2147483647 h 941"/>
              <a:gd name="T56" fmla="*/ 2147483647 w 2925"/>
              <a:gd name="T57" fmla="*/ 2147483647 h 941"/>
              <a:gd name="T58" fmla="*/ 2147483647 w 2925"/>
              <a:gd name="T59" fmla="*/ 2147483647 h 941"/>
              <a:gd name="T60" fmla="*/ 2147483647 w 2925"/>
              <a:gd name="T61" fmla="*/ 2147483647 h 941"/>
              <a:gd name="T62" fmla="*/ 2147483647 w 2925"/>
              <a:gd name="T63" fmla="*/ 2147483647 h 941"/>
              <a:gd name="T64" fmla="*/ 2147483647 w 2925"/>
              <a:gd name="T65" fmla="*/ 2147483647 h 941"/>
              <a:gd name="T66" fmla="*/ 2147483647 w 2925"/>
              <a:gd name="T67" fmla="*/ 2147483647 h 941"/>
              <a:gd name="T68" fmla="*/ 2147483647 w 2925"/>
              <a:gd name="T69" fmla="*/ 2147483647 h 941"/>
              <a:gd name="T70" fmla="*/ 2147483647 w 2925"/>
              <a:gd name="T71" fmla="*/ 2147483647 h 941"/>
              <a:gd name="T72" fmla="*/ 2147483647 w 2925"/>
              <a:gd name="T73" fmla="*/ 2147483647 h 941"/>
              <a:gd name="T74" fmla="*/ 2147483647 w 2925"/>
              <a:gd name="T75" fmla="*/ 2147483647 h 941"/>
              <a:gd name="T76" fmla="*/ 2147483647 w 2925"/>
              <a:gd name="T77" fmla="*/ 2147483647 h 941"/>
              <a:gd name="T78" fmla="*/ 2147483647 w 2925"/>
              <a:gd name="T79" fmla="*/ 2147483647 h 941"/>
              <a:gd name="T80" fmla="*/ 2147483647 w 2925"/>
              <a:gd name="T81" fmla="*/ 0 h 941"/>
              <a:gd name="T82" fmla="*/ 2147483647 w 2925"/>
              <a:gd name="T83" fmla="*/ 2147483647 h 941"/>
              <a:gd name="T84" fmla="*/ 2147483647 w 2925"/>
              <a:gd name="T85" fmla="*/ 2147483647 h 941"/>
              <a:gd name="T86" fmla="*/ 2147483647 w 2925"/>
              <a:gd name="T87" fmla="*/ 2147483647 h 941"/>
              <a:gd name="T88" fmla="*/ 2147483647 w 2925"/>
              <a:gd name="T89" fmla="*/ 2147483647 h 941"/>
              <a:gd name="T90" fmla="*/ 2147483647 w 2925"/>
              <a:gd name="T91" fmla="*/ 2147483647 h 941"/>
              <a:gd name="T92" fmla="*/ 2147483647 w 2925"/>
              <a:gd name="T93" fmla="*/ 2147483647 h 941"/>
              <a:gd name="T94" fmla="*/ 2147483647 w 2925"/>
              <a:gd name="T95" fmla="*/ 2147483647 h 941"/>
              <a:gd name="T96" fmla="*/ 2147483647 w 2925"/>
              <a:gd name="T97" fmla="*/ 2147483647 h 941"/>
              <a:gd name="T98" fmla="*/ 2147483647 w 2925"/>
              <a:gd name="T99" fmla="*/ 2147483647 h 941"/>
              <a:gd name="T100" fmla="*/ 2147483647 w 2925"/>
              <a:gd name="T101" fmla="*/ 2147483647 h 941"/>
              <a:gd name="T102" fmla="*/ 2147483647 w 2925"/>
              <a:gd name="T103" fmla="*/ 2147483647 h 941"/>
              <a:gd name="T104" fmla="*/ 2147483647 w 2925"/>
              <a:gd name="T105" fmla="*/ 2147483647 h 941"/>
              <a:gd name="T106" fmla="*/ 2147483647 w 2925"/>
              <a:gd name="T107" fmla="*/ 2147483647 h 941"/>
              <a:gd name="T108" fmla="*/ 2147483647 w 2925"/>
              <a:gd name="T109" fmla="*/ 2147483647 h 941"/>
              <a:gd name="T110" fmla="*/ 2147483647 w 2925"/>
              <a:gd name="T111" fmla="*/ 2147483647 h 941"/>
              <a:gd name="T112" fmla="*/ 2147483647 w 2925"/>
              <a:gd name="T113" fmla="*/ 2147483647 h 94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925"/>
              <a:gd name="T172" fmla="*/ 0 h 941"/>
              <a:gd name="T173" fmla="*/ 2925 w 2925"/>
              <a:gd name="T174" fmla="*/ 941 h 94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925" h="941">
                <a:moveTo>
                  <a:pt x="264" y="313"/>
                </a:moveTo>
                <a:lnTo>
                  <a:pt x="237" y="314"/>
                </a:lnTo>
                <a:lnTo>
                  <a:pt x="211" y="316"/>
                </a:lnTo>
                <a:lnTo>
                  <a:pt x="184" y="322"/>
                </a:lnTo>
                <a:lnTo>
                  <a:pt x="161" y="326"/>
                </a:lnTo>
                <a:lnTo>
                  <a:pt x="136" y="332"/>
                </a:lnTo>
                <a:lnTo>
                  <a:pt x="115" y="339"/>
                </a:lnTo>
                <a:lnTo>
                  <a:pt x="94" y="347"/>
                </a:lnTo>
                <a:lnTo>
                  <a:pt x="77" y="355"/>
                </a:lnTo>
                <a:lnTo>
                  <a:pt x="60" y="364"/>
                </a:lnTo>
                <a:lnTo>
                  <a:pt x="52" y="368"/>
                </a:lnTo>
                <a:lnTo>
                  <a:pt x="44" y="374"/>
                </a:lnTo>
                <a:lnTo>
                  <a:pt x="39" y="378"/>
                </a:lnTo>
                <a:lnTo>
                  <a:pt x="31" y="383"/>
                </a:lnTo>
                <a:lnTo>
                  <a:pt x="25" y="389"/>
                </a:lnTo>
                <a:lnTo>
                  <a:pt x="21" y="395"/>
                </a:lnTo>
                <a:lnTo>
                  <a:pt x="16" y="401"/>
                </a:lnTo>
                <a:lnTo>
                  <a:pt x="12" y="406"/>
                </a:lnTo>
                <a:lnTo>
                  <a:pt x="8" y="412"/>
                </a:lnTo>
                <a:lnTo>
                  <a:pt x="6" y="418"/>
                </a:lnTo>
                <a:lnTo>
                  <a:pt x="4" y="424"/>
                </a:lnTo>
                <a:lnTo>
                  <a:pt x="2" y="429"/>
                </a:lnTo>
                <a:lnTo>
                  <a:pt x="0" y="435"/>
                </a:lnTo>
                <a:lnTo>
                  <a:pt x="0" y="441"/>
                </a:lnTo>
                <a:lnTo>
                  <a:pt x="0" y="450"/>
                </a:lnTo>
                <a:lnTo>
                  <a:pt x="2" y="458"/>
                </a:lnTo>
                <a:lnTo>
                  <a:pt x="6" y="468"/>
                </a:lnTo>
                <a:lnTo>
                  <a:pt x="10" y="475"/>
                </a:lnTo>
                <a:lnTo>
                  <a:pt x="16" y="483"/>
                </a:lnTo>
                <a:lnTo>
                  <a:pt x="23" y="491"/>
                </a:lnTo>
                <a:lnTo>
                  <a:pt x="31" y="498"/>
                </a:lnTo>
                <a:lnTo>
                  <a:pt x="41" y="506"/>
                </a:lnTo>
                <a:lnTo>
                  <a:pt x="50" y="514"/>
                </a:lnTo>
                <a:lnTo>
                  <a:pt x="60" y="519"/>
                </a:lnTo>
                <a:lnTo>
                  <a:pt x="73" y="527"/>
                </a:lnTo>
                <a:lnTo>
                  <a:pt x="85" y="533"/>
                </a:lnTo>
                <a:lnTo>
                  <a:pt x="100" y="539"/>
                </a:lnTo>
                <a:lnTo>
                  <a:pt x="113" y="544"/>
                </a:lnTo>
                <a:lnTo>
                  <a:pt x="130" y="548"/>
                </a:lnTo>
                <a:lnTo>
                  <a:pt x="146" y="554"/>
                </a:lnTo>
                <a:lnTo>
                  <a:pt x="146" y="552"/>
                </a:lnTo>
                <a:lnTo>
                  <a:pt x="136" y="556"/>
                </a:lnTo>
                <a:lnTo>
                  <a:pt x="127" y="562"/>
                </a:lnTo>
                <a:lnTo>
                  <a:pt x="119" y="565"/>
                </a:lnTo>
                <a:lnTo>
                  <a:pt x="111" y="571"/>
                </a:lnTo>
                <a:lnTo>
                  <a:pt x="104" y="577"/>
                </a:lnTo>
                <a:lnTo>
                  <a:pt x="98" y="583"/>
                </a:lnTo>
                <a:lnTo>
                  <a:pt x="90" y="586"/>
                </a:lnTo>
                <a:lnTo>
                  <a:pt x="86" y="592"/>
                </a:lnTo>
                <a:lnTo>
                  <a:pt x="81" y="598"/>
                </a:lnTo>
                <a:lnTo>
                  <a:pt x="77" y="604"/>
                </a:lnTo>
                <a:lnTo>
                  <a:pt x="73" y="609"/>
                </a:lnTo>
                <a:lnTo>
                  <a:pt x="71" y="615"/>
                </a:lnTo>
                <a:lnTo>
                  <a:pt x="67" y="621"/>
                </a:lnTo>
                <a:lnTo>
                  <a:pt x="67" y="629"/>
                </a:lnTo>
                <a:lnTo>
                  <a:pt x="65" y="634"/>
                </a:lnTo>
                <a:lnTo>
                  <a:pt x="65" y="640"/>
                </a:lnTo>
                <a:lnTo>
                  <a:pt x="65" y="646"/>
                </a:lnTo>
                <a:lnTo>
                  <a:pt x="67" y="654"/>
                </a:lnTo>
                <a:lnTo>
                  <a:pt x="69" y="659"/>
                </a:lnTo>
                <a:lnTo>
                  <a:pt x="71" y="667"/>
                </a:lnTo>
                <a:lnTo>
                  <a:pt x="75" y="673"/>
                </a:lnTo>
                <a:lnTo>
                  <a:pt x="79" y="678"/>
                </a:lnTo>
                <a:lnTo>
                  <a:pt x="83" y="684"/>
                </a:lnTo>
                <a:lnTo>
                  <a:pt x="88" y="690"/>
                </a:lnTo>
                <a:lnTo>
                  <a:pt x="94" y="696"/>
                </a:lnTo>
                <a:lnTo>
                  <a:pt x="100" y="701"/>
                </a:lnTo>
                <a:lnTo>
                  <a:pt x="107" y="707"/>
                </a:lnTo>
                <a:lnTo>
                  <a:pt x="115" y="713"/>
                </a:lnTo>
                <a:lnTo>
                  <a:pt x="125" y="717"/>
                </a:lnTo>
                <a:lnTo>
                  <a:pt x="132" y="723"/>
                </a:lnTo>
                <a:lnTo>
                  <a:pt x="142" y="726"/>
                </a:lnTo>
                <a:lnTo>
                  <a:pt x="151" y="732"/>
                </a:lnTo>
                <a:lnTo>
                  <a:pt x="161" y="736"/>
                </a:lnTo>
                <a:lnTo>
                  <a:pt x="172" y="740"/>
                </a:lnTo>
                <a:lnTo>
                  <a:pt x="195" y="747"/>
                </a:lnTo>
                <a:lnTo>
                  <a:pt x="220" y="753"/>
                </a:lnTo>
                <a:lnTo>
                  <a:pt x="245" y="759"/>
                </a:lnTo>
                <a:lnTo>
                  <a:pt x="272" y="763"/>
                </a:lnTo>
                <a:lnTo>
                  <a:pt x="300" y="767"/>
                </a:lnTo>
                <a:lnTo>
                  <a:pt x="331" y="768"/>
                </a:lnTo>
                <a:lnTo>
                  <a:pt x="360" y="768"/>
                </a:lnTo>
                <a:lnTo>
                  <a:pt x="377" y="768"/>
                </a:lnTo>
                <a:lnTo>
                  <a:pt x="394" y="768"/>
                </a:lnTo>
                <a:lnTo>
                  <a:pt x="392" y="768"/>
                </a:lnTo>
                <a:lnTo>
                  <a:pt x="411" y="782"/>
                </a:lnTo>
                <a:lnTo>
                  <a:pt x="432" y="795"/>
                </a:lnTo>
                <a:lnTo>
                  <a:pt x="453" y="807"/>
                </a:lnTo>
                <a:lnTo>
                  <a:pt x="476" y="818"/>
                </a:lnTo>
                <a:lnTo>
                  <a:pt x="501" y="828"/>
                </a:lnTo>
                <a:lnTo>
                  <a:pt x="528" y="837"/>
                </a:lnTo>
                <a:lnTo>
                  <a:pt x="556" y="845"/>
                </a:lnTo>
                <a:lnTo>
                  <a:pt x="585" y="853"/>
                </a:lnTo>
                <a:lnTo>
                  <a:pt x="614" y="860"/>
                </a:lnTo>
                <a:lnTo>
                  <a:pt x="646" y="866"/>
                </a:lnTo>
                <a:lnTo>
                  <a:pt x="677" y="872"/>
                </a:lnTo>
                <a:lnTo>
                  <a:pt x="709" y="876"/>
                </a:lnTo>
                <a:lnTo>
                  <a:pt x="744" y="880"/>
                </a:lnTo>
                <a:lnTo>
                  <a:pt x="778" y="883"/>
                </a:lnTo>
                <a:lnTo>
                  <a:pt x="812" y="883"/>
                </a:lnTo>
                <a:lnTo>
                  <a:pt x="847" y="885"/>
                </a:lnTo>
                <a:lnTo>
                  <a:pt x="883" y="883"/>
                </a:lnTo>
                <a:lnTo>
                  <a:pt x="917" y="883"/>
                </a:lnTo>
                <a:lnTo>
                  <a:pt x="952" y="880"/>
                </a:lnTo>
                <a:lnTo>
                  <a:pt x="986" y="876"/>
                </a:lnTo>
                <a:lnTo>
                  <a:pt x="1021" y="872"/>
                </a:lnTo>
                <a:lnTo>
                  <a:pt x="1053" y="866"/>
                </a:lnTo>
                <a:lnTo>
                  <a:pt x="1086" y="859"/>
                </a:lnTo>
                <a:lnTo>
                  <a:pt x="1116" y="853"/>
                </a:lnTo>
                <a:lnTo>
                  <a:pt x="1131" y="862"/>
                </a:lnTo>
                <a:lnTo>
                  <a:pt x="1150" y="872"/>
                </a:lnTo>
                <a:lnTo>
                  <a:pt x="1170" y="882"/>
                </a:lnTo>
                <a:lnTo>
                  <a:pt x="1189" y="889"/>
                </a:lnTo>
                <a:lnTo>
                  <a:pt x="1210" y="897"/>
                </a:lnTo>
                <a:lnTo>
                  <a:pt x="1233" y="905"/>
                </a:lnTo>
                <a:lnTo>
                  <a:pt x="1256" y="912"/>
                </a:lnTo>
                <a:lnTo>
                  <a:pt x="1280" y="918"/>
                </a:lnTo>
                <a:lnTo>
                  <a:pt x="1305" y="924"/>
                </a:lnTo>
                <a:lnTo>
                  <a:pt x="1330" y="928"/>
                </a:lnTo>
                <a:lnTo>
                  <a:pt x="1357" y="931"/>
                </a:lnTo>
                <a:lnTo>
                  <a:pt x="1384" y="935"/>
                </a:lnTo>
                <a:lnTo>
                  <a:pt x="1410" y="937"/>
                </a:lnTo>
                <a:lnTo>
                  <a:pt x="1439" y="939"/>
                </a:lnTo>
                <a:lnTo>
                  <a:pt x="1468" y="941"/>
                </a:lnTo>
                <a:lnTo>
                  <a:pt x="1496" y="941"/>
                </a:lnTo>
                <a:lnTo>
                  <a:pt x="1533" y="941"/>
                </a:lnTo>
                <a:lnTo>
                  <a:pt x="1569" y="939"/>
                </a:lnTo>
                <a:lnTo>
                  <a:pt x="1605" y="935"/>
                </a:lnTo>
                <a:lnTo>
                  <a:pt x="1641" y="931"/>
                </a:lnTo>
                <a:lnTo>
                  <a:pt x="1674" y="926"/>
                </a:lnTo>
                <a:lnTo>
                  <a:pt x="1706" y="918"/>
                </a:lnTo>
                <a:lnTo>
                  <a:pt x="1739" y="910"/>
                </a:lnTo>
                <a:lnTo>
                  <a:pt x="1768" y="903"/>
                </a:lnTo>
                <a:lnTo>
                  <a:pt x="1796" y="891"/>
                </a:lnTo>
                <a:lnTo>
                  <a:pt x="1810" y="887"/>
                </a:lnTo>
                <a:lnTo>
                  <a:pt x="1823" y="882"/>
                </a:lnTo>
                <a:lnTo>
                  <a:pt x="1834" y="876"/>
                </a:lnTo>
                <a:lnTo>
                  <a:pt x="1846" y="870"/>
                </a:lnTo>
                <a:lnTo>
                  <a:pt x="1857" y="862"/>
                </a:lnTo>
                <a:lnTo>
                  <a:pt x="1869" y="857"/>
                </a:lnTo>
                <a:lnTo>
                  <a:pt x="1878" y="851"/>
                </a:lnTo>
                <a:lnTo>
                  <a:pt x="1888" y="843"/>
                </a:lnTo>
                <a:lnTo>
                  <a:pt x="1897" y="836"/>
                </a:lnTo>
                <a:lnTo>
                  <a:pt x="1905" y="830"/>
                </a:lnTo>
                <a:lnTo>
                  <a:pt x="1913" y="822"/>
                </a:lnTo>
                <a:lnTo>
                  <a:pt x="1920" y="814"/>
                </a:lnTo>
                <a:lnTo>
                  <a:pt x="1928" y="807"/>
                </a:lnTo>
                <a:lnTo>
                  <a:pt x="1934" y="799"/>
                </a:lnTo>
                <a:lnTo>
                  <a:pt x="1957" y="805"/>
                </a:lnTo>
                <a:lnTo>
                  <a:pt x="1981" y="811"/>
                </a:lnTo>
                <a:lnTo>
                  <a:pt x="2006" y="814"/>
                </a:lnTo>
                <a:lnTo>
                  <a:pt x="2033" y="818"/>
                </a:lnTo>
                <a:lnTo>
                  <a:pt x="2060" y="822"/>
                </a:lnTo>
                <a:lnTo>
                  <a:pt x="2087" y="824"/>
                </a:lnTo>
                <a:lnTo>
                  <a:pt x="2113" y="826"/>
                </a:lnTo>
                <a:lnTo>
                  <a:pt x="2140" y="826"/>
                </a:lnTo>
                <a:lnTo>
                  <a:pt x="2180" y="824"/>
                </a:lnTo>
                <a:lnTo>
                  <a:pt x="2220" y="822"/>
                </a:lnTo>
                <a:lnTo>
                  <a:pt x="2257" y="818"/>
                </a:lnTo>
                <a:lnTo>
                  <a:pt x="2293" y="813"/>
                </a:lnTo>
                <a:lnTo>
                  <a:pt x="2310" y="809"/>
                </a:lnTo>
                <a:lnTo>
                  <a:pt x="2327" y="805"/>
                </a:lnTo>
                <a:lnTo>
                  <a:pt x="2343" y="801"/>
                </a:lnTo>
                <a:lnTo>
                  <a:pt x="2360" y="797"/>
                </a:lnTo>
                <a:lnTo>
                  <a:pt x="2375" y="791"/>
                </a:lnTo>
                <a:lnTo>
                  <a:pt x="2388" y="788"/>
                </a:lnTo>
                <a:lnTo>
                  <a:pt x="2404" y="782"/>
                </a:lnTo>
                <a:lnTo>
                  <a:pt x="2417" y="776"/>
                </a:lnTo>
                <a:lnTo>
                  <a:pt x="2430" y="770"/>
                </a:lnTo>
                <a:lnTo>
                  <a:pt x="2442" y="765"/>
                </a:lnTo>
                <a:lnTo>
                  <a:pt x="2453" y="757"/>
                </a:lnTo>
                <a:lnTo>
                  <a:pt x="2465" y="751"/>
                </a:lnTo>
                <a:lnTo>
                  <a:pt x="2474" y="744"/>
                </a:lnTo>
                <a:lnTo>
                  <a:pt x="2484" y="736"/>
                </a:lnTo>
                <a:lnTo>
                  <a:pt x="2493" y="730"/>
                </a:lnTo>
                <a:lnTo>
                  <a:pt x="2501" y="723"/>
                </a:lnTo>
                <a:lnTo>
                  <a:pt x="2509" y="715"/>
                </a:lnTo>
                <a:lnTo>
                  <a:pt x="2514" y="707"/>
                </a:lnTo>
                <a:lnTo>
                  <a:pt x="2520" y="698"/>
                </a:lnTo>
                <a:lnTo>
                  <a:pt x="2524" y="690"/>
                </a:lnTo>
                <a:lnTo>
                  <a:pt x="2528" y="682"/>
                </a:lnTo>
                <a:lnTo>
                  <a:pt x="2530" y="673"/>
                </a:lnTo>
                <a:lnTo>
                  <a:pt x="2532" y="665"/>
                </a:lnTo>
                <a:lnTo>
                  <a:pt x="2532" y="655"/>
                </a:lnTo>
                <a:lnTo>
                  <a:pt x="2574" y="652"/>
                </a:lnTo>
                <a:lnTo>
                  <a:pt x="2614" y="646"/>
                </a:lnTo>
                <a:lnTo>
                  <a:pt x="2652" y="640"/>
                </a:lnTo>
                <a:lnTo>
                  <a:pt x="2671" y="636"/>
                </a:lnTo>
                <a:lnTo>
                  <a:pt x="2688" y="632"/>
                </a:lnTo>
                <a:lnTo>
                  <a:pt x="2705" y="627"/>
                </a:lnTo>
                <a:lnTo>
                  <a:pt x="2723" y="623"/>
                </a:lnTo>
                <a:lnTo>
                  <a:pt x="2740" y="617"/>
                </a:lnTo>
                <a:lnTo>
                  <a:pt x="2755" y="611"/>
                </a:lnTo>
                <a:lnTo>
                  <a:pt x="2770" y="608"/>
                </a:lnTo>
                <a:lnTo>
                  <a:pt x="2786" y="600"/>
                </a:lnTo>
                <a:lnTo>
                  <a:pt x="2801" y="594"/>
                </a:lnTo>
                <a:lnTo>
                  <a:pt x="2814" y="588"/>
                </a:lnTo>
                <a:lnTo>
                  <a:pt x="2826" y="581"/>
                </a:lnTo>
                <a:lnTo>
                  <a:pt x="2839" y="575"/>
                </a:lnTo>
                <a:lnTo>
                  <a:pt x="2851" y="567"/>
                </a:lnTo>
                <a:lnTo>
                  <a:pt x="2860" y="560"/>
                </a:lnTo>
                <a:lnTo>
                  <a:pt x="2872" y="552"/>
                </a:lnTo>
                <a:lnTo>
                  <a:pt x="2879" y="544"/>
                </a:lnTo>
                <a:lnTo>
                  <a:pt x="2889" y="537"/>
                </a:lnTo>
                <a:lnTo>
                  <a:pt x="2897" y="527"/>
                </a:lnTo>
                <a:lnTo>
                  <a:pt x="2902" y="519"/>
                </a:lnTo>
                <a:lnTo>
                  <a:pt x="2908" y="510"/>
                </a:lnTo>
                <a:lnTo>
                  <a:pt x="2914" y="502"/>
                </a:lnTo>
                <a:lnTo>
                  <a:pt x="2918" y="493"/>
                </a:lnTo>
                <a:lnTo>
                  <a:pt x="2921" y="483"/>
                </a:lnTo>
                <a:lnTo>
                  <a:pt x="2923" y="475"/>
                </a:lnTo>
                <a:lnTo>
                  <a:pt x="2925" y="466"/>
                </a:lnTo>
                <a:lnTo>
                  <a:pt x="2925" y="456"/>
                </a:lnTo>
                <a:lnTo>
                  <a:pt x="2925" y="449"/>
                </a:lnTo>
                <a:lnTo>
                  <a:pt x="2925" y="439"/>
                </a:lnTo>
                <a:lnTo>
                  <a:pt x="2923" y="431"/>
                </a:lnTo>
                <a:lnTo>
                  <a:pt x="2919" y="424"/>
                </a:lnTo>
                <a:lnTo>
                  <a:pt x="2916" y="416"/>
                </a:lnTo>
                <a:lnTo>
                  <a:pt x="2912" y="406"/>
                </a:lnTo>
                <a:lnTo>
                  <a:pt x="2908" y="399"/>
                </a:lnTo>
                <a:lnTo>
                  <a:pt x="2902" y="391"/>
                </a:lnTo>
                <a:lnTo>
                  <a:pt x="2895" y="383"/>
                </a:lnTo>
                <a:lnTo>
                  <a:pt x="2889" y="376"/>
                </a:lnTo>
                <a:lnTo>
                  <a:pt x="2879" y="368"/>
                </a:lnTo>
                <a:lnTo>
                  <a:pt x="2872" y="360"/>
                </a:lnTo>
                <a:lnTo>
                  <a:pt x="2862" y="355"/>
                </a:lnTo>
                <a:lnTo>
                  <a:pt x="2853" y="347"/>
                </a:lnTo>
                <a:lnTo>
                  <a:pt x="2843" y="339"/>
                </a:lnTo>
                <a:lnTo>
                  <a:pt x="2832" y="334"/>
                </a:lnTo>
                <a:lnTo>
                  <a:pt x="2830" y="334"/>
                </a:lnTo>
                <a:lnTo>
                  <a:pt x="2837" y="326"/>
                </a:lnTo>
                <a:lnTo>
                  <a:pt x="2843" y="318"/>
                </a:lnTo>
                <a:lnTo>
                  <a:pt x="2847" y="311"/>
                </a:lnTo>
                <a:lnTo>
                  <a:pt x="2853" y="303"/>
                </a:lnTo>
                <a:lnTo>
                  <a:pt x="2854" y="295"/>
                </a:lnTo>
                <a:lnTo>
                  <a:pt x="2856" y="288"/>
                </a:lnTo>
                <a:lnTo>
                  <a:pt x="2858" y="280"/>
                </a:lnTo>
                <a:lnTo>
                  <a:pt x="2858" y="270"/>
                </a:lnTo>
                <a:lnTo>
                  <a:pt x="2858" y="265"/>
                </a:lnTo>
                <a:lnTo>
                  <a:pt x="2858" y="257"/>
                </a:lnTo>
                <a:lnTo>
                  <a:pt x="2856" y="251"/>
                </a:lnTo>
                <a:lnTo>
                  <a:pt x="2854" y="245"/>
                </a:lnTo>
                <a:lnTo>
                  <a:pt x="2851" y="238"/>
                </a:lnTo>
                <a:lnTo>
                  <a:pt x="2849" y="232"/>
                </a:lnTo>
                <a:lnTo>
                  <a:pt x="2845" y="226"/>
                </a:lnTo>
                <a:lnTo>
                  <a:pt x="2839" y="219"/>
                </a:lnTo>
                <a:lnTo>
                  <a:pt x="2835" y="213"/>
                </a:lnTo>
                <a:lnTo>
                  <a:pt x="2830" y="207"/>
                </a:lnTo>
                <a:lnTo>
                  <a:pt x="2822" y="201"/>
                </a:lnTo>
                <a:lnTo>
                  <a:pt x="2816" y="196"/>
                </a:lnTo>
                <a:lnTo>
                  <a:pt x="2809" y="190"/>
                </a:lnTo>
                <a:lnTo>
                  <a:pt x="2801" y="184"/>
                </a:lnTo>
                <a:lnTo>
                  <a:pt x="2793" y="180"/>
                </a:lnTo>
                <a:lnTo>
                  <a:pt x="2786" y="175"/>
                </a:lnTo>
                <a:lnTo>
                  <a:pt x="2767" y="165"/>
                </a:lnTo>
                <a:lnTo>
                  <a:pt x="2746" y="155"/>
                </a:lnTo>
                <a:lnTo>
                  <a:pt x="2725" y="148"/>
                </a:lnTo>
                <a:lnTo>
                  <a:pt x="2702" y="140"/>
                </a:lnTo>
                <a:lnTo>
                  <a:pt x="2675" y="132"/>
                </a:lnTo>
                <a:lnTo>
                  <a:pt x="2650" y="127"/>
                </a:lnTo>
                <a:lnTo>
                  <a:pt x="2621" y="123"/>
                </a:lnTo>
                <a:lnTo>
                  <a:pt x="2593" y="117"/>
                </a:lnTo>
                <a:lnTo>
                  <a:pt x="2595" y="117"/>
                </a:lnTo>
                <a:lnTo>
                  <a:pt x="2591" y="111"/>
                </a:lnTo>
                <a:lnTo>
                  <a:pt x="2587" y="106"/>
                </a:lnTo>
                <a:lnTo>
                  <a:pt x="2583" y="100"/>
                </a:lnTo>
                <a:lnTo>
                  <a:pt x="2579" y="92"/>
                </a:lnTo>
                <a:lnTo>
                  <a:pt x="2574" y="86"/>
                </a:lnTo>
                <a:lnTo>
                  <a:pt x="2568" y="81"/>
                </a:lnTo>
                <a:lnTo>
                  <a:pt x="2560" y="75"/>
                </a:lnTo>
                <a:lnTo>
                  <a:pt x="2555" y="71"/>
                </a:lnTo>
                <a:lnTo>
                  <a:pt x="2547" y="65"/>
                </a:lnTo>
                <a:lnTo>
                  <a:pt x="2539" y="60"/>
                </a:lnTo>
                <a:lnTo>
                  <a:pt x="2522" y="50"/>
                </a:lnTo>
                <a:lnTo>
                  <a:pt x="2503" y="40"/>
                </a:lnTo>
                <a:lnTo>
                  <a:pt x="2482" y="33"/>
                </a:lnTo>
                <a:lnTo>
                  <a:pt x="2459" y="25"/>
                </a:lnTo>
                <a:lnTo>
                  <a:pt x="2436" y="19"/>
                </a:lnTo>
                <a:lnTo>
                  <a:pt x="2409" y="14"/>
                </a:lnTo>
                <a:lnTo>
                  <a:pt x="2385" y="8"/>
                </a:lnTo>
                <a:lnTo>
                  <a:pt x="2358" y="4"/>
                </a:lnTo>
                <a:lnTo>
                  <a:pt x="2329" y="2"/>
                </a:lnTo>
                <a:lnTo>
                  <a:pt x="2300" y="0"/>
                </a:lnTo>
                <a:lnTo>
                  <a:pt x="2270" y="0"/>
                </a:lnTo>
                <a:lnTo>
                  <a:pt x="2234" y="0"/>
                </a:lnTo>
                <a:lnTo>
                  <a:pt x="2199" y="2"/>
                </a:lnTo>
                <a:lnTo>
                  <a:pt x="2165" y="8"/>
                </a:lnTo>
                <a:lnTo>
                  <a:pt x="2132" y="14"/>
                </a:lnTo>
                <a:lnTo>
                  <a:pt x="2102" y="19"/>
                </a:lnTo>
                <a:lnTo>
                  <a:pt x="2087" y="23"/>
                </a:lnTo>
                <a:lnTo>
                  <a:pt x="2071" y="29"/>
                </a:lnTo>
                <a:lnTo>
                  <a:pt x="2058" y="33"/>
                </a:lnTo>
                <a:lnTo>
                  <a:pt x="2045" y="39"/>
                </a:lnTo>
                <a:lnTo>
                  <a:pt x="2031" y="44"/>
                </a:lnTo>
                <a:lnTo>
                  <a:pt x="2020" y="50"/>
                </a:lnTo>
                <a:lnTo>
                  <a:pt x="2010" y="44"/>
                </a:lnTo>
                <a:lnTo>
                  <a:pt x="1997" y="39"/>
                </a:lnTo>
                <a:lnTo>
                  <a:pt x="1985" y="33"/>
                </a:lnTo>
                <a:lnTo>
                  <a:pt x="1972" y="29"/>
                </a:lnTo>
                <a:lnTo>
                  <a:pt x="1959" y="25"/>
                </a:lnTo>
                <a:lnTo>
                  <a:pt x="1945" y="19"/>
                </a:lnTo>
                <a:lnTo>
                  <a:pt x="1932" y="16"/>
                </a:lnTo>
                <a:lnTo>
                  <a:pt x="1917" y="14"/>
                </a:lnTo>
                <a:lnTo>
                  <a:pt x="1886" y="8"/>
                </a:lnTo>
                <a:lnTo>
                  <a:pt x="1853" y="2"/>
                </a:lnTo>
                <a:lnTo>
                  <a:pt x="1819" y="0"/>
                </a:lnTo>
                <a:lnTo>
                  <a:pt x="1785" y="0"/>
                </a:lnTo>
                <a:lnTo>
                  <a:pt x="1764" y="0"/>
                </a:lnTo>
                <a:lnTo>
                  <a:pt x="1743" y="0"/>
                </a:lnTo>
                <a:lnTo>
                  <a:pt x="1724" y="2"/>
                </a:lnTo>
                <a:lnTo>
                  <a:pt x="1703" y="4"/>
                </a:lnTo>
                <a:lnTo>
                  <a:pt x="1683" y="8"/>
                </a:lnTo>
                <a:lnTo>
                  <a:pt x="1664" y="10"/>
                </a:lnTo>
                <a:lnTo>
                  <a:pt x="1647" y="14"/>
                </a:lnTo>
                <a:lnTo>
                  <a:pt x="1630" y="19"/>
                </a:lnTo>
                <a:lnTo>
                  <a:pt x="1613" y="23"/>
                </a:lnTo>
                <a:lnTo>
                  <a:pt x="1597" y="29"/>
                </a:lnTo>
                <a:lnTo>
                  <a:pt x="1582" y="35"/>
                </a:lnTo>
                <a:lnTo>
                  <a:pt x="1567" y="40"/>
                </a:lnTo>
                <a:lnTo>
                  <a:pt x="1554" y="48"/>
                </a:lnTo>
                <a:lnTo>
                  <a:pt x="1542" y="56"/>
                </a:lnTo>
                <a:lnTo>
                  <a:pt x="1531" y="63"/>
                </a:lnTo>
                <a:lnTo>
                  <a:pt x="1521" y="71"/>
                </a:lnTo>
                <a:lnTo>
                  <a:pt x="1521" y="73"/>
                </a:lnTo>
                <a:lnTo>
                  <a:pt x="1508" y="67"/>
                </a:lnTo>
                <a:lnTo>
                  <a:pt x="1494" y="63"/>
                </a:lnTo>
                <a:lnTo>
                  <a:pt x="1481" y="58"/>
                </a:lnTo>
                <a:lnTo>
                  <a:pt x="1468" y="54"/>
                </a:lnTo>
                <a:lnTo>
                  <a:pt x="1437" y="46"/>
                </a:lnTo>
                <a:lnTo>
                  <a:pt x="1405" y="39"/>
                </a:lnTo>
                <a:lnTo>
                  <a:pt x="1372" y="35"/>
                </a:lnTo>
                <a:lnTo>
                  <a:pt x="1338" y="31"/>
                </a:lnTo>
                <a:lnTo>
                  <a:pt x="1303" y="29"/>
                </a:lnTo>
                <a:lnTo>
                  <a:pt x="1269" y="27"/>
                </a:lnTo>
                <a:lnTo>
                  <a:pt x="1244" y="29"/>
                </a:lnTo>
                <a:lnTo>
                  <a:pt x="1219" y="29"/>
                </a:lnTo>
                <a:lnTo>
                  <a:pt x="1194" y="31"/>
                </a:lnTo>
                <a:lnTo>
                  <a:pt x="1171" y="33"/>
                </a:lnTo>
                <a:lnTo>
                  <a:pt x="1149" y="37"/>
                </a:lnTo>
                <a:lnTo>
                  <a:pt x="1126" y="40"/>
                </a:lnTo>
                <a:lnTo>
                  <a:pt x="1103" y="44"/>
                </a:lnTo>
                <a:lnTo>
                  <a:pt x="1082" y="50"/>
                </a:lnTo>
                <a:lnTo>
                  <a:pt x="1063" y="56"/>
                </a:lnTo>
                <a:lnTo>
                  <a:pt x="1042" y="62"/>
                </a:lnTo>
                <a:lnTo>
                  <a:pt x="1024" y="69"/>
                </a:lnTo>
                <a:lnTo>
                  <a:pt x="1007" y="77"/>
                </a:lnTo>
                <a:lnTo>
                  <a:pt x="990" y="85"/>
                </a:lnTo>
                <a:lnTo>
                  <a:pt x="975" y="94"/>
                </a:lnTo>
                <a:lnTo>
                  <a:pt x="961" y="102"/>
                </a:lnTo>
                <a:lnTo>
                  <a:pt x="950" y="111"/>
                </a:lnTo>
                <a:lnTo>
                  <a:pt x="948" y="113"/>
                </a:lnTo>
                <a:lnTo>
                  <a:pt x="921" y="106"/>
                </a:lnTo>
                <a:lnTo>
                  <a:pt x="894" y="102"/>
                </a:lnTo>
                <a:lnTo>
                  <a:pt x="866" y="96"/>
                </a:lnTo>
                <a:lnTo>
                  <a:pt x="837" y="92"/>
                </a:lnTo>
                <a:lnTo>
                  <a:pt x="807" y="90"/>
                </a:lnTo>
                <a:lnTo>
                  <a:pt x="778" y="86"/>
                </a:lnTo>
                <a:lnTo>
                  <a:pt x="747" y="86"/>
                </a:lnTo>
                <a:lnTo>
                  <a:pt x="717" y="85"/>
                </a:lnTo>
                <a:lnTo>
                  <a:pt x="694" y="86"/>
                </a:lnTo>
                <a:lnTo>
                  <a:pt x="671" y="86"/>
                </a:lnTo>
                <a:lnTo>
                  <a:pt x="648" y="88"/>
                </a:lnTo>
                <a:lnTo>
                  <a:pt x="625" y="90"/>
                </a:lnTo>
                <a:lnTo>
                  <a:pt x="581" y="94"/>
                </a:lnTo>
                <a:lnTo>
                  <a:pt x="560" y="98"/>
                </a:lnTo>
                <a:lnTo>
                  <a:pt x="539" y="102"/>
                </a:lnTo>
                <a:lnTo>
                  <a:pt x="518" y="106"/>
                </a:lnTo>
                <a:lnTo>
                  <a:pt x="499" y="109"/>
                </a:lnTo>
                <a:lnTo>
                  <a:pt x="480" y="115"/>
                </a:lnTo>
                <a:lnTo>
                  <a:pt x="461" y="119"/>
                </a:lnTo>
                <a:lnTo>
                  <a:pt x="444" y="125"/>
                </a:lnTo>
                <a:lnTo>
                  <a:pt x="426" y="131"/>
                </a:lnTo>
                <a:lnTo>
                  <a:pt x="409" y="138"/>
                </a:lnTo>
                <a:lnTo>
                  <a:pt x="394" y="144"/>
                </a:lnTo>
                <a:lnTo>
                  <a:pt x="379" y="152"/>
                </a:lnTo>
                <a:lnTo>
                  <a:pt x="363" y="159"/>
                </a:lnTo>
                <a:lnTo>
                  <a:pt x="350" y="165"/>
                </a:lnTo>
                <a:lnTo>
                  <a:pt x="339" y="175"/>
                </a:lnTo>
                <a:lnTo>
                  <a:pt x="325" y="182"/>
                </a:lnTo>
                <a:lnTo>
                  <a:pt x="316" y="190"/>
                </a:lnTo>
                <a:lnTo>
                  <a:pt x="304" y="199"/>
                </a:lnTo>
                <a:lnTo>
                  <a:pt x="295" y="207"/>
                </a:lnTo>
                <a:lnTo>
                  <a:pt x="287" y="217"/>
                </a:lnTo>
                <a:lnTo>
                  <a:pt x="279" y="226"/>
                </a:lnTo>
                <a:lnTo>
                  <a:pt x="274" y="236"/>
                </a:lnTo>
                <a:lnTo>
                  <a:pt x="270" y="245"/>
                </a:lnTo>
                <a:lnTo>
                  <a:pt x="264" y="255"/>
                </a:lnTo>
                <a:lnTo>
                  <a:pt x="262" y="265"/>
                </a:lnTo>
                <a:lnTo>
                  <a:pt x="260" y="276"/>
                </a:lnTo>
                <a:lnTo>
                  <a:pt x="260" y="286"/>
                </a:lnTo>
                <a:lnTo>
                  <a:pt x="260" y="293"/>
                </a:lnTo>
                <a:lnTo>
                  <a:pt x="260" y="299"/>
                </a:lnTo>
                <a:lnTo>
                  <a:pt x="262" y="307"/>
                </a:lnTo>
                <a:lnTo>
                  <a:pt x="264" y="313"/>
                </a:lnTo>
                <a:close/>
              </a:path>
            </a:pathLst>
          </a:cu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64" name="Freeform 578"/>
          <p:cNvSpPr>
            <a:spLocks/>
          </p:cNvSpPr>
          <p:nvPr/>
        </p:nvSpPr>
        <p:spPr bwMode="auto">
          <a:xfrm>
            <a:off x="2547939" y="2538691"/>
            <a:ext cx="1740694" cy="559594"/>
          </a:xfrm>
          <a:custGeom>
            <a:avLst/>
            <a:gdLst>
              <a:gd name="T0" fmla="*/ 2147483647 w 2925"/>
              <a:gd name="T1" fmla="*/ 2147483647 h 941"/>
              <a:gd name="T2" fmla="*/ 2147483647 w 2925"/>
              <a:gd name="T3" fmla="*/ 2147483647 h 941"/>
              <a:gd name="T4" fmla="*/ 2147483647 w 2925"/>
              <a:gd name="T5" fmla="*/ 2147483647 h 941"/>
              <a:gd name="T6" fmla="*/ 2147483647 w 2925"/>
              <a:gd name="T7" fmla="*/ 2147483647 h 941"/>
              <a:gd name="T8" fmla="*/ 2147483647 w 2925"/>
              <a:gd name="T9" fmla="*/ 2147483647 h 941"/>
              <a:gd name="T10" fmla="*/ 2147483647 w 2925"/>
              <a:gd name="T11" fmla="*/ 2147483647 h 941"/>
              <a:gd name="T12" fmla="*/ 2147483647 w 2925"/>
              <a:gd name="T13" fmla="*/ 2147483647 h 941"/>
              <a:gd name="T14" fmla="*/ 2147483647 w 2925"/>
              <a:gd name="T15" fmla="*/ 2147483647 h 941"/>
              <a:gd name="T16" fmla="*/ 2147483647 w 2925"/>
              <a:gd name="T17" fmla="*/ 2147483647 h 941"/>
              <a:gd name="T18" fmla="*/ 2147483647 w 2925"/>
              <a:gd name="T19" fmla="*/ 2147483647 h 941"/>
              <a:gd name="T20" fmla="*/ 2147483647 w 2925"/>
              <a:gd name="T21" fmla="*/ 2147483647 h 941"/>
              <a:gd name="T22" fmla="*/ 2147483647 w 2925"/>
              <a:gd name="T23" fmla="*/ 2147483647 h 941"/>
              <a:gd name="T24" fmla="*/ 2147483647 w 2925"/>
              <a:gd name="T25" fmla="*/ 2147483647 h 941"/>
              <a:gd name="T26" fmla="*/ 2147483647 w 2925"/>
              <a:gd name="T27" fmla="*/ 2147483647 h 941"/>
              <a:gd name="T28" fmla="*/ 2147483647 w 2925"/>
              <a:gd name="T29" fmla="*/ 2147483647 h 941"/>
              <a:gd name="T30" fmla="*/ 2147483647 w 2925"/>
              <a:gd name="T31" fmla="*/ 2147483647 h 941"/>
              <a:gd name="T32" fmla="*/ 2147483647 w 2925"/>
              <a:gd name="T33" fmla="*/ 2147483647 h 941"/>
              <a:gd name="T34" fmla="*/ 2147483647 w 2925"/>
              <a:gd name="T35" fmla="*/ 2147483647 h 941"/>
              <a:gd name="T36" fmla="*/ 2147483647 w 2925"/>
              <a:gd name="T37" fmla="*/ 2147483647 h 941"/>
              <a:gd name="T38" fmla="*/ 2147483647 w 2925"/>
              <a:gd name="T39" fmla="*/ 2147483647 h 941"/>
              <a:gd name="T40" fmla="*/ 2147483647 w 2925"/>
              <a:gd name="T41" fmla="*/ 2147483647 h 941"/>
              <a:gd name="T42" fmla="*/ 2147483647 w 2925"/>
              <a:gd name="T43" fmla="*/ 2147483647 h 941"/>
              <a:gd name="T44" fmla="*/ 2147483647 w 2925"/>
              <a:gd name="T45" fmla="*/ 2147483647 h 941"/>
              <a:gd name="T46" fmla="*/ 2147483647 w 2925"/>
              <a:gd name="T47" fmla="*/ 2147483647 h 941"/>
              <a:gd name="T48" fmla="*/ 2147483647 w 2925"/>
              <a:gd name="T49" fmla="*/ 2147483647 h 941"/>
              <a:gd name="T50" fmla="*/ 2147483647 w 2925"/>
              <a:gd name="T51" fmla="*/ 2147483647 h 941"/>
              <a:gd name="T52" fmla="*/ 2147483647 w 2925"/>
              <a:gd name="T53" fmla="*/ 2147483647 h 941"/>
              <a:gd name="T54" fmla="*/ 2147483647 w 2925"/>
              <a:gd name="T55" fmla="*/ 2147483647 h 941"/>
              <a:gd name="T56" fmla="*/ 2147483647 w 2925"/>
              <a:gd name="T57" fmla="*/ 2147483647 h 941"/>
              <a:gd name="T58" fmla="*/ 2147483647 w 2925"/>
              <a:gd name="T59" fmla="*/ 2147483647 h 941"/>
              <a:gd name="T60" fmla="*/ 2147483647 w 2925"/>
              <a:gd name="T61" fmla="*/ 2147483647 h 941"/>
              <a:gd name="T62" fmla="*/ 2147483647 w 2925"/>
              <a:gd name="T63" fmla="*/ 2147483647 h 941"/>
              <a:gd name="T64" fmla="*/ 2147483647 w 2925"/>
              <a:gd name="T65" fmla="*/ 2147483647 h 941"/>
              <a:gd name="T66" fmla="*/ 2147483647 w 2925"/>
              <a:gd name="T67" fmla="*/ 2147483647 h 941"/>
              <a:gd name="T68" fmla="*/ 2147483647 w 2925"/>
              <a:gd name="T69" fmla="*/ 2147483647 h 941"/>
              <a:gd name="T70" fmla="*/ 2147483647 w 2925"/>
              <a:gd name="T71" fmla="*/ 2147483647 h 941"/>
              <a:gd name="T72" fmla="*/ 2147483647 w 2925"/>
              <a:gd name="T73" fmla="*/ 2147483647 h 941"/>
              <a:gd name="T74" fmla="*/ 2147483647 w 2925"/>
              <a:gd name="T75" fmla="*/ 2147483647 h 941"/>
              <a:gd name="T76" fmla="*/ 2147483647 w 2925"/>
              <a:gd name="T77" fmla="*/ 2147483647 h 941"/>
              <a:gd name="T78" fmla="*/ 2147483647 w 2925"/>
              <a:gd name="T79" fmla="*/ 2147483647 h 941"/>
              <a:gd name="T80" fmla="*/ 2147483647 w 2925"/>
              <a:gd name="T81" fmla="*/ 0 h 941"/>
              <a:gd name="T82" fmla="*/ 2147483647 w 2925"/>
              <a:gd name="T83" fmla="*/ 2147483647 h 941"/>
              <a:gd name="T84" fmla="*/ 2147483647 w 2925"/>
              <a:gd name="T85" fmla="*/ 2147483647 h 941"/>
              <a:gd name="T86" fmla="*/ 2147483647 w 2925"/>
              <a:gd name="T87" fmla="*/ 2147483647 h 941"/>
              <a:gd name="T88" fmla="*/ 2147483647 w 2925"/>
              <a:gd name="T89" fmla="*/ 2147483647 h 941"/>
              <a:gd name="T90" fmla="*/ 2147483647 w 2925"/>
              <a:gd name="T91" fmla="*/ 2147483647 h 941"/>
              <a:gd name="T92" fmla="*/ 2147483647 w 2925"/>
              <a:gd name="T93" fmla="*/ 2147483647 h 941"/>
              <a:gd name="T94" fmla="*/ 2147483647 w 2925"/>
              <a:gd name="T95" fmla="*/ 2147483647 h 941"/>
              <a:gd name="T96" fmla="*/ 2147483647 w 2925"/>
              <a:gd name="T97" fmla="*/ 2147483647 h 941"/>
              <a:gd name="T98" fmla="*/ 2147483647 w 2925"/>
              <a:gd name="T99" fmla="*/ 2147483647 h 941"/>
              <a:gd name="T100" fmla="*/ 2147483647 w 2925"/>
              <a:gd name="T101" fmla="*/ 2147483647 h 941"/>
              <a:gd name="T102" fmla="*/ 2147483647 w 2925"/>
              <a:gd name="T103" fmla="*/ 2147483647 h 941"/>
              <a:gd name="T104" fmla="*/ 2147483647 w 2925"/>
              <a:gd name="T105" fmla="*/ 2147483647 h 941"/>
              <a:gd name="T106" fmla="*/ 2147483647 w 2925"/>
              <a:gd name="T107" fmla="*/ 2147483647 h 941"/>
              <a:gd name="T108" fmla="*/ 2147483647 w 2925"/>
              <a:gd name="T109" fmla="*/ 2147483647 h 941"/>
              <a:gd name="T110" fmla="*/ 2147483647 w 2925"/>
              <a:gd name="T111" fmla="*/ 2147483647 h 941"/>
              <a:gd name="T112" fmla="*/ 2147483647 w 2925"/>
              <a:gd name="T113" fmla="*/ 2147483647 h 94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925"/>
              <a:gd name="T172" fmla="*/ 0 h 941"/>
              <a:gd name="T173" fmla="*/ 2925 w 2925"/>
              <a:gd name="T174" fmla="*/ 941 h 94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925" h="941">
                <a:moveTo>
                  <a:pt x="264" y="313"/>
                </a:moveTo>
                <a:lnTo>
                  <a:pt x="237" y="314"/>
                </a:lnTo>
                <a:lnTo>
                  <a:pt x="211" y="316"/>
                </a:lnTo>
                <a:lnTo>
                  <a:pt x="184" y="322"/>
                </a:lnTo>
                <a:lnTo>
                  <a:pt x="161" y="326"/>
                </a:lnTo>
                <a:lnTo>
                  <a:pt x="136" y="332"/>
                </a:lnTo>
                <a:lnTo>
                  <a:pt x="115" y="339"/>
                </a:lnTo>
                <a:lnTo>
                  <a:pt x="94" y="347"/>
                </a:lnTo>
                <a:lnTo>
                  <a:pt x="77" y="355"/>
                </a:lnTo>
                <a:lnTo>
                  <a:pt x="60" y="364"/>
                </a:lnTo>
                <a:lnTo>
                  <a:pt x="52" y="368"/>
                </a:lnTo>
                <a:lnTo>
                  <a:pt x="44" y="374"/>
                </a:lnTo>
                <a:lnTo>
                  <a:pt x="39" y="378"/>
                </a:lnTo>
                <a:lnTo>
                  <a:pt x="31" y="383"/>
                </a:lnTo>
                <a:lnTo>
                  <a:pt x="25" y="389"/>
                </a:lnTo>
                <a:lnTo>
                  <a:pt x="21" y="395"/>
                </a:lnTo>
                <a:lnTo>
                  <a:pt x="16" y="401"/>
                </a:lnTo>
                <a:lnTo>
                  <a:pt x="12" y="406"/>
                </a:lnTo>
                <a:lnTo>
                  <a:pt x="8" y="412"/>
                </a:lnTo>
                <a:lnTo>
                  <a:pt x="6" y="418"/>
                </a:lnTo>
                <a:lnTo>
                  <a:pt x="4" y="424"/>
                </a:lnTo>
                <a:lnTo>
                  <a:pt x="2" y="429"/>
                </a:lnTo>
                <a:lnTo>
                  <a:pt x="0" y="435"/>
                </a:lnTo>
                <a:lnTo>
                  <a:pt x="0" y="441"/>
                </a:lnTo>
                <a:lnTo>
                  <a:pt x="0" y="450"/>
                </a:lnTo>
                <a:lnTo>
                  <a:pt x="2" y="458"/>
                </a:lnTo>
                <a:lnTo>
                  <a:pt x="6" y="468"/>
                </a:lnTo>
                <a:lnTo>
                  <a:pt x="10" y="475"/>
                </a:lnTo>
                <a:lnTo>
                  <a:pt x="16" y="483"/>
                </a:lnTo>
                <a:lnTo>
                  <a:pt x="23" y="491"/>
                </a:lnTo>
                <a:lnTo>
                  <a:pt x="31" y="498"/>
                </a:lnTo>
                <a:lnTo>
                  <a:pt x="41" y="506"/>
                </a:lnTo>
                <a:lnTo>
                  <a:pt x="50" y="514"/>
                </a:lnTo>
                <a:lnTo>
                  <a:pt x="60" y="519"/>
                </a:lnTo>
                <a:lnTo>
                  <a:pt x="73" y="527"/>
                </a:lnTo>
                <a:lnTo>
                  <a:pt x="85" y="533"/>
                </a:lnTo>
                <a:lnTo>
                  <a:pt x="100" y="539"/>
                </a:lnTo>
                <a:lnTo>
                  <a:pt x="113" y="544"/>
                </a:lnTo>
                <a:lnTo>
                  <a:pt x="130" y="548"/>
                </a:lnTo>
                <a:lnTo>
                  <a:pt x="146" y="554"/>
                </a:lnTo>
                <a:lnTo>
                  <a:pt x="146" y="552"/>
                </a:lnTo>
                <a:lnTo>
                  <a:pt x="136" y="556"/>
                </a:lnTo>
                <a:lnTo>
                  <a:pt x="127" y="562"/>
                </a:lnTo>
                <a:lnTo>
                  <a:pt x="119" y="565"/>
                </a:lnTo>
                <a:lnTo>
                  <a:pt x="111" y="571"/>
                </a:lnTo>
                <a:lnTo>
                  <a:pt x="104" y="577"/>
                </a:lnTo>
                <a:lnTo>
                  <a:pt x="98" y="583"/>
                </a:lnTo>
                <a:lnTo>
                  <a:pt x="90" y="586"/>
                </a:lnTo>
                <a:lnTo>
                  <a:pt x="86" y="592"/>
                </a:lnTo>
                <a:lnTo>
                  <a:pt x="81" y="598"/>
                </a:lnTo>
                <a:lnTo>
                  <a:pt x="77" y="604"/>
                </a:lnTo>
                <a:lnTo>
                  <a:pt x="73" y="609"/>
                </a:lnTo>
                <a:lnTo>
                  <a:pt x="71" y="615"/>
                </a:lnTo>
                <a:lnTo>
                  <a:pt x="67" y="621"/>
                </a:lnTo>
                <a:lnTo>
                  <a:pt x="67" y="629"/>
                </a:lnTo>
                <a:lnTo>
                  <a:pt x="65" y="634"/>
                </a:lnTo>
                <a:lnTo>
                  <a:pt x="65" y="640"/>
                </a:lnTo>
                <a:lnTo>
                  <a:pt x="65" y="646"/>
                </a:lnTo>
                <a:lnTo>
                  <a:pt x="67" y="654"/>
                </a:lnTo>
                <a:lnTo>
                  <a:pt x="69" y="659"/>
                </a:lnTo>
                <a:lnTo>
                  <a:pt x="71" y="667"/>
                </a:lnTo>
                <a:lnTo>
                  <a:pt x="75" y="673"/>
                </a:lnTo>
                <a:lnTo>
                  <a:pt x="79" y="678"/>
                </a:lnTo>
                <a:lnTo>
                  <a:pt x="83" y="684"/>
                </a:lnTo>
                <a:lnTo>
                  <a:pt x="88" y="690"/>
                </a:lnTo>
                <a:lnTo>
                  <a:pt x="94" y="696"/>
                </a:lnTo>
                <a:lnTo>
                  <a:pt x="100" y="701"/>
                </a:lnTo>
                <a:lnTo>
                  <a:pt x="107" y="707"/>
                </a:lnTo>
                <a:lnTo>
                  <a:pt x="115" y="713"/>
                </a:lnTo>
                <a:lnTo>
                  <a:pt x="125" y="717"/>
                </a:lnTo>
                <a:lnTo>
                  <a:pt x="132" y="723"/>
                </a:lnTo>
                <a:lnTo>
                  <a:pt x="142" y="726"/>
                </a:lnTo>
                <a:lnTo>
                  <a:pt x="151" y="732"/>
                </a:lnTo>
                <a:lnTo>
                  <a:pt x="161" y="736"/>
                </a:lnTo>
                <a:lnTo>
                  <a:pt x="172" y="740"/>
                </a:lnTo>
                <a:lnTo>
                  <a:pt x="195" y="747"/>
                </a:lnTo>
                <a:lnTo>
                  <a:pt x="220" y="753"/>
                </a:lnTo>
                <a:lnTo>
                  <a:pt x="245" y="759"/>
                </a:lnTo>
                <a:lnTo>
                  <a:pt x="272" y="763"/>
                </a:lnTo>
                <a:lnTo>
                  <a:pt x="300" y="767"/>
                </a:lnTo>
                <a:lnTo>
                  <a:pt x="331" y="768"/>
                </a:lnTo>
                <a:lnTo>
                  <a:pt x="360" y="768"/>
                </a:lnTo>
                <a:lnTo>
                  <a:pt x="377" y="768"/>
                </a:lnTo>
                <a:lnTo>
                  <a:pt x="394" y="768"/>
                </a:lnTo>
                <a:lnTo>
                  <a:pt x="392" y="768"/>
                </a:lnTo>
                <a:lnTo>
                  <a:pt x="411" y="782"/>
                </a:lnTo>
                <a:lnTo>
                  <a:pt x="432" y="795"/>
                </a:lnTo>
                <a:lnTo>
                  <a:pt x="453" y="807"/>
                </a:lnTo>
                <a:lnTo>
                  <a:pt x="476" y="818"/>
                </a:lnTo>
                <a:lnTo>
                  <a:pt x="501" y="828"/>
                </a:lnTo>
                <a:lnTo>
                  <a:pt x="528" y="837"/>
                </a:lnTo>
                <a:lnTo>
                  <a:pt x="556" y="845"/>
                </a:lnTo>
                <a:lnTo>
                  <a:pt x="585" y="853"/>
                </a:lnTo>
                <a:lnTo>
                  <a:pt x="614" y="860"/>
                </a:lnTo>
                <a:lnTo>
                  <a:pt x="646" y="866"/>
                </a:lnTo>
                <a:lnTo>
                  <a:pt x="677" y="872"/>
                </a:lnTo>
                <a:lnTo>
                  <a:pt x="709" y="876"/>
                </a:lnTo>
                <a:lnTo>
                  <a:pt x="744" y="880"/>
                </a:lnTo>
                <a:lnTo>
                  <a:pt x="778" y="883"/>
                </a:lnTo>
                <a:lnTo>
                  <a:pt x="812" y="883"/>
                </a:lnTo>
                <a:lnTo>
                  <a:pt x="847" y="885"/>
                </a:lnTo>
                <a:lnTo>
                  <a:pt x="883" y="883"/>
                </a:lnTo>
                <a:lnTo>
                  <a:pt x="917" y="883"/>
                </a:lnTo>
                <a:lnTo>
                  <a:pt x="952" y="880"/>
                </a:lnTo>
                <a:lnTo>
                  <a:pt x="986" y="876"/>
                </a:lnTo>
                <a:lnTo>
                  <a:pt x="1021" y="872"/>
                </a:lnTo>
                <a:lnTo>
                  <a:pt x="1053" y="866"/>
                </a:lnTo>
                <a:lnTo>
                  <a:pt x="1086" y="859"/>
                </a:lnTo>
                <a:lnTo>
                  <a:pt x="1116" y="853"/>
                </a:lnTo>
                <a:lnTo>
                  <a:pt x="1131" y="862"/>
                </a:lnTo>
                <a:lnTo>
                  <a:pt x="1150" y="872"/>
                </a:lnTo>
                <a:lnTo>
                  <a:pt x="1170" y="882"/>
                </a:lnTo>
                <a:lnTo>
                  <a:pt x="1189" y="889"/>
                </a:lnTo>
                <a:lnTo>
                  <a:pt x="1210" y="897"/>
                </a:lnTo>
                <a:lnTo>
                  <a:pt x="1233" y="905"/>
                </a:lnTo>
                <a:lnTo>
                  <a:pt x="1256" y="912"/>
                </a:lnTo>
                <a:lnTo>
                  <a:pt x="1280" y="918"/>
                </a:lnTo>
                <a:lnTo>
                  <a:pt x="1305" y="924"/>
                </a:lnTo>
                <a:lnTo>
                  <a:pt x="1330" y="928"/>
                </a:lnTo>
                <a:lnTo>
                  <a:pt x="1357" y="931"/>
                </a:lnTo>
                <a:lnTo>
                  <a:pt x="1384" y="935"/>
                </a:lnTo>
                <a:lnTo>
                  <a:pt x="1410" y="937"/>
                </a:lnTo>
                <a:lnTo>
                  <a:pt x="1439" y="939"/>
                </a:lnTo>
                <a:lnTo>
                  <a:pt x="1468" y="941"/>
                </a:lnTo>
                <a:lnTo>
                  <a:pt x="1496" y="941"/>
                </a:lnTo>
                <a:lnTo>
                  <a:pt x="1533" y="941"/>
                </a:lnTo>
                <a:lnTo>
                  <a:pt x="1569" y="939"/>
                </a:lnTo>
                <a:lnTo>
                  <a:pt x="1605" y="935"/>
                </a:lnTo>
                <a:lnTo>
                  <a:pt x="1641" y="931"/>
                </a:lnTo>
                <a:lnTo>
                  <a:pt x="1674" y="926"/>
                </a:lnTo>
                <a:lnTo>
                  <a:pt x="1706" y="918"/>
                </a:lnTo>
                <a:lnTo>
                  <a:pt x="1739" y="910"/>
                </a:lnTo>
                <a:lnTo>
                  <a:pt x="1768" y="903"/>
                </a:lnTo>
                <a:lnTo>
                  <a:pt x="1796" y="891"/>
                </a:lnTo>
                <a:lnTo>
                  <a:pt x="1810" y="887"/>
                </a:lnTo>
                <a:lnTo>
                  <a:pt x="1823" y="882"/>
                </a:lnTo>
                <a:lnTo>
                  <a:pt x="1834" y="876"/>
                </a:lnTo>
                <a:lnTo>
                  <a:pt x="1846" y="870"/>
                </a:lnTo>
                <a:lnTo>
                  <a:pt x="1857" y="862"/>
                </a:lnTo>
                <a:lnTo>
                  <a:pt x="1869" y="857"/>
                </a:lnTo>
                <a:lnTo>
                  <a:pt x="1878" y="851"/>
                </a:lnTo>
                <a:lnTo>
                  <a:pt x="1888" y="843"/>
                </a:lnTo>
                <a:lnTo>
                  <a:pt x="1897" y="836"/>
                </a:lnTo>
                <a:lnTo>
                  <a:pt x="1905" y="830"/>
                </a:lnTo>
                <a:lnTo>
                  <a:pt x="1913" y="822"/>
                </a:lnTo>
                <a:lnTo>
                  <a:pt x="1920" y="814"/>
                </a:lnTo>
                <a:lnTo>
                  <a:pt x="1928" y="807"/>
                </a:lnTo>
                <a:lnTo>
                  <a:pt x="1934" y="799"/>
                </a:lnTo>
                <a:lnTo>
                  <a:pt x="1957" y="805"/>
                </a:lnTo>
                <a:lnTo>
                  <a:pt x="1981" y="811"/>
                </a:lnTo>
                <a:lnTo>
                  <a:pt x="2006" y="814"/>
                </a:lnTo>
                <a:lnTo>
                  <a:pt x="2033" y="818"/>
                </a:lnTo>
                <a:lnTo>
                  <a:pt x="2060" y="822"/>
                </a:lnTo>
                <a:lnTo>
                  <a:pt x="2087" y="824"/>
                </a:lnTo>
                <a:lnTo>
                  <a:pt x="2113" y="826"/>
                </a:lnTo>
                <a:lnTo>
                  <a:pt x="2140" y="826"/>
                </a:lnTo>
                <a:lnTo>
                  <a:pt x="2180" y="824"/>
                </a:lnTo>
                <a:lnTo>
                  <a:pt x="2220" y="822"/>
                </a:lnTo>
                <a:lnTo>
                  <a:pt x="2257" y="818"/>
                </a:lnTo>
                <a:lnTo>
                  <a:pt x="2293" y="813"/>
                </a:lnTo>
                <a:lnTo>
                  <a:pt x="2310" y="809"/>
                </a:lnTo>
                <a:lnTo>
                  <a:pt x="2327" y="805"/>
                </a:lnTo>
                <a:lnTo>
                  <a:pt x="2343" y="801"/>
                </a:lnTo>
                <a:lnTo>
                  <a:pt x="2360" y="797"/>
                </a:lnTo>
                <a:lnTo>
                  <a:pt x="2375" y="791"/>
                </a:lnTo>
                <a:lnTo>
                  <a:pt x="2388" y="788"/>
                </a:lnTo>
                <a:lnTo>
                  <a:pt x="2404" y="782"/>
                </a:lnTo>
                <a:lnTo>
                  <a:pt x="2417" y="776"/>
                </a:lnTo>
                <a:lnTo>
                  <a:pt x="2430" y="770"/>
                </a:lnTo>
                <a:lnTo>
                  <a:pt x="2442" y="765"/>
                </a:lnTo>
                <a:lnTo>
                  <a:pt x="2453" y="757"/>
                </a:lnTo>
                <a:lnTo>
                  <a:pt x="2465" y="751"/>
                </a:lnTo>
                <a:lnTo>
                  <a:pt x="2474" y="744"/>
                </a:lnTo>
                <a:lnTo>
                  <a:pt x="2484" y="736"/>
                </a:lnTo>
                <a:lnTo>
                  <a:pt x="2493" y="730"/>
                </a:lnTo>
                <a:lnTo>
                  <a:pt x="2501" y="723"/>
                </a:lnTo>
                <a:lnTo>
                  <a:pt x="2509" y="715"/>
                </a:lnTo>
                <a:lnTo>
                  <a:pt x="2514" y="707"/>
                </a:lnTo>
                <a:lnTo>
                  <a:pt x="2520" y="698"/>
                </a:lnTo>
                <a:lnTo>
                  <a:pt x="2524" y="690"/>
                </a:lnTo>
                <a:lnTo>
                  <a:pt x="2528" y="682"/>
                </a:lnTo>
                <a:lnTo>
                  <a:pt x="2530" y="673"/>
                </a:lnTo>
                <a:lnTo>
                  <a:pt x="2532" y="665"/>
                </a:lnTo>
                <a:lnTo>
                  <a:pt x="2532" y="655"/>
                </a:lnTo>
                <a:lnTo>
                  <a:pt x="2574" y="652"/>
                </a:lnTo>
                <a:lnTo>
                  <a:pt x="2614" y="646"/>
                </a:lnTo>
                <a:lnTo>
                  <a:pt x="2652" y="640"/>
                </a:lnTo>
                <a:lnTo>
                  <a:pt x="2671" y="636"/>
                </a:lnTo>
                <a:lnTo>
                  <a:pt x="2688" y="632"/>
                </a:lnTo>
                <a:lnTo>
                  <a:pt x="2705" y="627"/>
                </a:lnTo>
                <a:lnTo>
                  <a:pt x="2723" y="623"/>
                </a:lnTo>
                <a:lnTo>
                  <a:pt x="2740" y="617"/>
                </a:lnTo>
                <a:lnTo>
                  <a:pt x="2755" y="611"/>
                </a:lnTo>
                <a:lnTo>
                  <a:pt x="2770" y="608"/>
                </a:lnTo>
                <a:lnTo>
                  <a:pt x="2786" y="600"/>
                </a:lnTo>
                <a:lnTo>
                  <a:pt x="2801" y="594"/>
                </a:lnTo>
                <a:lnTo>
                  <a:pt x="2814" y="588"/>
                </a:lnTo>
                <a:lnTo>
                  <a:pt x="2826" y="581"/>
                </a:lnTo>
                <a:lnTo>
                  <a:pt x="2839" y="575"/>
                </a:lnTo>
                <a:lnTo>
                  <a:pt x="2851" y="567"/>
                </a:lnTo>
                <a:lnTo>
                  <a:pt x="2860" y="560"/>
                </a:lnTo>
                <a:lnTo>
                  <a:pt x="2872" y="552"/>
                </a:lnTo>
                <a:lnTo>
                  <a:pt x="2879" y="544"/>
                </a:lnTo>
                <a:lnTo>
                  <a:pt x="2889" y="537"/>
                </a:lnTo>
                <a:lnTo>
                  <a:pt x="2897" y="527"/>
                </a:lnTo>
                <a:lnTo>
                  <a:pt x="2902" y="519"/>
                </a:lnTo>
                <a:lnTo>
                  <a:pt x="2908" y="510"/>
                </a:lnTo>
                <a:lnTo>
                  <a:pt x="2914" y="502"/>
                </a:lnTo>
                <a:lnTo>
                  <a:pt x="2918" y="493"/>
                </a:lnTo>
                <a:lnTo>
                  <a:pt x="2921" y="483"/>
                </a:lnTo>
                <a:lnTo>
                  <a:pt x="2923" y="475"/>
                </a:lnTo>
                <a:lnTo>
                  <a:pt x="2925" y="466"/>
                </a:lnTo>
                <a:lnTo>
                  <a:pt x="2925" y="456"/>
                </a:lnTo>
                <a:lnTo>
                  <a:pt x="2925" y="449"/>
                </a:lnTo>
                <a:lnTo>
                  <a:pt x="2925" y="439"/>
                </a:lnTo>
                <a:lnTo>
                  <a:pt x="2923" y="431"/>
                </a:lnTo>
                <a:lnTo>
                  <a:pt x="2919" y="424"/>
                </a:lnTo>
                <a:lnTo>
                  <a:pt x="2916" y="416"/>
                </a:lnTo>
                <a:lnTo>
                  <a:pt x="2912" y="406"/>
                </a:lnTo>
                <a:lnTo>
                  <a:pt x="2908" y="399"/>
                </a:lnTo>
                <a:lnTo>
                  <a:pt x="2902" y="391"/>
                </a:lnTo>
                <a:lnTo>
                  <a:pt x="2895" y="383"/>
                </a:lnTo>
                <a:lnTo>
                  <a:pt x="2889" y="376"/>
                </a:lnTo>
                <a:lnTo>
                  <a:pt x="2879" y="368"/>
                </a:lnTo>
                <a:lnTo>
                  <a:pt x="2872" y="360"/>
                </a:lnTo>
                <a:lnTo>
                  <a:pt x="2862" y="355"/>
                </a:lnTo>
                <a:lnTo>
                  <a:pt x="2853" y="347"/>
                </a:lnTo>
                <a:lnTo>
                  <a:pt x="2843" y="339"/>
                </a:lnTo>
                <a:lnTo>
                  <a:pt x="2832" y="334"/>
                </a:lnTo>
                <a:lnTo>
                  <a:pt x="2830" y="334"/>
                </a:lnTo>
                <a:lnTo>
                  <a:pt x="2837" y="326"/>
                </a:lnTo>
                <a:lnTo>
                  <a:pt x="2843" y="318"/>
                </a:lnTo>
                <a:lnTo>
                  <a:pt x="2847" y="311"/>
                </a:lnTo>
                <a:lnTo>
                  <a:pt x="2853" y="303"/>
                </a:lnTo>
                <a:lnTo>
                  <a:pt x="2854" y="295"/>
                </a:lnTo>
                <a:lnTo>
                  <a:pt x="2856" y="288"/>
                </a:lnTo>
                <a:lnTo>
                  <a:pt x="2858" y="280"/>
                </a:lnTo>
                <a:lnTo>
                  <a:pt x="2858" y="270"/>
                </a:lnTo>
                <a:lnTo>
                  <a:pt x="2858" y="265"/>
                </a:lnTo>
                <a:lnTo>
                  <a:pt x="2858" y="257"/>
                </a:lnTo>
                <a:lnTo>
                  <a:pt x="2856" y="251"/>
                </a:lnTo>
                <a:lnTo>
                  <a:pt x="2854" y="245"/>
                </a:lnTo>
                <a:lnTo>
                  <a:pt x="2851" y="238"/>
                </a:lnTo>
                <a:lnTo>
                  <a:pt x="2849" y="232"/>
                </a:lnTo>
                <a:lnTo>
                  <a:pt x="2845" y="226"/>
                </a:lnTo>
                <a:lnTo>
                  <a:pt x="2839" y="219"/>
                </a:lnTo>
                <a:lnTo>
                  <a:pt x="2835" y="213"/>
                </a:lnTo>
                <a:lnTo>
                  <a:pt x="2830" y="207"/>
                </a:lnTo>
                <a:lnTo>
                  <a:pt x="2822" y="201"/>
                </a:lnTo>
                <a:lnTo>
                  <a:pt x="2816" y="196"/>
                </a:lnTo>
                <a:lnTo>
                  <a:pt x="2809" y="190"/>
                </a:lnTo>
                <a:lnTo>
                  <a:pt x="2801" y="184"/>
                </a:lnTo>
                <a:lnTo>
                  <a:pt x="2793" y="180"/>
                </a:lnTo>
                <a:lnTo>
                  <a:pt x="2786" y="175"/>
                </a:lnTo>
                <a:lnTo>
                  <a:pt x="2767" y="165"/>
                </a:lnTo>
                <a:lnTo>
                  <a:pt x="2746" y="155"/>
                </a:lnTo>
                <a:lnTo>
                  <a:pt x="2725" y="148"/>
                </a:lnTo>
                <a:lnTo>
                  <a:pt x="2702" y="140"/>
                </a:lnTo>
                <a:lnTo>
                  <a:pt x="2675" y="132"/>
                </a:lnTo>
                <a:lnTo>
                  <a:pt x="2650" y="127"/>
                </a:lnTo>
                <a:lnTo>
                  <a:pt x="2621" y="123"/>
                </a:lnTo>
                <a:lnTo>
                  <a:pt x="2593" y="117"/>
                </a:lnTo>
                <a:lnTo>
                  <a:pt x="2595" y="117"/>
                </a:lnTo>
                <a:lnTo>
                  <a:pt x="2591" y="111"/>
                </a:lnTo>
                <a:lnTo>
                  <a:pt x="2587" y="106"/>
                </a:lnTo>
                <a:lnTo>
                  <a:pt x="2583" y="100"/>
                </a:lnTo>
                <a:lnTo>
                  <a:pt x="2579" y="92"/>
                </a:lnTo>
                <a:lnTo>
                  <a:pt x="2574" y="86"/>
                </a:lnTo>
                <a:lnTo>
                  <a:pt x="2568" y="81"/>
                </a:lnTo>
                <a:lnTo>
                  <a:pt x="2560" y="75"/>
                </a:lnTo>
                <a:lnTo>
                  <a:pt x="2555" y="71"/>
                </a:lnTo>
                <a:lnTo>
                  <a:pt x="2547" y="65"/>
                </a:lnTo>
                <a:lnTo>
                  <a:pt x="2539" y="60"/>
                </a:lnTo>
                <a:lnTo>
                  <a:pt x="2522" y="50"/>
                </a:lnTo>
                <a:lnTo>
                  <a:pt x="2503" y="40"/>
                </a:lnTo>
                <a:lnTo>
                  <a:pt x="2482" y="33"/>
                </a:lnTo>
                <a:lnTo>
                  <a:pt x="2459" y="25"/>
                </a:lnTo>
                <a:lnTo>
                  <a:pt x="2436" y="19"/>
                </a:lnTo>
                <a:lnTo>
                  <a:pt x="2409" y="14"/>
                </a:lnTo>
                <a:lnTo>
                  <a:pt x="2385" y="8"/>
                </a:lnTo>
                <a:lnTo>
                  <a:pt x="2358" y="4"/>
                </a:lnTo>
                <a:lnTo>
                  <a:pt x="2329" y="2"/>
                </a:lnTo>
                <a:lnTo>
                  <a:pt x="2300" y="0"/>
                </a:lnTo>
                <a:lnTo>
                  <a:pt x="2270" y="0"/>
                </a:lnTo>
                <a:lnTo>
                  <a:pt x="2234" y="0"/>
                </a:lnTo>
                <a:lnTo>
                  <a:pt x="2199" y="2"/>
                </a:lnTo>
                <a:lnTo>
                  <a:pt x="2165" y="8"/>
                </a:lnTo>
                <a:lnTo>
                  <a:pt x="2132" y="14"/>
                </a:lnTo>
                <a:lnTo>
                  <a:pt x="2102" y="19"/>
                </a:lnTo>
                <a:lnTo>
                  <a:pt x="2087" y="23"/>
                </a:lnTo>
                <a:lnTo>
                  <a:pt x="2071" y="29"/>
                </a:lnTo>
                <a:lnTo>
                  <a:pt x="2058" y="33"/>
                </a:lnTo>
                <a:lnTo>
                  <a:pt x="2045" y="39"/>
                </a:lnTo>
                <a:lnTo>
                  <a:pt x="2031" y="44"/>
                </a:lnTo>
                <a:lnTo>
                  <a:pt x="2020" y="50"/>
                </a:lnTo>
                <a:lnTo>
                  <a:pt x="2010" y="44"/>
                </a:lnTo>
                <a:lnTo>
                  <a:pt x="1997" y="39"/>
                </a:lnTo>
                <a:lnTo>
                  <a:pt x="1985" y="33"/>
                </a:lnTo>
                <a:lnTo>
                  <a:pt x="1972" y="29"/>
                </a:lnTo>
                <a:lnTo>
                  <a:pt x="1959" y="25"/>
                </a:lnTo>
                <a:lnTo>
                  <a:pt x="1945" y="19"/>
                </a:lnTo>
                <a:lnTo>
                  <a:pt x="1932" y="16"/>
                </a:lnTo>
                <a:lnTo>
                  <a:pt x="1917" y="14"/>
                </a:lnTo>
                <a:lnTo>
                  <a:pt x="1886" y="8"/>
                </a:lnTo>
                <a:lnTo>
                  <a:pt x="1853" y="2"/>
                </a:lnTo>
                <a:lnTo>
                  <a:pt x="1819" y="0"/>
                </a:lnTo>
                <a:lnTo>
                  <a:pt x="1785" y="0"/>
                </a:lnTo>
                <a:lnTo>
                  <a:pt x="1764" y="0"/>
                </a:lnTo>
                <a:lnTo>
                  <a:pt x="1743" y="0"/>
                </a:lnTo>
                <a:lnTo>
                  <a:pt x="1724" y="2"/>
                </a:lnTo>
                <a:lnTo>
                  <a:pt x="1703" y="4"/>
                </a:lnTo>
                <a:lnTo>
                  <a:pt x="1683" y="8"/>
                </a:lnTo>
                <a:lnTo>
                  <a:pt x="1664" y="10"/>
                </a:lnTo>
                <a:lnTo>
                  <a:pt x="1647" y="14"/>
                </a:lnTo>
                <a:lnTo>
                  <a:pt x="1630" y="19"/>
                </a:lnTo>
                <a:lnTo>
                  <a:pt x="1613" y="23"/>
                </a:lnTo>
                <a:lnTo>
                  <a:pt x="1597" y="29"/>
                </a:lnTo>
                <a:lnTo>
                  <a:pt x="1582" y="35"/>
                </a:lnTo>
                <a:lnTo>
                  <a:pt x="1567" y="40"/>
                </a:lnTo>
                <a:lnTo>
                  <a:pt x="1554" y="48"/>
                </a:lnTo>
                <a:lnTo>
                  <a:pt x="1542" y="56"/>
                </a:lnTo>
                <a:lnTo>
                  <a:pt x="1531" y="63"/>
                </a:lnTo>
                <a:lnTo>
                  <a:pt x="1521" y="71"/>
                </a:lnTo>
                <a:lnTo>
                  <a:pt x="1521" y="73"/>
                </a:lnTo>
                <a:lnTo>
                  <a:pt x="1508" y="67"/>
                </a:lnTo>
                <a:lnTo>
                  <a:pt x="1494" y="63"/>
                </a:lnTo>
                <a:lnTo>
                  <a:pt x="1481" y="58"/>
                </a:lnTo>
                <a:lnTo>
                  <a:pt x="1468" y="54"/>
                </a:lnTo>
                <a:lnTo>
                  <a:pt x="1437" y="46"/>
                </a:lnTo>
                <a:lnTo>
                  <a:pt x="1405" y="39"/>
                </a:lnTo>
                <a:lnTo>
                  <a:pt x="1372" y="35"/>
                </a:lnTo>
                <a:lnTo>
                  <a:pt x="1338" y="31"/>
                </a:lnTo>
                <a:lnTo>
                  <a:pt x="1303" y="29"/>
                </a:lnTo>
                <a:lnTo>
                  <a:pt x="1269" y="27"/>
                </a:lnTo>
                <a:lnTo>
                  <a:pt x="1244" y="29"/>
                </a:lnTo>
                <a:lnTo>
                  <a:pt x="1219" y="29"/>
                </a:lnTo>
                <a:lnTo>
                  <a:pt x="1194" y="31"/>
                </a:lnTo>
                <a:lnTo>
                  <a:pt x="1171" y="33"/>
                </a:lnTo>
                <a:lnTo>
                  <a:pt x="1149" y="37"/>
                </a:lnTo>
                <a:lnTo>
                  <a:pt x="1126" y="40"/>
                </a:lnTo>
                <a:lnTo>
                  <a:pt x="1103" y="44"/>
                </a:lnTo>
                <a:lnTo>
                  <a:pt x="1082" y="50"/>
                </a:lnTo>
                <a:lnTo>
                  <a:pt x="1063" y="56"/>
                </a:lnTo>
                <a:lnTo>
                  <a:pt x="1042" y="62"/>
                </a:lnTo>
                <a:lnTo>
                  <a:pt x="1024" y="69"/>
                </a:lnTo>
                <a:lnTo>
                  <a:pt x="1007" y="77"/>
                </a:lnTo>
                <a:lnTo>
                  <a:pt x="990" y="85"/>
                </a:lnTo>
                <a:lnTo>
                  <a:pt x="975" y="94"/>
                </a:lnTo>
                <a:lnTo>
                  <a:pt x="961" y="102"/>
                </a:lnTo>
                <a:lnTo>
                  <a:pt x="950" y="111"/>
                </a:lnTo>
                <a:lnTo>
                  <a:pt x="948" y="113"/>
                </a:lnTo>
                <a:lnTo>
                  <a:pt x="921" y="106"/>
                </a:lnTo>
                <a:lnTo>
                  <a:pt x="894" y="102"/>
                </a:lnTo>
                <a:lnTo>
                  <a:pt x="866" y="96"/>
                </a:lnTo>
                <a:lnTo>
                  <a:pt x="837" y="92"/>
                </a:lnTo>
                <a:lnTo>
                  <a:pt x="807" y="90"/>
                </a:lnTo>
                <a:lnTo>
                  <a:pt x="778" y="86"/>
                </a:lnTo>
                <a:lnTo>
                  <a:pt x="747" y="86"/>
                </a:lnTo>
                <a:lnTo>
                  <a:pt x="717" y="85"/>
                </a:lnTo>
                <a:lnTo>
                  <a:pt x="694" y="86"/>
                </a:lnTo>
                <a:lnTo>
                  <a:pt x="671" y="86"/>
                </a:lnTo>
                <a:lnTo>
                  <a:pt x="648" y="88"/>
                </a:lnTo>
                <a:lnTo>
                  <a:pt x="625" y="90"/>
                </a:lnTo>
                <a:lnTo>
                  <a:pt x="581" y="94"/>
                </a:lnTo>
                <a:lnTo>
                  <a:pt x="560" y="98"/>
                </a:lnTo>
                <a:lnTo>
                  <a:pt x="539" y="102"/>
                </a:lnTo>
                <a:lnTo>
                  <a:pt x="518" y="106"/>
                </a:lnTo>
                <a:lnTo>
                  <a:pt x="499" y="109"/>
                </a:lnTo>
                <a:lnTo>
                  <a:pt x="480" y="115"/>
                </a:lnTo>
                <a:lnTo>
                  <a:pt x="461" y="119"/>
                </a:lnTo>
                <a:lnTo>
                  <a:pt x="444" y="125"/>
                </a:lnTo>
                <a:lnTo>
                  <a:pt x="426" y="131"/>
                </a:lnTo>
                <a:lnTo>
                  <a:pt x="409" y="138"/>
                </a:lnTo>
                <a:lnTo>
                  <a:pt x="394" y="144"/>
                </a:lnTo>
                <a:lnTo>
                  <a:pt x="379" y="152"/>
                </a:lnTo>
                <a:lnTo>
                  <a:pt x="363" y="159"/>
                </a:lnTo>
                <a:lnTo>
                  <a:pt x="350" y="165"/>
                </a:lnTo>
                <a:lnTo>
                  <a:pt x="339" y="175"/>
                </a:lnTo>
                <a:lnTo>
                  <a:pt x="325" y="182"/>
                </a:lnTo>
                <a:lnTo>
                  <a:pt x="316" y="190"/>
                </a:lnTo>
                <a:lnTo>
                  <a:pt x="304" y="199"/>
                </a:lnTo>
                <a:lnTo>
                  <a:pt x="295" y="207"/>
                </a:lnTo>
                <a:lnTo>
                  <a:pt x="287" y="217"/>
                </a:lnTo>
                <a:lnTo>
                  <a:pt x="279" y="226"/>
                </a:lnTo>
                <a:lnTo>
                  <a:pt x="274" y="236"/>
                </a:lnTo>
                <a:lnTo>
                  <a:pt x="270" y="245"/>
                </a:lnTo>
                <a:lnTo>
                  <a:pt x="264" y="255"/>
                </a:lnTo>
                <a:lnTo>
                  <a:pt x="262" y="265"/>
                </a:lnTo>
                <a:lnTo>
                  <a:pt x="260" y="276"/>
                </a:lnTo>
                <a:lnTo>
                  <a:pt x="260" y="286"/>
                </a:lnTo>
                <a:lnTo>
                  <a:pt x="260" y="293"/>
                </a:lnTo>
                <a:lnTo>
                  <a:pt x="260" y="299"/>
                </a:lnTo>
                <a:lnTo>
                  <a:pt x="262" y="307"/>
                </a:lnTo>
                <a:lnTo>
                  <a:pt x="264" y="313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65" name="Freeform 579"/>
          <p:cNvSpPr>
            <a:spLocks/>
          </p:cNvSpPr>
          <p:nvPr/>
        </p:nvSpPr>
        <p:spPr bwMode="auto">
          <a:xfrm>
            <a:off x="2633664" y="2867303"/>
            <a:ext cx="102394" cy="10716"/>
          </a:xfrm>
          <a:custGeom>
            <a:avLst/>
            <a:gdLst>
              <a:gd name="T0" fmla="*/ 0 w 172"/>
              <a:gd name="T1" fmla="*/ 0 h 17"/>
              <a:gd name="T2" fmla="*/ 2147483647 w 172"/>
              <a:gd name="T3" fmla="*/ 2147483647 h 17"/>
              <a:gd name="T4" fmla="*/ 2147483647 w 172"/>
              <a:gd name="T5" fmla="*/ 2147483647 h 17"/>
              <a:gd name="T6" fmla="*/ 2147483647 w 172"/>
              <a:gd name="T7" fmla="*/ 2147483647 h 17"/>
              <a:gd name="T8" fmla="*/ 2147483647 w 172"/>
              <a:gd name="T9" fmla="*/ 2147483647 h 17"/>
              <a:gd name="T10" fmla="*/ 2147483647 w 172"/>
              <a:gd name="T11" fmla="*/ 2147483647 h 17"/>
              <a:gd name="T12" fmla="*/ 2147483647 w 172"/>
              <a:gd name="T13" fmla="*/ 2147483647 h 17"/>
              <a:gd name="T14" fmla="*/ 2147483647 w 172"/>
              <a:gd name="T15" fmla="*/ 2147483647 h 17"/>
              <a:gd name="T16" fmla="*/ 2147483647 w 172"/>
              <a:gd name="T17" fmla="*/ 2147483647 h 17"/>
              <a:gd name="T18" fmla="*/ 2147483647 w 172"/>
              <a:gd name="T19" fmla="*/ 2147483647 h 1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2"/>
              <a:gd name="T31" fmla="*/ 0 h 17"/>
              <a:gd name="T32" fmla="*/ 172 w 172"/>
              <a:gd name="T33" fmla="*/ 17 h 1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72" h="17">
                <a:moveTo>
                  <a:pt x="0" y="0"/>
                </a:moveTo>
                <a:lnTo>
                  <a:pt x="17" y="4"/>
                </a:lnTo>
                <a:lnTo>
                  <a:pt x="36" y="8"/>
                </a:lnTo>
                <a:lnTo>
                  <a:pt x="53" y="9"/>
                </a:lnTo>
                <a:lnTo>
                  <a:pt x="72" y="13"/>
                </a:lnTo>
                <a:lnTo>
                  <a:pt x="91" y="15"/>
                </a:lnTo>
                <a:lnTo>
                  <a:pt x="110" y="15"/>
                </a:lnTo>
                <a:lnTo>
                  <a:pt x="130" y="17"/>
                </a:lnTo>
                <a:lnTo>
                  <a:pt x="149" y="17"/>
                </a:lnTo>
                <a:lnTo>
                  <a:pt x="172" y="17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66" name="Freeform 580"/>
          <p:cNvSpPr>
            <a:spLocks/>
          </p:cNvSpPr>
          <p:nvPr/>
        </p:nvSpPr>
        <p:spPr bwMode="auto">
          <a:xfrm>
            <a:off x="2781302" y="2991128"/>
            <a:ext cx="46434" cy="4763"/>
          </a:xfrm>
          <a:custGeom>
            <a:avLst/>
            <a:gdLst>
              <a:gd name="T0" fmla="*/ 0 w 76"/>
              <a:gd name="T1" fmla="*/ 2147483647 h 7"/>
              <a:gd name="T2" fmla="*/ 2147483647 w 76"/>
              <a:gd name="T3" fmla="*/ 2147483647 h 7"/>
              <a:gd name="T4" fmla="*/ 2147483647 w 76"/>
              <a:gd name="T5" fmla="*/ 2147483647 h 7"/>
              <a:gd name="T6" fmla="*/ 2147483647 w 76"/>
              <a:gd name="T7" fmla="*/ 2147483647 h 7"/>
              <a:gd name="T8" fmla="*/ 2147483647 w 76"/>
              <a:gd name="T9" fmla="*/ 0 h 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6"/>
              <a:gd name="T16" fmla="*/ 0 h 7"/>
              <a:gd name="T17" fmla="*/ 76 w 76"/>
              <a:gd name="T18" fmla="*/ 7 h 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6" h="7">
                <a:moveTo>
                  <a:pt x="0" y="7"/>
                </a:moveTo>
                <a:lnTo>
                  <a:pt x="19" y="6"/>
                </a:lnTo>
                <a:lnTo>
                  <a:pt x="38" y="4"/>
                </a:lnTo>
                <a:lnTo>
                  <a:pt x="57" y="2"/>
                </a:lnTo>
                <a:lnTo>
                  <a:pt x="76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67" name="Freeform 581"/>
          <p:cNvSpPr>
            <a:spLocks/>
          </p:cNvSpPr>
          <p:nvPr/>
        </p:nvSpPr>
        <p:spPr bwMode="auto">
          <a:xfrm>
            <a:off x="3184923" y="3023275"/>
            <a:ext cx="27385" cy="22622"/>
          </a:xfrm>
          <a:custGeom>
            <a:avLst/>
            <a:gdLst>
              <a:gd name="T0" fmla="*/ 0 w 46"/>
              <a:gd name="T1" fmla="*/ 0 h 39"/>
              <a:gd name="T2" fmla="*/ 2147483647 w 46"/>
              <a:gd name="T3" fmla="*/ 2147483647 h 39"/>
              <a:gd name="T4" fmla="*/ 2147483647 w 46"/>
              <a:gd name="T5" fmla="*/ 2147483647 h 39"/>
              <a:gd name="T6" fmla="*/ 2147483647 w 46"/>
              <a:gd name="T7" fmla="*/ 2147483647 h 39"/>
              <a:gd name="T8" fmla="*/ 2147483647 w 46"/>
              <a:gd name="T9" fmla="*/ 2147483647 h 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"/>
              <a:gd name="T16" fmla="*/ 0 h 39"/>
              <a:gd name="T17" fmla="*/ 46 w 46"/>
              <a:gd name="T18" fmla="*/ 39 h 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" h="39">
                <a:moveTo>
                  <a:pt x="0" y="0"/>
                </a:moveTo>
                <a:lnTo>
                  <a:pt x="10" y="10"/>
                </a:lnTo>
                <a:lnTo>
                  <a:pt x="21" y="20"/>
                </a:lnTo>
                <a:lnTo>
                  <a:pt x="33" y="29"/>
                </a:lnTo>
                <a:lnTo>
                  <a:pt x="46" y="39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68" name="Freeform 582"/>
          <p:cNvSpPr>
            <a:spLocks/>
          </p:cNvSpPr>
          <p:nvPr/>
        </p:nvSpPr>
        <p:spPr bwMode="auto">
          <a:xfrm>
            <a:off x="3698083" y="2988747"/>
            <a:ext cx="10715" cy="25004"/>
          </a:xfrm>
          <a:custGeom>
            <a:avLst/>
            <a:gdLst>
              <a:gd name="T0" fmla="*/ 0 w 17"/>
              <a:gd name="T1" fmla="*/ 2147483647 h 42"/>
              <a:gd name="T2" fmla="*/ 2147483647 w 17"/>
              <a:gd name="T3" fmla="*/ 2147483647 h 42"/>
              <a:gd name="T4" fmla="*/ 2147483647 w 17"/>
              <a:gd name="T5" fmla="*/ 2147483647 h 42"/>
              <a:gd name="T6" fmla="*/ 2147483647 w 17"/>
              <a:gd name="T7" fmla="*/ 2147483647 h 42"/>
              <a:gd name="T8" fmla="*/ 2147483647 w 17"/>
              <a:gd name="T9" fmla="*/ 0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"/>
              <a:gd name="T16" fmla="*/ 0 h 42"/>
              <a:gd name="T17" fmla="*/ 17 w 17"/>
              <a:gd name="T18" fmla="*/ 42 h 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" h="42">
                <a:moveTo>
                  <a:pt x="0" y="42"/>
                </a:moveTo>
                <a:lnTo>
                  <a:pt x="5" y="31"/>
                </a:lnTo>
                <a:lnTo>
                  <a:pt x="11" y="21"/>
                </a:lnTo>
                <a:lnTo>
                  <a:pt x="15" y="11"/>
                </a:lnTo>
                <a:lnTo>
                  <a:pt x="17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69" name="Freeform 583"/>
          <p:cNvSpPr>
            <a:spLocks/>
          </p:cNvSpPr>
          <p:nvPr/>
        </p:nvSpPr>
        <p:spPr bwMode="auto">
          <a:xfrm>
            <a:off x="3923111" y="2836347"/>
            <a:ext cx="132160" cy="91679"/>
          </a:xfrm>
          <a:custGeom>
            <a:avLst/>
            <a:gdLst>
              <a:gd name="T0" fmla="*/ 2147483647 w 222"/>
              <a:gd name="T1" fmla="*/ 2147483647 h 155"/>
              <a:gd name="T2" fmla="*/ 2147483647 w 222"/>
              <a:gd name="T3" fmla="*/ 2147483647 h 155"/>
              <a:gd name="T4" fmla="*/ 2147483647 w 222"/>
              <a:gd name="T5" fmla="*/ 2147483647 h 155"/>
              <a:gd name="T6" fmla="*/ 2147483647 w 222"/>
              <a:gd name="T7" fmla="*/ 2147483647 h 155"/>
              <a:gd name="T8" fmla="*/ 2147483647 w 222"/>
              <a:gd name="T9" fmla="*/ 2147483647 h 155"/>
              <a:gd name="T10" fmla="*/ 2147483647 w 222"/>
              <a:gd name="T11" fmla="*/ 2147483647 h 155"/>
              <a:gd name="T12" fmla="*/ 2147483647 w 222"/>
              <a:gd name="T13" fmla="*/ 2147483647 h 155"/>
              <a:gd name="T14" fmla="*/ 2147483647 w 222"/>
              <a:gd name="T15" fmla="*/ 2147483647 h 155"/>
              <a:gd name="T16" fmla="*/ 2147483647 w 222"/>
              <a:gd name="T17" fmla="*/ 2147483647 h 155"/>
              <a:gd name="T18" fmla="*/ 2147483647 w 222"/>
              <a:gd name="T19" fmla="*/ 2147483647 h 155"/>
              <a:gd name="T20" fmla="*/ 2147483647 w 222"/>
              <a:gd name="T21" fmla="*/ 2147483647 h 155"/>
              <a:gd name="T22" fmla="*/ 2147483647 w 222"/>
              <a:gd name="T23" fmla="*/ 2147483647 h 155"/>
              <a:gd name="T24" fmla="*/ 2147483647 w 222"/>
              <a:gd name="T25" fmla="*/ 2147483647 h 155"/>
              <a:gd name="T26" fmla="*/ 2147483647 w 222"/>
              <a:gd name="T27" fmla="*/ 2147483647 h 155"/>
              <a:gd name="T28" fmla="*/ 2147483647 w 222"/>
              <a:gd name="T29" fmla="*/ 2147483647 h 155"/>
              <a:gd name="T30" fmla="*/ 2147483647 w 222"/>
              <a:gd name="T31" fmla="*/ 2147483647 h 155"/>
              <a:gd name="T32" fmla="*/ 2147483647 w 222"/>
              <a:gd name="T33" fmla="*/ 2147483647 h 155"/>
              <a:gd name="T34" fmla="*/ 2147483647 w 222"/>
              <a:gd name="T35" fmla="*/ 2147483647 h 155"/>
              <a:gd name="T36" fmla="*/ 2147483647 w 222"/>
              <a:gd name="T37" fmla="*/ 2147483647 h 155"/>
              <a:gd name="T38" fmla="*/ 0 w 222"/>
              <a:gd name="T39" fmla="*/ 0 h 15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22"/>
              <a:gd name="T61" fmla="*/ 0 h 155"/>
              <a:gd name="T62" fmla="*/ 222 w 222"/>
              <a:gd name="T63" fmla="*/ 155 h 15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22" h="155">
                <a:moveTo>
                  <a:pt x="220" y="155"/>
                </a:moveTo>
                <a:lnTo>
                  <a:pt x="222" y="154"/>
                </a:lnTo>
                <a:lnTo>
                  <a:pt x="220" y="148"/>
                </a:lnTo>
                <a:lnTo>
                  <a:pt x="220" y="142"/>
                </a:lnTo>
                <a:lnTo>
                  <a:pt x="218" y="136"/>
                </a:lnTo>
                <a:lnTo>
                  <a:pt x="218" y="131"/>
                </a:lnTo>
                <a:lnTo>
                  <a:pt x="212" y="119"/>
                </a:lnTo>
                <a:lnTo>
                  <a:pt x="204" y="106"/>
                </a:lnTo>
                <a:lnTo>
                  <a:pt x="197" y="96"/>
                </a:lnTo>
                <a:lnTo>
                  <a:pt x="187" y="85"/>
                </a:lnTo>
                <a:lnTo>
                  <a:pt x="174" y="73"/>
                </a:lnTo>
                <a:lnTo>
                  <a:pt x="160" y="63"/>
                </a:lnTo>
                <a:lnTo>
                  <a:pt x="145" y="54"/>
                </a:lnTo>
                <a:lnTo>
                  <a:pt x="130" y="44"/>
                </a:lnTo>
                <a:lnTo>
                  <a:pt x="111" y="35"/>
                </a:lnTo>
                <a:lnTo>
                  <a:pt x="92" y="27"/>
                </a:lnTo>
                <a:lnTo>
                  <a:pt x="71" y="19"/>
                </a:lnTo>
                <a:lnTo>
                  <a:pt x="50" y="12"/>
                </a:lnTo>
                <a:lnTo>
                  <a:pt x="25" y="6"/>
                </a:lnTo>
                <a:lnTo>
                  <a:pt x="0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70" name="Freeform 584"/>
          <p:cNvSpPr>
            <a:spLocks/>
          </p:cNvSpPr>
          <p:nvPr/>
        </p:nvSpPr>
        <p:spPr bwMode="auto">
          <a:xfrm>
            <a:off x="4174333" y="2736334"/>
            <a:ext cx="57150" cy="34529"/>
          </a:xfrm>
          <a:custGeom>
            <a:avLst/>
            <a:gdLst>
              <a:gd name="T0" fmla="*/ 0 w 98"/>
              <a:gd name="T1" fmla="*/ 2147483647 h 57"/>
              <a:gd name="T2" fmla="*/ 2147483647 w 98"/>
              <a:gd name="T3" fmla="*/ 2147483647 h 57"/>
              <a:gd name="T4" fmla="*/ 2147483647 w 98"/>
              <a:gd name="T5" fmla="*/ 2147483647 h 57"/>
              <a:gd name="T6" fmla="*/ 2147483647 w 98"/>
              <a:gd name="T7" fmla="*/ 2147483647 h 57"/>
              <a:gd name="T8" fmla="*/ 2147483647 w 98"/>
              <a:gd name="T9" fmla="*/ 2147483647 h 57"/>
              <a:gd name="T10" fmla="*/ 2147483647 w 98"/>
              <a:gd name="T11" fmla="*/ 2147483647 h 57"/>
              <a:gd name="T12" fmla="*/ 2147483647 w 98"/>
              <a:gd name="T13" fmla="*/ 2147483647 h 57"/>
              <a:gd name="T14" fmla="*/ 2147483647 w 98"/>
              <a:gd name="T15" fmla="*/ 2147483647 h 57"/>
              <a:gd name="T16" fmla="*/ 2147483647 w 98"/>
              <a:gd name="T17" fmla="*/ 0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8"/>
              <a:gd name="T28" fmla="*/ 0 h 57"/>
              <a:gd name="T29" fmla="*/ 98 w 98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8" h="57">
                <a:moveTo>
                  <a:pt x="0" y="57"/>
                </a:moveTo>
                <a:lnTo>
                  <a:pt x="16" y="51"/>
                </a:lnTo>
                <a:lnTo>
                  <a:pt x="31" y="46"/>
                </a:lnTo>
                <a:lnTo>
                  <a:pt x="44" y="38"/>
                </a:lnTo>
                <a:lnTo>
                  <a:pt x="56" y="32"/>
                </a:lnTo>
                <a:lnTo>
                  <a:pt x="69" y="24"/>
                </a:lnTo>
                <a:lnTo>
                  <a:pt x="79" y="17"/>
                </a:lnTo>
                <a:lnTo>
                  <a:pt x="88" y="7"/>
                </a:lnTo>
                <a:lnTo>
                  <a:pt x="98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71" name="Freeform 585"/>
          <p:cNvSpPr>
            <a:spLocks/>
          </p:cNvSpPr>
          <p:nvPr/>
        </p:nvSpPr>
        <p:spPr bwMode="auto">
          <a:xfrm>
            <a:off x="4092180" y="2607747"/>
            <a:ext cx="2381" cy="16669"/>
          </a:xfrm>
          <a:custGeom>
            <a:avLst/>
            <a:gdLst>
              <a:gd name="T0" fmla="*/ 2147483647 w 4"/>
              <a:gd name="T1" fmla="*/ 2147483647 h 29"/>
              <a:gd name="T2" fmla="*/ 2147483647 w 4"/>
              <a:gd name="T3" fmla="*/ 2147483647 h 29"/>
              <a:gd name="T4" fmla="*/ 2147483647 w 4"/>
              <a:gd name="T5" fmla="*/ 2147483647 h 29"/>
              <a:gd name="T6" fmla="*/ 2147483647 w 4"/>
              <a:gd name="T7" fmla="*/ 2147483647 h 29"/>
              <a:gd name="T8" fmla="*/ 2147483647 w 4"/>
              <a:gd name="T9" fmla="*/ 2147483647 h 29"/>
              <a:gd name="T10" fmla="*/ 0 w 4"/>
              <a:gd name="T11" fmla="*/ 0 h 2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"/>
              <a:gd name="T19" fmla="*/ 0 h 29"/>
              <a:gd name="T20" fmla="*/ 4 w 4"/>
              <a:gd name="T21" fmla="*/ 29 h 2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" h="29">
                <a:moveTo>
                  <a:pt x="4" y="29"/>
                </a:moveTo>
                <a:lnTo>
                  <a:pt x="4" y="27"/>
                </a:lnTo>
                <a:lnTo>
                  <a:pt x="4" y="19"/>
                </a:lnTo>
                <a:lnTo>
                  <a:pt x="4" y="14"/>
                </a:lnTo>
                <a:lnTo>
                  <a:pt x="2" y="8"/>
                </a:lnTo>
                <a:lnTo>
                  <a:pt x="0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72" name="Freeform 586"/>
          <p:cNvSpPr>
            <a:spLocks/>
          </p:cNvSpPr>
          <p:nvPr/>
        </p:nvSpPr>
        <p:spPr bwMode="auto">
          <a:xfrm>
            <a:off x="3720704" y="2568457"/>
            <a:ext cx="28575" cy="20240"/>
          </a:xfrm>
          <a:custGeom>
            <a:avLst/>
            <a:gdLst>
              <a:gd name="T0" fmla="*/ 2147483647 w 50"/>
              <a:gd name="T1" fmla="*/ 0 h 35"/>
              <a:gd name="T2" fmla="*/ 2147483647 w 50"/>
              <a:gd name="T3" fmla="*/ 2147483647 h 35"/>
              <a:gd name="T4" fmla="*/ 2147483647 w 50"/>
              <a:gd name="T5" fmla="*/ 2147483647 h 35"/>
              <a:gd name="T6" fmla="*/ 2147483647 w 50"/>
              <a:gd name="T7" fmla="*/ 2147483647 h 35"/>
              <a:gd name="T8" fmla="*/ 0 w 50"/>
              <a:gd name="T9" fmla="*/ 2147483647 h 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0"/>
              <a:gd name="T16" fmla="*/ 0 h 35"/>
              <a:gd name="T17" fmla="*/ 50 w 50"/>
              <a:gd name="T18" fmla="*/ 35 h 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0" h="35">
                <a:moveTo>
                  <a:pt x="50" y="0"/>
                </a:moveTo>
                <a:lnTo>
                  <a:pt x="34" y="8"/>
                </a:lnTo>
                <a:lnTo>
                  <a:pt x="21" y="17"/>
                </a:lnTo>
                <a:lnTo>
                  <a:pt x="10" y="25"/>
                </a:lnTo>
                <a:lnTo>
                  <a:pt x="0" y="35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73" name="Freeform 587"/>
          <p:cNvSpPr>
            <a:spLocks/>
          </p:cNvSpPr>
          <p:nvPr/>
        </p:nvSpPr>
        <p:spPr bwMode="auto">
          <a:xfrm>
            <a:off x="3438526" y="2580363"/>
            <a:ext cx="14288" cy="17859"/>
          </a:xfrm>
          <a:custGeom>
            <a:avLst/>
            <a:gdLst>
              <a:gd name="T0" fmla="*/ 2147483647 w 25"/>
              <a:gd name="T1" fmla="*/ 0 h 31"/>
              <a:gd name="T2" fmla="*/ 2147483647 w 25"/>
              <a:gd name="T3" fmla="*/ 2147483647 h 31"/>
              <a:gd name="T4" fmla="*/ 2147483647 w 25"/>
              <a:gd name="T5" fmla="*/ 2147483647 h 31"/>
              <a:gd name="T6" fmla="*/ 2147483647 w 25"/>
              <a:gd name="T7" fmla="*/ 2147483647 h 31"/>
              <a:gd name="T8" fmla="*/ 0 w 25"/>
              <a:gd name="T9" fmla="*/ 214748364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"/>
              <a:gd name="T16" fmla="*/ 0 h 31"/>
              <a:gd name="T17" fmla="*/ 25 w 25"/>
              <a:gd name="T18" fmla="*/ 31 h 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" h="31">
                <a:moveTo>
                  <a:pt x="25" y="0"/>
                </a:moveTo>
                <a:lnTo>
                  <a:pt x="17" y="8"/>
                </a:lnTo>
                <a:lnTo>
                  <a:pt x="10" y="15"/>
                </a:lnTo>
                <a:lnTo>
                  <a:pt x="4" y="23"/>
                </a:lnTo>
                <a:lnTo>
                  <a:pt x="0" y="31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74" name="Freeform 588"/>
          <p:cNvSpPr>
            <a:spLocks/>
          </p:cNvSpPr>
          <p:nvPr/>
        </p:nvSpPr>
        <p:spPr bwMode="auto">
          <a:xfrm>
            <a:off x="3111104" y="2605366"/>
            <a:ext cx="52388" cy="16669"/>
          </a:xfrm>
          <a:custGeom>
            <a:avLst/>
            <a:gdLst>
              <a:gd name="T0" fmla="*/ 2147483647 w 88"/>
              <a:gd name="T1" fmla="*/ 2147483647 h 29"/>
              <a:gd name="T2" fmla="*/ 2147483647 w 88"/>
              <a:gd name="T3" fmla="*/ 2147483647 h 29"/>
              <a:gd name="T4" fmla="*/ 2147483647 w 88"/>
              <a:gd name="T5" fmla="*/ 2147483647 h 29"/>
              <a:gd name="T6" fmla="*/ 2147483647 w 88"/>
              <a:gd name="T7" fmla="*/ 2147483647 h 29"/>
              <a:gd name="T8" fmla="*/ 0 w 88"/>
              <a:gd name="T9" fmla="*/ 0 h 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8"/>
              <a:gd name="T16" fmla="*/ 0 h 29"/>
              <a:gd name="T17" fmla="*/ 88 w 88"/>
              <a:gd name="T18" fmla="*/ 29 h 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8" h="29">
                <a:moveTo>
                  <a:pt x="88" y="29"/>
                </a:moveTo>
                <a:lnTo>
                  <a:pt x="67" y="21"/>
                </a:lnTo>
                <a:lnTo>
                  <a:pt x="46" y="14"/>
                </a:lnTo>
                <a:lnTo>
                  <a:pt x="23" y="6"/>
                </a:lnTo>
                <a:lnTo>
                  <a:pt x="0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75" name="Freeform 589"/>
          <p:cNvSpPr>
            <a:spLocks/>
          </p:cNvSpPr>
          <p:nvPr/>
        </p:nvSpPr>
        <p:spPr bwMode="auto">
          <a:xfrm>
            <a:off x="2705102" y="2724428"/>
            <a:ext cx="8334" cy="17860"/>
          </a:xfrm>
          <a:custGeom>
            <a:avLst/>
            <a:gdLst>
              <a:gd name="T0" fmla="*/ 0 w 15"/>
              <a:gd name="T1" fmla="*/ 0 h 30"/>
              <a:gd name="T2" fmla="*/ 2147483647 w 15"/>
              <a:gd name="T3" fmla="*/ 2147483647 h 30"/>
              <a:gd name="T4" fmla="*/ 2147483647 w 15"/>
              <a:gd name="T5" fmla="*/ 2147483647 h 30"/>
              <a:gd name="T6" fmla="*/ 2147483647 w 15"/>
              <a:gd name="T7" fmla="*/ 2147483647 h 30"/>
              <a:gd name="T8" fmla="*/ 2147483647 w 15"/>
              <a:gd name="T9" fmla="*/ 2147483647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"/>
              <a:gd name="T16" fmla="*/ 0 h 30"/>
              <a:gd name="T17" fmla="*/ 15 w 15"/>
              <a:gd name="T18" fmla="*/ 30 h 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" h="30">
                <a:moveTo>
                  <a:pt x="0" y="0"/>
                </a:moveTo>
                <a:lnTo>
                  <a:pt x="2" y="7"/>
                </a:lnTo>
                <a:lnTo>
                  <a:pt x="6" y="15"/>
                </a:lnTo>
                <a:lnTo>
                  <a:pt x="10" y="23"/>
                </a:lnTo>
                <a:lnTo>
                  <a:pt x="15" y="3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76" name="Freeform 590"/>
          <p:cNvSpPr>
            <a:spLocks/>
          </p:cNvSpPr>
          <p:nvPr/>
        </p:nvSpPr>
        <p:spPr bwMode="auto">
          <a:xfrm>
            <a:off x="4008835" y="3029228"/>
            <a:ext cx="290513" cy="92869"/>
          </a:xfrm>
          <a:custGeom>
            <a:avLst/>
            <a:gdLst>
              <a:gd name="T0" fmla="*/ 2147483647 w 487"/>
              <a:gd name="T1" fmla="*/ 0 h 157"/>
              <a:gd name="T2" fmla="*/ 2147483647 w 487"/>
              <a:gd name="T3" fmla="*/ 2147483647 h 157"/>
              <a:gd name="T4" fmla="*/ 2147483647 w 487"/>
              <a:gd name="T5" fmla="*/ 2147483647 h 157"/>
              <a:gd name="T6" fmla="*/ 2147483647 w 487"/>
              <a:gd name="T7" fmla="*/ 2147483647 h 157"/>
              <a:gd name="T8" fmla="*/ 2147483647 w 487"/>
              <a:gd name="T9" fmla="*/ 2147483647 h 157"/>
              <a:gd name="T10" fmla="*/ 2147483647 w 487"/>
              <a:gd name="T11" fmla="*/ 2147483647 h 157"/>
              <a:gd name="T12" fmla="*/ 2147483647 w 487"/>
              <a:gd name="T13" fmla="*/ 2147483647 h 157"/>
              <a:gd name="T14" fmla="*/ 2147483647 w 487"/>
              <a:gd name="T15" fmla="*/ 2147483647 h 157"/>
              <a:gd name="T16" fmla="*/ 2147483647 w 487"/>
              <a:gd name="T17" fmla="*/ 2147483647 h 157"/>
              <a:gd name="T18" fmla="*/ 2147483647 w 487"/>
              <a:gd name="T19" fmla="*/ 2147483647 h 157"/>
              <a:gd name="T20" fmla="*/ 0 w 487"/>
              <a:gd name="T21" fmla="*/ 2147483647 h 157"/>
              <a:gd name="T22" fmla="*/ 0 w 487"/>
              <a:gd name="T23" fmla="*/ 2147483647 h 157"/>
              <a:gd name="T24" fmla="*/ 2147483647 w 487"/>
              <a:gd name="T25" fmla="*/ 2147483647 h 157"/>
              <a:gd name="T26" fmla="*/ 2147483647 w 487"/>
              <a:gd name="T27" fmla="*/ 2147483647 h 157"/>
              <a:gd name="T28" fmla="*/ 2147483647 w 487"/>
              <a:gd name="T29" fmla="*/ 2147483647 h 157"/>
              <a:gd name="T30" fmla="*/ 2147483647 w 487"/>
              <a:gd name="T31" fmla="*/ 2147483647 h 157"/>
              <a:gd name="T32" fmla="*/ 2147483647 w 487"/>
              <a:gd name="T33" fmla="*/ 2147483647 h 157"/>
              <a:gd name="T34" fmla="*/ 2147483647 w 487"/>
              <a:gd name="T35" fmla="*/ 2147483647 h 157"/>
              <a:gd name="T36" fmla="*/ 2147483647 w 487"/>
              <a:gd name="T37" fmla="*/ 2147483647 h 157"/>
              <a:gd name="T38" fmla="*/ 2147483647 w 487"/>
              <a:gd name="T39" fmla="*/ 2147483647 h 157"/>
              <a:gd name="T40" fmla="*/ 2147483647 w 487"/>
              <a:gd name="T41" fmla="*/ 2147483647 h 157"/>
              <a:gd name="T42" fmla="*/ 2147483647 w 487"/>
              <a:gd name="T43" fmla="*/ 2147483647 h 157"/>
              <a:gd name="T44" fmla="*/ 2147483647 w 487"/>
              <a:gd name="T45" fmla="*/ 2147483647 h 157"/>
              <a:gd name="T46" fmla="*/ 2147483647 w 487"/>
              <a:gd name="T47" fmla="*/ 2147483647 h 157"/>
              <a:gd name="T48" fmla="*/ 2147483647 w 487"/>
              <a:gd name="T49" fmla="*/ 2147483647 h 157"/>
              <a:gd name="T50" fmla="*/ 2147483647 w 487"/>
              <a:gd name="T51" fmla="*/ 2147483647 h 157"/>
              <a:gd name="T52" fmla="*/ 2147483647 w 487"/>
              <a:gd name="T53" fmla="*/ 2147483647 h 157"/>
              <a:gd name="T54" fmla="*/ 2147483647 w 487"/>
              <a:gd name="T55" fmla="*/ 2147483647 h 157"/>
              <a:gd name="T56" fmla="*/ 2147483647 w 487"/>
              <a:gd name="T57" fmla="*/ 2147483647 h 157"/>
              <a:gd name="T58" fmla="*/ 2147483647 w 487"/>
              <a:gd name="T59" fmla="*/ 2147483647 h 157"/>
              <a:gd name="T60" fmla="*/ 2147483647 w 487"/>
              <a:gd name="T61" fmla="*/ 2147483647 h 157"/>
              <a:gd name="T62" fmla="*/ 2147483647 w 487"/>
              <a:gd name="T63" fmla="*/ 2147483647 h 157"/>
              <a:gd name="T64" fmla="*/ 2147483647 w 487"/>
              <a:gd name="T65" fmla="*/ 2147483647 h 157"/>
              <a:gd name="T66" fmla="*/ 2147483647 w 487"/>
              <a:gd name="T67" fmla="*/ 2147483647 h 157"/>
              <a:gd name="T68" fmla="*/ 2147483647 w 487"/>
              <a:gd name="T69" fmla="*/ 2147483647 h 157"/>
              <a:gd name="T70" fmla="*/ 2147483647 w 487"/>
              <a:gd name="T71" fmla="*/ 2147483647 h 157"/>
              <a:gd name="T72" fmla="*/ 2147483647 w 487"/>
              <a:gd name="T73" fmla="*/ 2147483647 h 157"/>
              <a:gd name="T74" fmla="*/ 2147483647 w 487"/>
              <a:gd name="T75" fmla="*/ 2147483647 h 157"/>
              <a:gd name="T76" fmla="*/ 2147483647 w 487"/>
              <a:gd name="T77" fmla="*/ 2147483647 h 157"/>
              <a:gd name="T78" fmla="*/ 2147483647 w 487"/>
              <a:gd name="T79" fmla="*/ 2147483647 h 157"/>
              <a:gd name="T80" fmla="*/ 2147483647 w 487"/>
              <a:gd name="T81" fmla="*/ 2147483647 h 157"/>
              <a:gd name="T82" fmla="*/ 2147483647 w 487"/>
              <a:gd name="T83" fmla="*/ 2147483647 h 157"/>
              <a:gd name="T84" fmla="*/ 2147483647 w 487"/>
              <a:gd name="T85" fmla="*/ 2147483647 h 157"/>
              <a:gd name="T86" fmla="*/ 2147483647 w 487"/>
              <a:gd name="T87" fmla="*/ 0 h 15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87"/>
              <a:gd name="T133" fmla="*/ 0 h 157"/>
              <a:gd name="T134" fmla="*/ 487 w 487"/>
              <a:gd name="T135" fmla="*/ 157 h 15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87" h="157">
                <a:moveTo>
                  <a:pt x="245" y="0"/>
                </a:moveTo>
                <a:lnTo>
                  <a:pt x="220" y="0"/>
                </a:lnTo>
                <a:lnTo>
                  <a:pt x="195" y="2"/>
                </a:lnTo>
                <a:lnTo>
                  <a:pt x="172" y="4"/>
                </a:lnTo>
                <a:lnTo>
                  <a:pt x="149" y="6"/>
                </a:lnTo>
                <a:lnTo>
                  <a:pt x="128" y="10"/>
                </a:lnTo>
                <a:lnTo>
                  <a:pt x="107" y="13"/>
                </a:lnTo>
                <a:lnTo>
                  <a:pt x="88" y="17"/>
                </a:lnTo>
                <a:lnTo>
                  <a:pt x="71" y="23"/>
                </a:lnTo>
                <a:lnTo>
                  <a:pt x="56" y="29"/>
                </a:lnTo>
                <a:lnTo>
                  <a:pt x="42" y="35"/>
                </a:lnTo>
                <a:lnTo>
                  <a:pt x="37" y="36"/>
                </a:lnTo>
                <a:lnTo>
                  <a:pt x="29" y="40"/>
                </a:lnTo>
                <a:lnTo>
                  <a:pt x="25" y="44"/>
                </a:lnTo>
                <a:lnTo>
                  <a:pt x="19" y="48"/>
                </a:lnTo>
                <a:lnTo>
                  <a:pt x="16" y="52"/>
                </a:lnTo>
                <a:lnTo>
                  <a:pt x="12" y="56"/>
                </a:lnTo>
                <a:lnTo>
                  <a:pt x="8" y="59"/>
                </a:lnTo>
                <a:lnTo>
                  <a:pt x="6" y="61"/>
                </a:lnTo>
                <a:lnTo>
                  <a:pt x="4" y="67"/>
                </a:lnTo>
                <a:lnTo>
                  <a:pt x="2" y="71"/>
                </a:lnTo>
                <a:lnTo>
                  <a:pt x="0" y="75"/>
                </a:lnTo>
                <a:lnTo>
                  <a:pt x="0" y="79"/>
                </a:lnTo>
                <a:lnTo>
                  <a:pt x="0" y="82"/>
                </a:lnTo>
                <a:lnTo>
                  <a:pt x="2" y="86"/>
                </a:lnTo>
                <a:lnTo>
                  <a:pt x="4" y="90"/>
                </a:lnTo>
                <a:lnTo>
                  <a:pt x="6" y="94"/>
                </a:lnTo>
                <a:lnTo>
                  <a:pt x="8" y="98"/>
                </a:lnTo>
                <a:lnTo>
                  <a:pt x="12" y="102"/>
                </a:lnTo>
                <a:lnTo>
                  <a:pt x="16" y="105"/>
                </a:lnTo>
                <a:lnTo>
                  <a:pt x="19" y="109"/>
                </a:lnTo>
                <a:lnTo>
                  <a:pt x="25" y="113"/>
                </a:lnTo>
                <a:lnTo>
                  <a:pt x="29" y="115"/>
                </a:lnTo>
                <a:lnTo>
                  <a:pt x="37" y="119"/>
                </a:lnTo>
                <a:lnTo>
                  <a:pt x="42" y="123"/>
                </a:lnTo>
                <a:lnTo>
                  <a:pt x="56" y="128"/>
                </a:lnTo>
                <a:lnTo>
                  <a:pt x="71" y="134"/>
                </a:lnTo>
                <a:lnTo>
                  <a:pt x="88" y="138"/>
                </a:lnTo>
                <a:lnTo>
                  <a:pt x="107" y="144"/>
                </a:lnTo>
                <a:lnTo>
                  <a:pt x="128" y="148"/>
                </a:lnTo>
                <a:lnTo>
                  <a:pt x="149" y="151"/>
                </a:lnTo>
                <a:lnTo>
                  <a:pt x="172" y="153"/>
                </a:lnTo>
                <a:lnTo>
                  <a:pt x="195" y="155"/>
                </a:lnTo>
                <a:lnTo>
                  <a:pt x="220" y="157"/>
                </a:lnTo>
                <a:lnTo>
                  <a:pt x="245" y="157"/>
                </a:lnTo>
                <a:lnTo>
                  <a:pt x="270" y="157"/>
                </a:lnTo>
                <a:lnTo>
                  <a:pt x="293" y="155"/>
                </a:lnTo>
                <a:lnTo>
                  <a:pt x="317" y="153"/>
                </a:lnTo>
                <a:lnTo>
                  <a:pt x="338" y="151"/>
                </a:lnTo>
                <a:lnTo>
                  <a:pt x="361" y="148"/>
                </a:lnTo>
                <a:lnTo>
                  <a:pt x="380" y="144"/>
                </a:lnTo>
                <a:lnTo>
                  <a:pt x="399" y="138"/>
                </a:lnTo>
                <a:lnTo>
                  <a:pt x="417" y="134"/>
                </a:lnTo>
                <a:lnTo>
                  <a:pt x="432" y="128"/>
                </a:lnTo>
                <a:lnTo>
                  <a:pt x="447" y="123"/>
                </a:lnTo>
                <a:lnTo>
                  <a:pt x="453" y="119"/>
                </a:lnTo>
                <a:lnTo>
                  <a:pt x="459" y="115"/>
                </a:lnTo>
                <a:lnTo>
                  <a:pt x="464" y="113"/>
                </a:lnTo>
                <a:lnTo>
                  <a:pt x="468" y="109"/>
                </a:lnTo>
                <a:lnTo>
                  <a:pt x="474" y="105"/>
                </a:lnTo>
                <a:lnTo>
                  <a:pt x="478" y="102"/>
                </a:lnTo>
                <a:lnTo>
                  <a:pt x="480" y="98"/>
                </a:lnTo>
                <a:lnTo>
                  <a:pt x="484" y="94"/>
                </a:lnTo>
                <a:lnTo>
                  <a:pt x="485" y="90"/>
                </a:lnTo>
                <a:lnTo>
                  <a:pt x="487" y="86"/>
                </a:lnTo>
                <a:lnTo>
                  <a:pt x="487" y="82"/>
                </a:lnTo>
                <a:lnTo>
                  <a:pt x="487" y="79"/>
                </a:lnTo>
                <a:lnTo>
                  <a:pt x="487" y="75"/>
                </a:lnTo>
                <a:lnTo>
                  <a:pt x="487" y="71"/>
                </a:lnTo>
                <a:lnTo>
                  <a:pt x="485" y="67"/>
                </a:lnTo>
                <a:lnTo>
                  <a:pt x="484" y="61"/>
                </a:lnTo>
                <a:lnTo>
                  <a:pt x="480" y="59"/>
                </a:lnTo>
                <a:lnTo>
                  <a:pt x="478" y="56"/>
                </a:lnTo>
                <a:lnTo>
                  <a:pt x="474" y="52"/>
                </a:lnTo>
                <a:lnTo>
                  <a:pt x="468" y="48"/>
                </a:lnTo>
                <a:lnTo>
                  <a:pt x="464" y="44"/>
                </a:lnTo>
                <a:lnTo>
                  <a:pt x="459" y="40"/>
                </a:lnTo>
                <a:lnTo>
                  <a:pt x="453" y="36"/>
                </a:lnTo>
                <a:lnTo>
                  <a:pt x="447" y="35"/>
                </a:lnTo>
                <a:lnTo>
                  <a:pt x="432" y="29"/>
                </a:lnTo>
                <a:lnTo>
                  <a:pt x="417" y="23"/>
                </a:lnTo>
                <a:lnTo>
                  <a:pt x="399" y="17"/>
                </a:lnTo>
                <a:lnTo>
                  <a:pt x="380" y="13"/>
                </a:lnTo>
                <a:lnTo>
                  <a:pt x="361" y="10"/>
                </a:lnTo>
                <a:lnTo>
                  <a:pt x="338" y="6"/>
                </a:lnTo>
                <a:lnTo>
                  <a:pt x="317" y="4"/>
                </a:lnTo>
                <a:lnTo>
                  <a:pt x="293" y="2"/>
                </a:lnTo>
                <a:lnTo>
                  <a:pt x="270" y="0"/>
                </a:lnTo>
                <a:lnTo>
                  <a:pt x="245" y="0"/>
                </a:lnTo>
                <a:close/>
              </a:path>
            </a:pathLst>
          </a:cu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77" name="Freeform 591"/>
          <p:cNvSpPr>
            <a:spLocks/>
          </p:cNvSpPr>
          <p:nvPr/>
        </p:nvSpPr>
        <p:spPr bwMode="auto">
          <a:xfrm>
            <a:off x="4008835" y="3029228"/>
            <a:ext cx="290513" cy="92869"/>
          </a:xfrm>
          <a:custGeom>
            <a:avLst/>
            <a:gdLst>
              <a:gd name="T0" fmla="*/ 2147483647 w 487"/>
              <a:gd name="T1" fmla="*/ 0 h 157"/>
              <a:gd name="T2" fmla="*/ 2147483647 w 487"/>
              <a:gd name="T3" fmla="*/ 2147483647 h 157"/>
              <a:gd name="T4" fmla="*/ 2147483647 w 487"/>
              <a:gd name="T5" fmla="*/ 2147483647 h 157"/>
              <a:gd name="T6" fmla="*/ 2147483647 w 487"/>
              <a:gd name="T7" fmla="*/ 2147483647 h 157"/>
              <a:gd name="T8" fmla="*/ 2147483647 w 487"/>
              <a:gd name="T9" fmla="*/ 2147483647 h 157"/>
              <a:gd name="T10" fmla="*/ 2147483647 w 487"/>
              <a:gd name="T11" fmla="*/ 2147483647 h 157"/>
              <a:gd name="T12" fmla="*/ 2147483647 w 487"/>
              <a:gd name="T13" fmla="*/ 2147483647 h 157"/>
              <a:gd name="T14" fmla="*/ 2147483647 w 487"/>
              <a:gd name="T15" fmla="*/ 2147483647 h 157"/>
              <a:gd name="T16" fmla="*/ 2147483647 w 487"/>
              <a:gd name="T17" fmla="*/ 2147483647 h 157"/>
              <a:gd name="T18" fmla="*/ 2147483647 w 487"/>
              <a:gd name="T19" fmla="*/ 2147483647 h 157"/>
              <a:gd name="T20" fmla="*/ 0 w 487"/>
              <a:gd name="T21" fmla="*/ 2147483647 h 157"/>
              <a:gd name="T22" fmla="*/ 0 w 487"/>
              <a:gd name="T23" fmla="*/ 2147483647 h 157"/>
              <a:gd name="T24" fmla="*/ 2147483647 w 487"/>
              <a:gd name="T25" fmla="*/ 2147483647 h 157"/>
              <a:gd name="T26" fmla="*/ 2147483647 w 487"/>
              <a:gd name="T27" fmla="*/ 2147483647 h 157"/>
              <a:gd name="T28" fmla="*/ 2147483647 w 487"/>
              <a:gd name="T29" fmla="*/ 2147483647 h 157"/>
              <a:gd name="T30" fmla="*/ 2147483647 w 487"/>
              <a:gd name="T31" fmla="*/ 2147483647 h 157"/>
              <a:gd name="T32" fmla="*/ 2147483647 w 487"/>
              <a:gd name="T33" fmla="*/ 2147483647 h 157"/>
              <a:gd name="T34" fmla="*/ 2147483647 w 487"/>
              <a:gd name="T35" fmla="*/ 2147483647 h 157"/>
              <a:gd name="T36" fmla="*/ 2147483647 w 487"/>
              <a:gd name="T37" fmla="*/ 2147483647 h 157"/>
              <a:gd name="T38" fmla="*/ 2147483647 w 487"/>
              <a:gd name="T39" fmla="*/ 2147483647 h 157"/>
              <a:gd name="T40" fmla="*/ 2147483647 w 487"/>
              <a:gd name="T41" fmla="*/ 2147483647 h 157"/>
              <a:gd name="T42" fmla="*/ 2147483647 w 487"/>
              <a:gd name="T43" fmla="*/ 2147483647 h 157"/>
              <a:gd name="T44" fmla="*/ 2147483647 w 487"/>
              <a:gd name="T45" fmla="*/ 2147483647 h 157"/>
              <a:gd name="T46" fmla="*/ 2147483647 w 487"/>
              <a:gd name="T47" fmla="*/ 2147483647 h 157"/>
              <a:gd name="T48" fmla="*/ 2147483647 w 487"/>
              <a:gd name="T49" fmla="*/ 2147483647 h 157"/>
              <a:gd name="T50" fmla="*/ 2147483647 w 487"/>
              <a:gd name="T51" fmla="*/ 2147483647 h 157"/>
              <a:gd name="T52" fmla="*/ 2147483647 w 487"/>
              <a:gd name="T53" fmla="*/ 2147483647 h 157"/>
              <a:gd name="T54" fmla="*/ 2147483647 w 487"/>
              <a:gd name="T55" fmla="*/ 2147483647 h 157"/>
              <a:gd name="T56" fmla="*/ 2147483647 w 487"/>
              <a:gd name="T57" fmla="*/ 2147483647 h 157"/>
              <a:gd name="T58" fmla="*/ 2147483647 w 487"/>
              <a:gd name="T59" fmla="*/ 2147483647 h 157"/>
              <a:gd name="T60" fmla="*/ 2147483647 w 487"/>
              <a:gd name="T61" fmla="*/ 2147483647 h 157"/>
              <a:gd name="T62" fmla="*/ 2147483647 w 487"/>
              <a:gd name="T63" fmla="*/ 2147483647 h 157"/>
              <a:gd name="T64" fmla="*/ 2147483647 w 487"/>
              <a:gd name="T65" fmla="*/ 2147483647 h 157"/>
              <a:gd name="T66" fmla="*/ 2147483647 w 487"/>
              <a:gd name="T67" fmla="*/ 2147483647 h 157"/>
              <a:gd name="T68" fmla="*/ 2147483647 w 487"/>
              <a:gd name="T69" fmla="*/ 2147483647 h 157"/>
              <a:gd name="T70" fmla="*/ 2147483647 w 487"/>
              <a:gd name="T71" fmla="*/ 2147483647 h 157"/>
              <a:gd name="T72" fmla="*/ 2147483647 w 487"/>
              <a:gd name="T73" fmla="*/ 2147483647 h 157"/>
              <a:gd name="T74" fmla="*/ 2147483647 w 487"/>
              <a:gd name="T75" fmla="*/ 2147483647 h 157"/>
              <a:gd name="T76" fmla="*/ 2147483647 w 487"/>
              <a:gd name="T77" fmla="*/ 2147483647 h 157"/>
              <a:gd name="T78" fmla="*/ 2147483647 w 487"/>
              <a:gd name="T79" fmla="*/ 2147483647 h 157"/>
              <a:gd name="T80" fmla="*/ 2147483647 w 487"/>
              <a:gd name="T81" fmla="*/ 2147483647 h 157"/>
              <a:gd name="T82" fmla="*/ 2147483647 w 487"/>
              <a:gd name="T83" fmla="*/ 2147483647 h 157"/>
              <a:gd name="T84" fmla="*/ 2147483647 w 487"/>
              <a:gd name="T85" fmla="*/ 2147483647 h 157"/>
              <a:gd name="T86" fmla="*/ 2147483647 w 487"/>
              <a:gd name="T87" fmla="*/ 0 h 15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87"/>
              <a:gd name="T133" fmla="*/ 0 h 157"/>
              <a:gd name="T134" fmla="*/ 487 w 487"/>
              <a:gd name="T135" fmla="*/ 157 h 15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87" h="157">
                <a:moveTo>
                  <a:pt x="245" y="0"/>
                </a:moveTo>
                <a:lnTo>
                  <a:pt x="220" y="0"/>
                </a:lnTo>
                <a:lnTo>
                  <a:pt x="195" y="2"/>
                </a:lnTo>
                <a:lnTo>
                  <a:pt x="172" y="4"/>
                </a:lnTo>
                <a:lnTo>
                  <a:pt x="149" y="6"/>
                </a:lnTo>
                <a:lnTo>
                  <a:pt x="128" y="10"/>
                </a:lnTo>
                <a:lnTo>
                  <a:pt x="107" y="13"/>
                </a:lnTo>
                <a:lnTo>
                  <a:pt x="88" y="17"/>
                </a:lnTo>
                <a:lnTo>
                  <a:pt x="71" y="23"/>
                </a:lnTo>
                <a:lnTo>
                  <a:pt x="56" y="29"/>
                </a:lnTo>
                <a:lnTo>
                  <a:pt x="42" y="35"/>
                </a:lnTo>
                <a:lnTo>
                  <a:pt x="37" y="36"/>
                </a:lnTo>
                <a:lnTo>
                  <a:pt x="29" y="40"/>
                </a:lnTo>
                <a:lnTo>
                  <a:pt x="25" y="44"/>
                </a:lnTo>
                <a:lnTo>
                  <a:pt x="19" y="48"/>
                </a:lnTo>
                <a:lnTo>
                  <a:pt x="16" y="52"/>
                </a:lnTo>
                <a:lnTo>
                  <a:pt x="12" y="56"/>
                </a:lnTo>
                <a:lnTo>
                  <a:pt x="8" y="59"/>
                </a:lnTo>
                <a:lnTo>
                  <a:pt x="6" y="61"/>
                </a:lnTo>
                <a:lnTo>
                  <a:pt x="4" y="67"/>
                </a:lnTo>
                <a:lnTo>
                  <a:pt x="2" y="71"/>
                </a:lnTo>
                <a:lnTo>
                  <a:pt x="0" y="75"/>
                </a:lnTo>
                <a:lnTo>
                  <a:pt x="0" y="79"/>
                </a:lnTo>
                <a:lnTo>
                  <a:pt x="0" y="82"/>
                </a:lnTo>
                <a:lnTo>
                  <a:pt x="2" y="86"/>
                </a:lnTo>
                <a:lnTo>
                  <a:pt x="4" y="90"/>
                </a:lnTo>
                <a:lnTo>
                  <a:pt x="6" y="94"/>
                </a:lnTo>
                <a:lnTo>
                  <a:pt x="8" y="98"/>
                </a:lnTo>
                <a:lnTo>
                  <a:pt x="12" y="102"/>
                </a:lnTo>
                <a:lnTo>
                  <a:pt x="16" y="105"/>
                </a:lnTo>
                <a:lnTo>
                  <a:pt x="19" y="109"/>
                </a:lnTo>
                <a:lnTo>
                  <a:pt x="25" y="113"/>
                </a:lnTo>
                <a:lnTo>
                  <a:pt x="29" y="115"/>
                </a:lnTo>
                <a:lnTo>
                  <a:pt x="37" y="119"/>
                </a:lnTo>
                <a:lnTo>
                  <a:pt x="42" y="123"/>
                </a:lnTo>
                <a:lnTo>
                  <a:pt x="56" y="128"/>
                </a:lnTo>
                <a:lnTo>
                  <a:pt x="71" y="134"/>
                </a:lnTo>
                <a:lnTo>
                  <a:pt x="88" y="138"/>
                </a:lnTo>
                <a:lnTo>
                  <a:pt x="107" y="144"/>
                </a:lnTo>
                <a:lnTo>
                  <a:pt x="128" y="148"/>
                </a:lnTo>
                <a:lnTo>
                  <a:pt x="149" y="151"/>
                </a:lnTo>
                <a:lnTo>
                  <a:pt x="172" y="153"/>
                </a:lnTo>
                <a:lnTo>
                  <a:pt x="195" y="155"/>
                </a:lnTo>
                <a:lnTo>
                  <a:pt x="220" y="157"/>
                </a:lnTo>
                <a:lnTo>
                  <a:pt x="245" y="157"/>
                </a:lnTo>
                <a:lnTo>
                  <a:pt x="270" y="157"/>
                </a:lnTo>
                <a:lnTo>
                  <a:pt x="293" y="155"/>
                </a:lnTo>
                <a:lnTo>
                  <a:pt x="317" y="153"/>
                </a:lnTo>
                <a:lnTo>
                  <a:pt x="338" y="151"/>
                </a:lnTo>
                <a:lnTo>
                  <a:pt x="361" y="148"/>
                </a:lnTo>
                <a:lnTo>
                  <a:pt x="380" y="144"/>
                </a:lnTo>
                <a:lnTo>
                  <a:pt x="399" y="138"/>
                </a:lnTo>
                <a:lnTo>
                  <a:pt x="417" y="134"/>
                </a:lnTo>
                <a:lnTo>
                  <a:pt x="432" y="128"/>
                </a:lnTo>
                <a:lnTo>
                  <a:pt x="447" y="123"/>
                </a:lnTo>
                <a:lnTo>
                  <a:pt x="453" y="119"/>
                </a:lnTo>
                <a:lnTo>
                  <a:pt x="459" y="115"/>
                </a:lnTo>
                <a:lnTo>
                  <a:pt x="464" y="113"/>
                </a:lnTo>
                <a:lnTo>
                  <a:pt x="468" y="109"/>
                </a:lnTo>
                <a:lnTo>
                  <a:pt x="474" y="105"/>
                </a:lnTo>
                <a:lnTo>
                  <a:pt x="478" y="102"/>
                </a:lnTo>
                <a:lnTo>
                  <a:pt x="480" y="98"/>
                </a:lnTo>
                <a:lnTo>
                  <a:pt x="484" y="94"/>
                </a:lnTo>
                <a:lnTo>
                  <a:pt x="485" y="90"/>
                </a:lnTo>
                <a:lnTo>
                  <a:pt x="487" y="86"/>
                </a:lnTo>
                <a:lnTo>
                  <a:pt x="487" y="82"/>
                </a:lnTo>
                <a:lnTo>
                  <a:pt x="487" y="79"/>
                </a:lnTo>
                <a:lnTo>
                  <a:pt x="487" y="75"/>
                </a:lnTo>
                <a:lnTo>
                  <a:pt x="487" y="71"/>
                </a:lnTo>
                <a:lnTo>
                  <a:pt x="485" y="67"/>
                </a:lnTo>
                <a:lnTo>
                  <a:pt x="484" y="61"/>
                </a:lnTo>
                <a:lnTo>
                  <a:pt x="480" y="59"/>
                </a:lnTo>
                <a:lnTo>
                  <a:pt x="478" y="56"/>
                </a:lnTo>
                <a:lnTo>
                  <a:pt x="474" y="52"/>
                </a:lnTo>
                <a:lnTo>
                  <a:pt x="468" y="48"/>
                </a:lnTo>
                <a:lnTo>
                  <a:pt x="464" y="44"/>
                </a:lnTo>
                <a:lnTo>
                  <a:pt x="459" y="40"/>
                </a:lnTo>
                <a:lnTo>
                  <a:pt x="453" y="36"/>
                </a:lnTo>
                <a:lnTo>
                  <a:pt x="447" y="35"/>
                </a:lnTo>
                <a:lnTo>
                  <a:pt x="432" y="29"/>
                </a:lnTo>
                <a:lnTo>
                  <a:pt x="417" y="23"/>
                </a:lnTo>
                <a:lnTo>
                  <a:pt x="399" y="17"/>
                </a:lnTo>
                <a:lnTo>
                  <a:pt x="380" y="13"/>
                </a:lnTo>
                <a:lnTo>
                  <a:pt x="361" y="10"/>
                </a:lnTo>
                <a:lnTo>
                  <a:pt x="338" y="6"/>
                </a:lnTo>
                <a:lnTo>
                  <a:pt x="317" y="4"/>
                </a:lnTo>
                <a:lnTo>
                  <a:pt x="293" y="2"/>
                </a:lnTo>
                <a:lnTo>
                  <a:pt x="270" y="0"/>
                </a:lnTo>
                <a:lnTo>
                  <a:pt x="245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78" name="Freeform 592"/>
          <p:cNvSpPr>
            <a:spLocks/>
          </p:cNvSpPr>
          <p:nvPr/>
        </p:nvSpPr>
        <p:spPr bwMode="auto">
          <a:xfrm>
            <a:off x="4268392" y="3117334"/>
            <a:ext cx="192881" cy="63104"/>
          </a:xfrm>
          <a:custGeom>
            <a:avLst/>
            <a:gdLst>
              <a:gd name="T0" fmla="*/ 2147483647 w 325"/>
              <a:gd name="T1" fmla="*/ 0 h 106"/>
              <a:gd name="T2" fmla="*/ 2147483647 w 325"/>
              <a:gd name="T3" fmla="*/ 2147483647 h 106"/>
              <a:gd name="T4" fmla="*/ 2147483647 w 325"/>
              <a:gd name="T5" fmla="*/ 2147483647 h 106"/>
              <a:gd name="T6" fmla="*/ 2147483647 w 325"/>
              <a:gd name="T7" fmla="*/ 2147483647 h 106"/>
              <a:gd name="T8" fmla="*/ 2147483647 w 325"/>
              <a:gd name="T9" fmla="*/ 2147483647 h 106"/>
              <a:gd name="T10" fmla="*/ 2147483647 w 325"/>
              <a:gd name="T11" fmla="*/ 2147483647 h 106"/>
              <a:gd name="T12" fmla="*/ 2147483647 w 325"/>
              <a:gd name="T13" fmla="*/ 2147483647 h 106"/>
              <a:gd name="T14" fmla="*/ 2147483647 w 325"/>
              <a:gd name="T15" fmla="*/ 2147483647 h 106"/>
              <a:gd name="T16" fmla="*/ 2147483647 w 325"/>
              <a:gd name="T17" fmla="*/ 2147483647 h 106"/>
              <a:gd name="T18" fmla="*/ 2147483647 w 325"/>
              <a:gd name="T19" fmla="*/ 2147483647 h 106"/>
              <a:gd name="T20" fmla="*/ 2147483647 w 325"/>
              <a:gd name="T21" fmla="*/ 2147483647 h 106"/>
              <a:gd name="T22" fmla="*/ 2147483647 w 325"/>
              <a:gd name="T23" fmla="*/ 2147483647 h 106"/>
              <a:gd name="T24" fmla="*/ 2147483647 w 325"/>
              <a:gd name="T25" fmla="*/ 2147483647 h 106"/>
              <a:gd name="T26" fmla="*/ 2147483647 w 325"/>
              <a:gd name="T27" fmla="*/ 2147483647 h 106"/>
              <a:gd name="T28" fmla="*/ 2147483647 w 325"/>
              <a:gd name="T29" fmla="*/ 2147483647 h 106"/>
              <a:gd name="T30" fmla="*/ 2147483647 w 325"/>
              <a:gd name="T31" fmla="*/ 2147483647 h 106"/>
              <a:gd name="T32" fmla="*/ 2147483647 w 325"/>
              <a:gd name="T33" fmla="*/ 2147483647 h 106"/>
              <a:gd name="T34" fmla="*/ 2147483647 w 325"/>
              <a:gd name="T35" fmla="*/ 2147483647 h 106"/>
              <a:gd name="T36" fmla="*/ 2147483647 w 325"/>
              <a:gd name="T37" fmla="*/ 2147483647 h 106"/>
              <a:gd name="T38" fmla="*/ 2147483647 w 325"/>
              <a:gd name="T39" fmla="*/ 2147483647 h 106"/>
              <a:gd name="T40" fmla="*/ 2147483647 w 325"/>
              <a:gd name="T41" fmla="*/ 2147483647 h 106"/>
              <a:gd name="T42" fmla="*/ 2147483647 w 325"/>
              <a:gd name="T43" fmla="*/ 2147483647 h 106"/>
              <a:gd name="T44" fmla="*/ 2147483647 w 325"/>
              <a:gd name="T45" fmla="*/ 2147483647 h 106"/>
              <a:gd name="T46" fmla="*/ 2147483647 w 325"/>
              <a:gd name="T47" fmla="*/ 2147483647 h 106"/>
              <a:gd name="T48" fmla="*/ 2147483647 w 325"/>
              <a:gd name="T49" fmla="*/ 2147483647 h 106"/>
              <a:gd name="T50" fmla="*/ 2147483647 w 325"/>
              <a:gd name="T51" fmla="*/ 2147483647 h 106"/>
              <a:gd name="T52" fmla="*/ 2147483647 w 325"/>
              <a:gd name="T53" fmla="*/ 2147483647 h 106"/>
              <a:gd name="T54" fmla="*/ 2147483647 w 325"/>
              <a:gd name="T55" fmla="*/ 2147483647 h 106"/>
              <a:gd name="T56" fmla="*/ 2147483647 w 325"/>
              <a:gd name="T57" fmla="*/ 2147483647 h 106"/>
              <a:gd name="T58" fmla="*/ 2147483647 w 325"/>
              <a:gd name="T59" fmla="*/ 2147483647 h 106"/>
              <a:gd name="T60" fmla="*/ 2147483647 w 325"/>
              <a:gd name="T61" fmla="*/ 2147483647 h 106"/>
              <a:gd name="T62" fmla="*/ 2147483647 w 325"/>
              <a:gd name="T63" fmla="*/ 0 h 10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25"/>
              <a:gd name="T97" fmla="*/ 0 h 106"/>
              <a:gd name="T98" fmla="*/ 325 w 325"/>
              <a:gd name="T99" fmla="*/ 106 h 10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25" h="106">
                <a:moveTo>
                  <a:pt x="162" y="0"/>
                </a:moveTo>
                <a:lnTo>
                  <a:pt x="145" y="0"/>
                </a:lnTo>
                <a:lnTo>
                  <a:pt x="130" y="2"/>
                </a:lnTo>
                <a:lnTo>
                  <a:pt x="114" y="2"/>
                </a:lnTo>
                <a:lnTo>
                  <a:pt x="99" y="4"/>
                </a:lnTo>
                <a:lnTo>
                  <a:pt x="86" y="6"/>
                </a:lnTo>
                <a:lnTo>
                  <a:pt x="72" y="10"/>
                </a:lnTo>
                <a:lnTo>
                  <a:pt x="59" y="12"/>
                </a:lnTo>
                <a:lnTo>
                  <a:pt x="48" y="16"/>
                </a:lnTo>
                <a:lnTo>
                  <a:pt x="36" y="20"/>
                </a:lnTo>
                <a:lnTo>
                  <a:pt x="28" y="23"/>
                </a:lnTo>
                <a:lnTo>
                  <a:pt x="19" y="27"/>
                </a:lnTo>
                <a:lnTo>
                  <a:pt x="13" y="33"/>
                </a:lnTo>
                <a:lnTo>
                  <a:pt x="7" y="37"/>
                </a:lnTo>
                <a:lnTo>
                  <a:pt x="4" y="43"/>
                </a:lnTo>
                <a:lnTo>
                  <a:pt x="2" y="48"/>
                </a:lnTo>
                <a:lnTo>
                  <a:pt x="0" y="52"/>
                </a:lnTo>
                <a:lnTo>
                  <a:pt x="2" y="58"/>
                </a:lnTo>
                <a:lnTo>
                  <a:pt x="4" y="64"/>
                </a:lnTo>
                <a:lnTo>
                  <a:pt x="7" y="69"/>
                </a:lnTo>
                <a:lnTo>
                  <a:pt x="13" y="73"/>
                </a:lnTo>
                <a:lnTo>
                  <a:pt x="19" y="77"/>
                </a:lnTo>
                <a:lnTo>
                  <a:pt x="28" y="83"/>
                </a:lnTo>
                <a:lnTo>
                  <a:pt x="36" y="87"/>
                </a:lnTo>
                <a:lnTo>
                  <a:pt x="48" y="91"/>
                </a:lnTo>
                <a:lnTo>
                  <a:pt x="59" y="94"/>
                </a:lnTo>
                <a:lnTo>
                  <a:pt x="72" y="96"/>
                </a:lnTo>
                <a:lnTo>
                  <a:pt x="86" y="100"/>
                </a:lnTo>
                <a:lnTo>
                  <a:pt x="99" y="102"/>
                </a:lnTo>
                <a:lnTo>
                  <a:pt x="114" y="104"/>
                </a:lnTo>
                <a:lnTo>
                  <a:pt x="130" y="104"/>
                </a:lnTo>
                <a:lnTo>
                  <a:pt x="145" y="106"/>
                </a:lnTo>
                <a:lnTo>
                  <a:pt x="162" y="106"/>
                </a:lnTo>
                <a:lnTo>
                  <a:pt x="179" y="106"/>
                </a:lnTo>
                <a:lnTo>
                  <a:pt x="195" y="104"/>
                </a:lnTo>
                <a:lnTo>
                  <a:pt x="210" y="104"/>
                </a:lnTo>
                <a:lnTo>
                  <a:pt x="225" y="102"/>
                </a:lnTo>
                <a:lnTo>
                  <a:pt x="240" y="100"/>
                </a:lnTo>
                <a:lnTo>
                  <a:pt x="254" y="96"/>
                </a:lnTo>
                <a:lnTo>
                  <a:pt x="265" y="94"/>
                </a:lnTo>
                <a:lnTo>
                  <a:pt x="277" y="91"/>
                </a:lnTo>
                <a:lnTo>
                  <a:pt x="288" y="87"/>
                </a:lnTo>
                <a:lnTo>
                  <a:pt x="298" y="83"/>
                </a:lnTo>
                <a:lnTo>
                  <a:pt x="305" y="77"/>
                </a:lnTo>
                <a:lnTo>
                  <a:pt x="313" y="73"/>
                </a:lnTo>
                <a:lnTo>
                  <a:pt x="317" y="69"/>
                </a:lnTo>
                <a:lnTo>
                  <a:pt x="323" y="64"/>
                </a:lnTo>
                <a:lnTo>
                  <a:pt x="325" y="58"/>
                </a:lnTo>
                <a:lnTo>
                  <a:pt x="325" y="52"/>
                </a:lnTo>
                <a:lnTo>
                  <a:pt x="325" y="48"/>
                </a:lnTo>
                <a:lnTo>
                  <a:pt x="323" y="43"/>
                </a:lnTo>
                <a:lnTo>
                  <a:pt x="317" y="37"/>
                </a:lnTo>
                <a:lnTo>
                  <a:pt x="313" y="33"/>
                </a:lnTo>
                <a:lnTo>
                  <a:pt x="305" y="27"/>
                </a:lnTo>
                <a:lnTo>
                  <a:pt x="298" y="23"/>
                </a:lnTo>
                <a:lnTo>
                  <a:pt x="288" y="20"/>
                </a:lnTo>
                <a:lnTo>
                  <a:pt x="277" y="16"/>
                </a:lnTo>
                <a:lnTo>
                  <a:pt x="265" y="12"/>
                </a:lnTo>
                <a:lnTo>
                  <a:pt x="254" y="10"/>
                </a:lnTo>
                <a:lnTo>
                  <a:pt x="240" y="6"/>
                </a:lnTo>
                <a:lnTo>
                  <a:pt x="225" y="4"/>
                </a:lnTo>
                <a:lnTo>
                  <a:pt x="210" y="2"/>
                </a:lnTo>
                <a:lnTo>
                  <a:pt x="195" y="2"/>
                </a:lnTo>
                <a:lnTo>
                  <a:pt x="179" y="0"/>
                </a:lnTo>
                <a:lnTo>
                  <a:pt x="162" y="0"/>
                </a:lnTo>
                <a:close/>
              </a:path>
            </a:pathLst>
          </a:cu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79" name="Freeform 593"/>
          <p:cNvSpPr>
            <a:spLocks/>
          </p:cNvSpPr>
          <p:nvPr/>
        </p:nvSpPr>
        <p:spPr bwMode="auto">
          <a:xfrm>
            <a:off x="4268392" y="3117334"/>
            <a:ext cx="192881" cy="63104"/>
          </a:xfrm>
          <a:custGeom>
            <a:avLst/>
            <a:gdLst>
              <a:gd name="T0" fmla="*/ 2147483647 w 325"/>
              <a:gd name="T1" fmla="*/ 0 h 106"/>
              <a:gd name="T2" fmla="*/ 2147483647 w 325"/>
              <a:gd name="T3" fmla="*/ 2147483647 h 106"/>
              <a:gd name="T4" fmla="*/ 2147483647 w 325"/>
              <a:gd name="T5" fmla="*/ 2147483647 h 106"/>
              <a:gd name="T6" fmla="*/ 2147483647 w 325"/>
              <a:gd name="T7" fmla="*/ 2147483647 h 106"/>
              <a:gd name="T8" fmla="*/ 2147483647 w 325"/>
              <a:gd name="T9" fmla="*/ 2147483647 h 106"/>
              <a:gd name="T10" fmla="*/ 2147483647 w 325"/>
              <a:gd name="T11" fmla="*/ 2147483647 h 106"/>
              <a:gd name="T12" fmla="*/ 2147483647 w 325"/>
              <a:gd name="T13" fmla="*/ 2147483647 h 106"/>
              <a:gd name="T14" fmla="*/ 2147483647 w 325"/>
              <a:gd name="T15" fmla="*/ 2147483647 h 106"/>
              <a:gd name="T16" fmla="*/ 2147483647 w 325"/>
              <a:gd name="T17" fmla="*/ 2147483647 h 106"/>
              <a:gd name="T18" fmla="*/ 2147483647 w 325"/>
              <a:gd name="T19" fmla="*/ 2147483647 h 106"/>
              <a:gd name="T20" fmla="*/ 2147483647 w 325"/>
              <a:gd name="T21" fmla="*/ 2147483647 h 106"/>
              <a:gd name="T22" fmla="*/ 2147483647 w 325"/>
              <a:gd name="T23" fmla="*/ 2147483647 h 106"/>
              <a:gd name="T24" fmla="*/ 2147483647 w 325"/>
              <a:gd name="T25" fmla="*/ 2147483647 h 106"/>
              <a:gd name="T26" fmla="*/ 2147483647 w 325"/>
              <a:gd name="T27" fmla="*/ 2147483647 h 106"/>
              <a:gd name="T28" fmla="*/ 2147483647 w 325"/>
              <a:gd name="T29" fmla="*/ 2147483647 h 106"/>
              <a:gd name="T30" fmla="*/ 2147483647 w 325"/>
              <a:gd name="T31" fmla="*/ 2147483647 h 106"/>
              <a:gd name="T32" fmla="*/ 2147483647 w 325"/>
              <a:gd name="T33" fmla="*/ 2147483647 h 106"/>
              <a:gd name="T34" fmla="*/ 2147483647 w 325"/>
              <a:gd name="T35" fmla="*/ 2147483647 h 106"/>
              <a:gd name="T36" fmla="*/ 2147483647 w 325"/>
              <a:gd name="T37" fmla="*/ 2147483647 h 106"/>
              <a:gd name="T38" fmla="*/ 2147483647 w 325"/>
              <a:gd name="T39" fmla="*/ 2147483647 h 106"/>
              <a:gd name="T40" fmla="*/ 2147483647 w 325"/>
              <a:gd name="T41" fmla="*/ 2147483647 h 106"/>
              <a:gd name="T42" fmla="*/ 2147483647 w 325"/>
              <a:gd name="T43" fmla="*/ 2147483647 h 106"/>
              <a:gd name="T44" fmla="*/ 2147483647 w 325"/>
              <a:gd name="T45" fmla="*/ 2147483647 h 106"/>
              <a:gd name="T46" fmla="*/ 2147483647 w 325"/>
              <a:gd name="T47" fmla="*/ 2147483647 h 106"/>
              <a:gd name="T48" fmla="*/ 2147483647 w 325"/>
              <a:gd name="T49" fmla="*/ 2147483647 h 106"/>
              <a:gd name="T50" fmla="*/ 2147483647 w 325"/>
              <a:gd name="T51" fmla="*/ 2147483647 h 106"/>
              <a:gd name="T52" fmla="*/ 2147483647 w 325"/>
              <a:gd name="T53" fmla="*/ 2147483647 h 106"/>
              <a:gd name="T54" fmla="*/ 2147483647 w 325"/>
              <a:gd name="T55" fmla="*/ 2147483647 h 106"/>
              <a:gd name="T56" fmla="*/ 2147483647 w 325"/>
              <a:gd name="T57" fmla="*/ 2147483647 h 106"/>
              <a:gd name="T58" fmla="*/ 2147483647 w 325"/>
              <a:gd name="T59" fmla="*/ 2147483647 h 106"/>
              <a:gd name="T60" fmla="*/ 2147483647 w 325"/>
              <a:gd name="T61" fmla="*/ 2147483647 h 106"/>
              <a:gd name="T62" fmla="*/ 2147483647 w 325"/>
              <a:gd name="T63" fmla="*/ 0 h 10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25"/>
              <a:gd name="T97" fmla="*/ 0 h 106"/>
              <a:gd name="T98" fmla="*/ 325 w 325"/>
              <a:gd name="T99" fmla="*/ 106 h 10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25" h="106">
                <a:moveTo>
                  <a:pt x="162" y="0"/>
                </a:moveTo>
                <a:lnTo>
                  <a:pt x="145" y="0"/>
                </a:lnTo>
                <a:lnTo>
                  <a:pt x="130" y="2"/>
                </a:lnTo>
                <a:lnTo>
                  <a:pt x="114" y="2"/>
                </a:lnTo>
                <a:lnTo>
                  <a:pt x="99" y="4"/>
                </a:lnTo>
                <a:lnTo>
                  <a:pt x="86" y="6"/>
                </a:lnTo>
                <a:lnTo>
                  <a:pt x="72" y="10"/>
                </a:lnTo>
                <a:lnTo>
                  <a:pt x="59" y="12"/>
                </a:lnTo>
                <a:lnTo>
                  <a:pt x="48" y="16"/>
                </a:lnTo>
                <a:lnTo>
                  <a:pt x="36" y="20"/>
                </a:lnTo>
                <a:lnTo>
                  <a:pt x="28" y="23"/>
                </a:lnTo>
                <a:lnTo>
                  <a:pt x="19" y="27"/>
                </a:lnTo>
                <a:lnTo>
                  <a:pt x="13" y="33"/>
                </a:lnTo>
                <a:lnTo>
                  <a:pt x="7" y="37"/>
                </a:lnTo>
                <a:lnTo>
                  <a:pt x="4" y="43"/>
                </a:lnTo>
                <a:lnTo>
                  <a:pt x="2" y="48"/>
                </a:lnTo>
                <a:lnTo>
                  <a:pt x="0" y="52"/>
                </a:lnTo>
                <a:lnTo>
                  <a:pt x="2" y="58"/>
                </a:lnTo>
                <a:lnTo>
                  <a:pt x="4" y="64"/>
                </a:lnTo>
                <a:lnTo>
                  <a:pt x="7" y="69"/>
                </a:lnTo>
                <a:lnTo>
                  <a:pt x="13" y="73"/>
                </a:lnTo>
                <a:lnTo>
                  <a:pt x="19" y="77"/>
                </a:lnTo>
                <a:lnTo>
                  <a:pt x="28" y="83"/>
                </a:lnTo>
                <a:lnTo>
                  <a:pt x="36" y="87"/>
                </a:lnTo>
                <a:lnTo>
                  <a:pt x="48" y="91"/>
                </a:lnTo>
                <a:lnTo>
                  <a:pt x="59" y="94"/>
                </a:lnTo>
                <a:lnTo>
                  <a:pt x="72" y="96"/>
                </a:lnTo>
                <a:lnTo>
                  <a:pt x="86" y="100"/>
                </a:lnTo>
                <a:lnTo>
                  <a:pt x="99" y="102"/>
                </a:lnTo>
                <a:lnTo>
                  <a:pt x="114" y="104"/>
                </a:lnTo>
                <a:lnTo>
                  <a:pt x="130" y="104"/>
                </a:lnTo>
                <a:lnTo>
                  <a:pt x="145" y="106"/>
                </a:lnTo>
                <a:lnTo>
                  <a:pt x="162" y="106"/>
                </a:lnTo>
                <a:lnTo>
                  <a:pt x="179" y="106"/>
                </a:lnTo>
                <a:lnTo>
                  <a:pt x="195" y="104"/>
                </a:lnTo>
                <a:lnTo>
                  <a:pt x="210" y="104"/>
                </a:lnTo>
                <a:lnTo>
                  <a:pt x="225" y="102"/>
                </a:lnTo>
                <a:lnTo>
                  <a:pt x="240" y="100"/>
                </a:lnTo>
                <a:lnTo>
                  <a:pt x="254" y="96"/>
                </a:lnTo>
                <a:lnTo>
                  <a:pt x="265" y="94"/>
                </a:lnTo>
                <a:lnTo>
                  <a:pt x="277" y="91"/>
                </a:lnTo>
                <a:lnTo>
                  <a:pt x="288" y="87"/>
                </a:lnTo>
                <a:lnTo>
                  <a:pt x="298" y="83"/>
                </a:lnTo>
                <a:lnTo>
                  <a:pt x="305" y="77"/>
                </a:lnTo>
                <a:lnTo>
                  <a:pt x="313" y="73"/>
                </a:lnTo>
                <a:lnTo>
                  <a:pt x="317" y="69"/>
                </a:lnTo>
                <a:lnTo>
                  <a:pt x="323" y="64"/>
                </a:lnTo>
                <a:lnTo>
                  <a:pt x="325" y="58"/>
                </a:lnTo>
                <a:lnTo>
                  <a:pt x="325" y="52"/>
                </a:lnTo>
                <a:lnTo>
                  <a:pt x="325" y="48"/>
                </a:lnTo>
                <a:lnTo>
                  <a:pt x="323" y="43"/>
                </a:lnTo>
                <a:lnTo>
                  <a:pt x="317" y="37"/>
                </a:lnTo>
                <a:lnTo>
                  <a:pt x="313" y="33"/>
                </a:lnTo>
                <a:lnTo>
                  <a:pt x="305" y="27"/>
                </a:lnTo>
                <a:lnTo>
                  <a:pt x="298" y="23"/>
                </a:lnTo>
                <a:lnTo>
                  <a:pt x="288" y="20"/>
                </a:lnTo>
                <a:lnTo>
                  <a:pt x="277" y="16"/>
                </a:lnTo>
                <a:lnTo>
                  <a:pt x="265" y="12"/>
                </a:lnTo>
                <a:lnTo>
                  <a:pt x="254" y="10"/>
                </a:lnTo>
                <a:lnTo>
                  <a:pt x="240" y="6"/>
                </a:lnTo>
                <a:lnTo>
                  <a:pt x="225" y="4"/>
                </a:lnTo>
                <a:lnTo>
                  <a:pt x="210" y="2"/>
                </a:lnTo>
                <a:lnTo>
                  <a:pt x="195" y="2"/>
                </a:lnTo>
                <a:lnTo>
                  <a:pt x="179" y="0"/>
                </a:lnTo>
                <a:lnTo>
                  <a:pt x="162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80" name="Freeform 594"/>
          <p:cNvSpPr>
            <a:spLocks/>
          </p:cNvSpPr>
          <p:nvPr/>
        </p:nvSpPr>
        <p:spPr bwMode="auto">
          <a:xfrm>
            <a:off x="4461274" y="3184010"/>
            <a:ext cx="97631" cy="32147"/>
          </a:xfrm>
          <a:custGeom>
            <a:avLst/>
            <a:gdLst>
              <a:gd name="T0" fmla="*/ 2147483647 w 164"/>
              <a:gd name="T1" fmla="*/ 0 h 53"/>
              <a:gd name="T2" fmla="*/ 2147483647 w 164"/>
              <a:gd name="T3" fmla="*/ 2147483647 h 53"/>
              <a:gd name="T4" fmla="*/ 2147483647 w 164"/>
              <a:gd name="T5" fmla="*/ 2147483647 h 53"/>
              <a:gd name="T6" fmla="*/ 2147483647 w 164"/>
              <a:gd name="T7" fmla="*/ 2147483647 h 53"/>
              <a:gd name="T8" fmla="*/ 2147483647 w 164"/>
              <a:gd name="T9" fmla="*/ 2147483647 h 53"/>
              <a:gd name="T10" fmla="*/ 2147483647 w 164"/>
              <a:gd name="T11" fmla="*/ 2147483647 h 53"/>
              <a:gd name="T12" fmla="*/ 2147483647 w 164"/>
              <a:gd name="T13" fmla="*/ 2147483647 h 53"/>
              <a:gd name="T14" fmla="*/ 2147483647 w 164"/>
              <a:gd name="T15" fmla="*/ 2147483647 h 53"/>
              <a:gd name="T16" fmla="*/ 2147483647 w 164"/>
              <a:gd name="T17" fmla="*/ 2147483647 h 53"/>
              <a:gd name="T18" fmla="*/ 2147483647 w 164"/>
              <a:gd name="T19" fmla="*/ 2147483647 h 53"/>
              <a:gd name="T20" fmla="*/ 2147483647 w 164"/>
              <a:gd name="T21" fmla="*/ 2147483647 h 53"/>
              <a:gd name="T22" fmla="*/ 2147483647 w 164"/>
              <a:gd name="T23" fmla="*/ 2147483647 h 53"/>
              <a:gd name="T24" fmla="*/ 2147483647 w 164"/>
              <a:gd name="T25" fmla="*/ 2147483647 h 53"/>
              <a:gd name="T26" fmla="*/ 0 w 164"/>
              <a:gd name="T27" fmla="*/ 2147483647 h 53"/>
              <a:gd name="T28" fmla="*/ 2147483647 w 164"/>
              <a:gd name="T29" fmla="*/ 2147483647 h 53"/>
              <a:gd name="T30" fmla="*/ 2147483647 w 164"/>
              <a:gd name="T31" fmla="*/ 2147483647 h 53"/>
              <a:gd name="T32" fmla="*/ 2147483647 w 164"/>
              <a:gd name="T33" fmla="*/ 2147483647 h 53"/>
              <a:gd name="T34" fmla="*/ 2147483647 w 164"/>
              <a:gd name="T35" fmla="*/ 2147483647 h 53"/>
              <a:gd name="T36" fmla="*/ 2147483647 w 164"/>
              <a:gd name="T37" fmla="*/ 2147483647 h 53"/>
              <a:gd name="T38" fmla="*/ 2147483647 w 164"/>
              <a:gd name="T39" fmla="*/ 2147483647 h 53"/>
              <a:gd name="T40" fmla="*/ 2147483647 w 164"/>
              <a:gd name="T41" fmla="*/ 2147483647 h 53"/>
              <a:gd name="T42" fmla="*/ 2147483647 w 164"/>
              <a:gd name="T43" fmla="*/ 2147483647 h 53"/>
              <a:gd name="T44" fmla="*/ 2147483647 w 164"/>
              <a:gd name="T45" fmla="*/ 2147483647 h 53"/>
              <a:gd name="T46" fmla="*/ 2147483647 w 164"/>
              <a:gd name="T47" fmla="*/ 2147483647 h 53"/>
              <a:gd name="T48" fmla="*/ 2147483647 w 164"/>
              <a:gd name="T49" fmla="*/ 2147483647 h 53"/>
              <a:gd name="T50" fmla="*/ 2147483647 w 164"/>
              <a:gd name="T51" fmla="*/ 2147483647 h 53"/>
              <a:gd name="T52" fmla="*/ 2147483647 w 164"/>
              <a:gd name="T53" fmla="*/ 2147483647 h 53"/>
              <a:gd name="T54" fmla="*/ 2147483647 w 164"/>
              <a:gd name="T55" fmla="*/ 2147483647 h 53"/>
              <a:gd name="T56" fmla="*/ 2147483647 w 164"/>
              <a:gd name="T57" fmla="*/ 2147483647 h 53"/>
              <a:gd name="T58" fmla="*/ 2147483647 w 164"/>
              <a:gd name="T59" fmla="*/ 2147483647 h 53"/>
              <a:gd name="T60" fmla="*/ 2147483647 w 164"/>
              <a:gd name="T61" fmla="*/ 2147483647 h 53"/>
              <a:gd name="T62" fmla="*/ 2147483647 w 164"/>
              <a:gd name="T63" fmla="*/ 2147483647 h 53"/>
              <a:gd name="T64" fmla="*/ 2147483647 w 164"/>
              <a:gd name="T65" fmla="*/ 2147483647 h 53"/>
              <a:gd name="T66" fmla="*/ 2147483647 w 164"/>
              <a:gd name="T67" fmla="*/ 2147483647 h 53"/>
              <a:gd name="T68" fmla="*/ 2147483647 w 164"/>
              <a:gd name="T69" fmla="*/ 2147483647 h 53"/>
              <a:gd name="T70" fmla="*/ 2147483647 w 164"/>
              <a:gd name="T71" fmla="*/ 2147483647 h 53"/>
              <a:gd name="T72" fmla="*/ 2147483647 w 164"/>
              <a:gd name="T73" fmla="*/ 2147483647 h 53"/>
              <a:gd name="T74" fmla="*/ 2147483647 w 164"/>
              <a:gd name="T75" fmla="*/ 2147483647 h 53"/>
              <a:gd name="T76" fmla="*/ 2147483647 w 164"/>
              <a:gd name="T77" fmla="*/ 2147483647 h 53"/>
              <a:gd name="T78" fmla="*/ 2147483647 w 164"/>
              <a:gd name="T79" fmla="*/ 2147483647 h 53"/>
              <a:gd name="T80" fmla="*/ 2147483647 w 164"/>
              <a:gd name="T81" fmla="*/ 2147483647 h 53"/>
              <a:gd name="T82" fmla="*/ 2147483647 w 164"/>
              <a:gd name="T83" fmla="*/ 2147483647 h 53"/>
              <a:gd name="T84" fmla="*/ 2147483647 w 164"/>
              <a:gd name="T85" fmla="*/ 2147483647 h 53"/>
              <a:gd name="T86" fmla="*/ 2147483647 w 164"/>
              <a:gd name="T87" fmla="*/ 2147483647 h 53"/>
              <a:gd name="T88" fmla="*/ 2147483647 w 164"/>
              <a:gd name="T89" fmla="*/ 2147483647 h 53"/>
              <a:gd name="T90" fmla="*/ 2147483647 w 164"/>
              <a:gd name="T91" fmla="*/ 2147483647 h 53"/>
              <a:gd name="T92" fmla="*/ 2147483647 w 164"/>
              <a:gd name="T93" fmla="*/ 2147483647 h 53"/>
              <a:gd name="T94" fmla="*/ 2147483647 w 164"/>
              <a:gd name="T95" fmla="*/ 2147483647 h 53"/>
              <a:gd name="T96" fmla="*/ 2147483647 w 164"/>
              <a:gd name="T97" fmla="*/ 2147483647 h 53"/>
              <a:gd name="T98" fmla="*/ 2147483647 w 164"/>
              <a:gd name="T99" fmla="*/ 2147483647 h 53"/>
              <a:gd name="T100" fmla="*/ 2147483647 w 164"/>
              <a:gd name="T101" fmla="*/ 2147483647 h 53"/>
              <a:gd name="T102" fmla="*/ 2147483647 w 164"/>
              <a:gd name="T103" fmla="*/ 2147483647 h 53"/>
              <a:gd name="T104" fmla="*/ 2147483647 w 164"/>
              <a:gd name="T105" fmla="*/ 0 h 5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64"/>
              <a:gd name="T160" fmla="*/ 0 h 53"/>
              <a:gd name="T161" fmla="*/ 164 w 164"/>
              <a:gd name="T162" fmla="*/ 53 h 5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64" h="53">
                <a:moveTo>
                  <a:pt x="82" y="0"/>
                </a:moveTo>
                <a:lnTo>
                  <a:pt x="64" y="2"/>
                </a:lnTo>
                <a:lnTo>
                  <a:pt x="49" y="2"/>
                </a:lnTo>
                <a:lnTo>
                  <a:pt x="36" y="5"/>
                </a:lnTo>
                <a:lnTo>
                  <a:pt x="30" y="5"/>
                </a:lnTo>
                <a:lnTo>
                  <a:pt x="24" y="7"/>
                </a:lnTo>
                <a:lnTo>
                  <a:pt x="19" y="9"/>
                </a:lnTo>
                <a:lnTo>
                  <a:pt x="15" y="11"/>
                </a:lnTo>
                <a:lnTo>
                  <a:pt x="11" y="13"/>
                </a:lnTo>
                <a:lnTo>
                  <a:pt x="7" y="17"/>
                </a:lnTo>
                <a:lnTo>
                  <a:pt x="3" y="19"/>
                </a:lnTo>
                <a:lnTo>
                  <a:pt x="1" y="21"/>
                </a:lnTo>
                <a:lnTo>
                  <a:pt x="1" y="25"/>
                </a:lnTo>
                <a:lnTo>
                  <a:pt x="0" y="26"/>
                </a:lnTo>
                <a:lnTo>
                  <a:pt x="1" y="28"/>
                </a:lnTo>
                <a:lnTo>
                  <a:pt x="1" y="32"/>
                </a:lnTo>
                <a:lnTo>
                  <a:pt x="3" y="34"/>
                </a:lnTo>
                <a:lnTo>
                  <a:pt x="7" y="36"/>
                </a:lnTo>
                <a:lnTo>
                  <a:pt x="11" y="38"/>
                </a:lnTo>
                <a:lnTo>
                  <a:pt x="15" y="42"/>
                </a:lnTo>
                <a:lnTo>
                  <a:pt x="19" y="44"/>
                </a:lnTo>
                <a:lnTo>
                  <a:pt x="24" y="46"/>
                </a:lnTo>
                <a:lnTo>
                  <a:pt x="30" y="48"/>
                </a:lnTo>
                <a:lnTo>
                  <a:pt x="36" y="48"/>
                </a:lnTo>
                <a:lnTo>
                  <a:pt x="49" y="51"/>
                </a:lnTo>
                <a:lnTo>
                  <a:pt x="64" y="51"/>
                </a:lnTo>
                <a:lnTo>
                  <a:pt x="82" y="53"/>
                </a:lnTo>
                <a:lnTo>
                  <a:pt x="99" y="51"/>
                </a:lnTo>
                <a:lnTo>
                  <a:pt x="114" y="51"/>
                </a:lnTo>
                <a:lnTo>
                  <a:pt x="128" y="48"/>
                </a:lnTo>
                <a:lnTo>
                  <a:pt x="133" y="48"/>
                </a:lnTo>
                <a:lnTo>
                  <a:pt x="139" y="46"/>
                </a:lnTo>
                <a:lnTo>
                  <a:pt x="145" y="44"/>
                </a:lnTo>
                <a:lnTo>
                  <a:pt x="149" y="42"/>
                </a:lnTo>
                <a:lnTo>
                  <a:pt x="152" y="38"/>
                </a:lnTo>
                <a:lnTo>
                  <a:pt x="156" y="36"/>
                </a:lnTo>
                <a:lnTo>
                  <a:pt x="160" y="34"/>
                </a:lnTo>
                <a:lnTo>
                  <a:pt x="162" y="32"/>
                </a:lnTo>
                <a:lnTo>
                  <a:pt x="162" y="28"/>
                </a:lnTo>
                <a:lnTo>
                  <a:pt x="164" y="26"/>
                </a:lnTo>
                <a:lnTo>
                  <a:pt x="162" y="25"/>
                </a:lnTo>
                <a:lnTo>
                  <a:pt x="162" y="21"/>
                </a:lnTo>
                <a:lnTo>
                  <a:pt x="160" y="19"/>
                </a:lnTo>
                <a:lnTo>
                  <a:pt x="156" y="17"/>
                </a:lnTo>
                <a:lnTo>
                  <a:pt x="152" y="13"/>
                </a:lnTo>
                <a:lnTo>
                  <a:pt x="149" y="11"/>
                </a:lnTo>
                <a:lnTo>
                  <a:pt x="145" y="9"/>
                </a:lnTo>
                <a:lnTo>
                  <a:pt x="139" y="7"/>
                </a:lnTo>
                <a:lnTo>
                  <a:pt x="133" y="5"/>
                </a:lnTo>
                <a:lnTo>
                  <a:pt x="128" y="5"/>
                </a:lnTo>
                <a:lnTo>
                  <a:pt x="114" y="2"/>
                </a:lnTo>
                <a:lnTo>
                  <a:pt x="99" y="2"/>
                </a:lnTo>
                <a:lnTo>
                  <a:pt x="82" y="0"/>
                </a:lnTo>
                <a:close/>
              </a:path>
            </a:pathLst>
          </a:cu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81" name="Freeform 595"/>
          <p:cNvSpPr>
            <a:spLocks/>
          </p:cNvSpPr>
          <p:nvPr/>
        </p:nvSpPr>
        <p:spPr bwMode="auto">
          <a:xfrm>
            <a:off x="4461274" y="3184010"/>
            <a:ext cx="97631" cy="32147"/>
          </a:xfrm>
          <a:custGeom>
            <a:avLst/>
            <a:gdLst>
              <a:gd name="T0" fmla="*/ 2147483647 w 164"/>
              <a:gd name="T1" fmla="*/ 0 h 53"/>
              <a:gd name="T2" fmla="*/ 2147483647 w 164"/>
              <a:gd name="T3" fmla="*/ 2147483647 h 53"/>
              <a:gd name="T4" fmla="*/ 2147483647 w 164"/>
              <a:gd name="T5" fmla="*/ 2147483647 h 53"/>
              <a:gd name="T6" fmla="*/ 2147483647 w 164"/>
              <a:gd name="T7" fmla="*/ 2147483647 h 53"/>
              <a:gd name="T8" fmla="*/ 2147483647 w 164"/>
              <a:gd name="T9" fmla="*/ 2147483647 h 53"/>
              <a:gd name="T10" fmla="*/ 2147483647 w 164"/>
              <a:gd name="T11" fmla="*/ 2147483647 h 53"/>
              <a:gd name="T12" fmla="*/ 2147483647 w 164"/>
              <a:gd name="T13" fmla="*/ 2147483647 h 53"/>
              <a:gd name="T14" fmla="*/ 2147483647 w 164"/>
              <a:gd name="T15" fmla="*/ 2147483647 h 53"/>
              <a:gd name="T16" fmla="*/ 2147483647 w 164"/>
              <a:gd name="T17" fmla="*/ 2147483647 h 53"/>
              <a:gd name="T18" fmla="*/ 2147483647 w 164"/>
              <a:gd name="T19" fmla="*/ 2147483647 h 53"/>
              <a:gd name="T20" fmla="*/ 2147483647 w 164"/>
              <a:gd name="T21" fmla="*/ 2147483647 h 53"/>
              <a:gd name="T22" fmla="*/ 2147483647 w 164"/>
              <a:gd name="T23" fmla="*/ 2147483647 h 53"/>
              <a:gd name="T24" fmla="*/ 2147483647 w 164"/>
              <a:gd name="T25" fmla="*/ 2147483647 h 53"/>
              <a:gd name="T26" fmla="*/ 0 w 164"/>
              <a:gd name="T27" fmla="*/ 2147483647 h 53"/>
              <a:gd name="T28" fmla="*/ 2147483647 w 164"/>
              <a:gd name="T29" fmla="*/ 2147483647 h 53"/>
              <a:gd name="T30" fmla="*/ 2147483647 w 164"/>
              <a:gd name="T31" fmla="*/ 2147483647 h 53"/>
              <a:gd name="T32" fmla="*/ 2147483647 w 164"/>
              <a:gd name="T33" fmla="*/ 2147483647 h 53"/>
              <a:gd name="T34" fmla="*/ 2147483647 w 164"/>
              <a:gd name="T35" fmla="*/ 2147483647 h 53"/>
              <a:gd name="T36" fmla="*/ 2147483647 w 164"/>
              <a:gd name="T37" fmla="*/ 2147483647 h 53"/>
              <a:gd name="T38" fmla="*/ 2147483647 w 164"/>
              <a:gd name="T39" fmla="*/ 2147483647 h 53"/>
              <a:gd name="T40" fmla="*/ 2147483647 w 164"/>
              <a:gd name="T41" fmla="*/ 2147483647 h 53"/>
              <a:gd name="T42" fmla="*/ 2147483647 w 164"/>
              <a:gd name="T43" fmla="*/ 2147483647 h 53"/>
              <a:gd name="T44" fmla="*/ 2147483647 w 164"/>
              <a:gd name="T45" fmla="*/ 2147483647 h 53"/>
              <a:gd name="T46" fmla="*/ 2147483647 w 164"/>
              <a:gd name="T47" fmla="*/ 2147483647 h 53"/>
              <a:gd name="T48" fmla="*/ 2147483647 w 164"/>
              <a:gd name="T49" fmla="*/ 2147483647 h 53"/>
              <a:gd name="T50" fmla="*/ 2147483647 w 164"/>
              <a:gd name="T51" fmla="*/ 2147483647 h 53"/>
              <a:gd name="T52" fmla="*/ 2147483647 w 164"/>
              <a:gd name="T53" fmla="*/ 2147483647 h 53"/>
              <a:gd name="T54" fmla="*/ 2147483647 w 164"/>
              <a:gd name="T55" fmla="*/ 2147483647 h 53"/>
              <a:gd name="T56" fmla="*/ 2147483647 w 164"/>
              <a:gd name="T57" fmla="*/ 2147483647 h 53"/>
              <a:gd name="T58" fmla="*/ 2147483647 w 164"/>
              <a:gd name="T59" fmla="*/ 2147483647 h 53"/>
              <a:gd name="T60" fmla="*/ 2147483647 w 164"/>
              <a:gd name="T61" fmla="*/ 2147483647 h 53"/>
              <a:gd name="T62" fmla="*/ 2147483647 w 164"/>
              <a:gd name="T63" fmla="*/ 2147483647 h 53"/>
              <a:gd name="T64" fmla="*/ 2147483647 w 164"/>
              <a:gd name="T65" fmla="*/ 2147483647 h 53"/>
              <a:gd name="T66" fmla="*/ 2147483647 w 164"/>
              <a:gd name="T67" fmla="*/ 2147483647 h 53"/>
              <a:gd name="T68" fmla="*/ 2147483647 w 164"/>
              <a:gd name="T69" fmla="*/ 2147483647 h 53"/>
              <a:gd name="T70" fmla="*/ 2147483647 w 164"/>
              <a:gd name="T71" fmla="*/ 2147483647 h 53"/>
              <a:gd name="T72" fmla="*/ 2147483647 w 164"/>
              <a:gd name="T73" fmla="*/ 2147483647 h 53"/>
              <a:gd name="T74" fmla="*/ 2147483647 w 164"/>
              <a:gd name="T75" fmla="*/ 2147483647 h 53"/>
              <a:gd name="T76" fmla="*/ 2147483647 w 164"/>
              <a:gd name="T77" fmla="*/ 2147483647 h 53"/>
              <a:gd name="T78" fmla="*/ 2147483647 w 164"/>
              <a:gd name="T79" fmla="*/ 2147483647 h 53"/>
              <a:gd name="T80" fmla="*/ 2147483647 w 164"/>
              <a:gd name="T81" fmla="*/ 2147483647 h 53"/>
              <a:gd name="T82" fmla="*/ 2147483647 w 164"/>
              <a:gd name="T83" fmla="*/ 2147483647 h 53"/>
              <a:gd name="T84" fmla="*/ 2147483647 w 164"/>
              <a:gd name="T85" fmla="*/ 2147483647 h 53"/>
              <a:gd name="T86" fmla="*/ 2147483647 w 164"/>
              <a:gd name="T87" fmla="*/ 2147483647 h 53"/>
              <a:gd name="T88" fmla="*/ 2147483647 w 164"/>
              <a:gd name="T89" fmla="*/ 2147483647 h 53"/>
              <a:gd name="T90" fmla="*/ 2147483647 w 164"/>
              <a:gd name="T91" fmla="*/ 2147483647 h 53"/>
              <a:gd name="T92" fmla="*/ 2147483647 w 164"/>
              <a:gd name="T93" fmla="*/ 2147483647 h 53"/>
              <a:gd name="T94" fmla="*/ 2147483647 w 164"/>
              <a:gd name="T95" fmla="*/ 2147483647 h 53"/>
              <a:gd name="T96" fmla="*/ 2147483647 w 164"/>
              <a:gd name="T97" fmla="*/ 2147483647 h 53"/>
              <a:gd name="T98" fmla="*/ 2147483647 w 164"/>
              <a:gd name="T99" fmla="*/ 2147483647 h 53"/>
              <a:gd name="T100" fmla="*/ 2147483647 w 164"/>
              <a:gd name="T101" fmla="*/ 2147483647 h 53"/>
              <a:gd name="T102" fmla="*/ 2147483647 w 164"/>
              <a:gd name="T103" fmla="*/ 2147483647 h 53"/>
              <a:gd name="T104" fmla="*/ 2147483647 w 164"/>
              <a:gd name="T105" fmla="*/ 0 h 5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64"/>
              <a:gd name="T160" fmla="*/ 0 h 53"/>
              <a:gd name="T161" fmla="*/ 164 w 164"/>
              <a:gd name="T162" fmla="*/ 53 h 5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64" h="53">
                <a:moveTo>
                  <a:pt x="82" y="0"/>
                </a:moveTo>
                <a:lnTo>
                  <a:pt x="64" y="2"/>
                </a:lnTo>
                <a:lnTo>
                  <a:pt x="49" y="2"/>
                </a:lnTo>
                <a:lnTo>
                  <a:pt x="36" y="5"/>
                </a:lnTo>
                <a:lnTo>
                  <a:pt x="30" y="5"/>
                </a:lnTo>
                <a:lnTo>
                  <a:pt x="24" y="7"/>
                </a:lnTo>
                <a:lnTo>
                  <a:pt x="19" y="9"/>
                </a:lnTo>
                <a:lnTo>
                  <a:pt x="15" y="11"/>
                </a:lnTo>
                <a:lnTo>
                  <a:pt x="11" y="13"/>
                </a:lnTo>
                <a:lnTo>
                  <a:pt x="7" y="17"/>
                </a:lnTo>
                <a:lnTo>
                  <a:pt x="3" y="19"/>
                </a:lnTo>
                <a:lnTo>
                  <a:pt x="1" y="21"/>
                </a:lnTo>
                <a:lnTo>
                  <a:pt x="1" y="25"/>
                </a:lnTo>
                <a:lnTo>
                  <a:pt x="0" y="26"/>
                </a:lnTo>
                <a:lnTo>
                  <a:pt x="1" y="28"/>
                </a:lnTo>
                <a:lnTo>
                  <a:pt x="1" y="32"/>
                </a:lnTo>
                <a:lnTo>
                  <a:pt x="3" y="34"/>
                </a:lnTo>
                <a:lnTo>
                  <a:pt x="7" y="36"/>
                </a:lnTo>
                <a:lnTo>
                  <a:pt x="11" y="38"/>
                </a:lnTo>
                <a:lnTo>
                  <a:pt x="15" y="42"/>
                </a:lnTo>
                <a:lnTo>
                  <a:pt x="19" y="44"/>
                </a:lnTo>
                <a:lnTo>
                  <a:pt x="24" y="46"/>
                </a:lnTo>
                <a:lnTo>
                  <a:pt x="30" y="48"/>
                </a:lnTo>
                <a:lnTo>
                  <a:pt x="36" y="48"/>
                </a:lnTo>
                <a:lnTo>
                  <a:pt x="49" y="51"/>
                </a:lnTo>
                <a:lnTo>
                  <a:pt x="64" y="51"/>
                </a:lnTo>
                <a:lnTo>
                  <a:pt x="82" y="53"/>
                </a:lnTo>
                <a:lnTo>
                  <a:pt x="99" y="51"/>
                </a:lnTo>
                <a:lnTo>
                  <a:pt x="114" y="51"/>
                </a:lnTo>
                <a:lnTo>
                  <a:pt x="128" y="48"/>
                </a:lnTo>
                <a:lnTo>
                  <a:pt x="133" y="48"/>
                </a:lnTo>
                <a:lnTo>
                  <a:pt x="139" y="46"/>
                </a:lnTo>
                <a:lnTo>
                  <a:pt x="145" y="44"/>
                </a:lnTo>
                <a:lnTo>
                  <a:pt x="149" y="42"/>
                </a:lnTo>
                <a:lnTo>
                  <a:pt x="152" y="38"/>
                </a:lnTo>
                <a:lnTo>
                  <a:pt x="156" y="36"/>
                </a:lnTo>
                <a:lnTo>
                  <a:pt x="160" y="34"/>
                </a:lnTo>
                <a:lnTo>
                  <a:pt x="162" y="32"/>
                </a:lnTo>
                <a:lnTo>
                  <a:pt x="162" y="28"/>
                </a:lnTo>
                <a:lnTo>
                  <a:pt x="164" y="26"/>
                </a:lnTo>
                <a:lnTo>
                  <a:pt x="162" y="25"/>
                </a:lnTo>
                <a:lnTo>
                  <a:pt x="162" y="21"/>
                </a:lnTo>
                <a:lnTo>
                  <a:pt x="160" y="19"/>
                </a:lnTo>
                <a:lnTo>
                  <a:pt x="156" y="17"/>
                </a:lnTo>
                <a:lnTo>
                  <a:pt x="152" y="13"/>
                </a:lnTo>
                <a:lnTo>
                  <a:pt x="149" y="11"/>
                </a:lnTo>
                <a:lnTo>
                  <a:pt x="145" y="9"/>
                </a:lnTo>
                <a:lnTo>
                  <a:pt x="139" y="7"/>
                </a:lnTo>
                <a:lnTo>
                  <a:pt x="133" y="5"/>
                </a:lnTo>
                <a:lnTo>
                  <a:pt x="128" y="5"/>
                </a:lnTo>
                <a:lnTo>
                  <a:pt x="114" y="2"/>
                </a:lnTo>
                <a:lnTo>
                  <a:pt x="99" y="2"/>
                </a:lnTo>
                <a:lnTo>
                  <a:pt x="82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82" name="Rectangle 596"/>
          <p:cNvSpPr>
            <a:spLocks noChangeArrowheads="1"/>
          </p:cNvSpPr>
          <p:nvPr/>
        </p:nvSpPr>
        <p:spPr bwMode="auto">
          <a:xfrm>
            <a:off x="2819402" y="2645847"/>
            <a:ext cx="963405" cy="11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50" b="1" dirty="0">
                <a:solidFill>
                  <a:srgbClr val="000000"/>
                </a:solidFill>
              </a:rPr>
              <a:t>Not controlled variables</a:t>
            </a:r>
            <a:endParaRPr lang="en-US" sz="1350" dirty="0"/>
          </a:p>
        </p:txBody>
      </p:sp>
      <p:sp>
        <p:nvSpPr>
          <p:cNvPr id="14385" name="Rectangle 599"/>
          <p:cNvSpPr>
            <a:spLocks noChangeArrowheads="1"/>
          </p:cNvSpPr>
          <p:nvPr/>
        </p:nvSpPr>
        <p:spPr bwMode="auto">
          <a:xfrm>
            <a:off x="2955134" y="2755384"/>
            <a:ext cx="109299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750" b="1" dirty="0">
                <a:solidFill>
                  <a:srgbClr val="000000"/>
                </a:solidFill>
              </a:rPr>
              <a:t>(including random variables)</a:t>
            </a:r>
          </a:p>
        </p:txBody>
      </p:sp>
      <p:sp>
        <p:nvSpPr>
          <p:cNvPr id="14388" name="Freeform 602"/>
          <p:cNvSpPr>
            <a:spLocks/>
          </p:cNvSpPr>
          <p:nvPr/>
        </p:nvSpPr>
        <p:spPr bwMode="auto">
          <a:xfrm>
            <a:off x="3265886" y="3234016"/>
            <a:ext cx="760810" cy="559594"/>
          </a:xfrm>
          <a:custGeom>
            <a:avLst/>
            <a:gdLst>
              <a:gd name="T0" fmla="*/ 2147483647 w 1278"/>
              <a:gd name="T1" fmla="*/ 2147483647 h 941"/>
              <a:gd name="T2" fmla="*/ 2147483647 w 1278"/>
              <a:gd name="T3" fmla="*/ 2147483647 h 941"/>
              <a:gd name="T4" fmla="*/ 2147483647 w 1278"/>
              <a:gd name="T5" fmla="*/ 2147483647 h 941"/>
              <a:gd name="T6" fmla="*/ 2147483647 w 1278"/>
              <a:gd name="T7" fmla="*/ 2147483647 h 941"/>
              <a:gd name="T8" fmla="*/ 2147483647 w 1278"/>
              <a:gd name="T9" fmla="*/ 2147483647 h 941"/>
              <a:gd name="T10" fmla="*/ 2147483647 w 1278"/>
              <a:gd name="T11" fmla="*/ 2147483647 h 941"/>
              <a:gd name="T12" fmla="*/ 2147483647 w 1278"/>
              <a:gd name="T13" fmla="*/ 2147483647 h 941"/>
              <a:gd name="T14" fmla="*/ 2147483647 w 1278"/>
              <a:gd name="T15" fmla="*/ 2147483647 h 941"/>
              <a:gd name="T16" fmla="*/ 2147483647 w 1278"/>
              <a:gd name="T17" fmla="*/ 2147483647 h 941"/>
              <a:gd name="T18" fmla="*/ 2147483647 w 1278"/>
              <a:gd name="T19" fmla="*/ 2147483647 h 941"/>
              <a:gd name="T20" fmla="*/ 2147483647 w 1278"/>
              <a:gd name="T21" fmla="*/ 2147483647 h 941"/>
              <a:gd name="T22" fmla="*/ 2147483647 w 1278"/>
              <a:gd name="T23" fmla="*/ 2147483647 h 941"/>
              <a:gd name="T24" fmla="*/ 2147483647 w 1278"/>
              <a:gd name="T25" fmla="*/ 2147483647 h 941"/>
              <a:gd name="T26" fmla="*/ 2147483647 w 1278"/>
              <a:gd name="T27" fmla="*/ 2147483647 h 941"/>
              <a:gd name="T28" fmla="*/ 2147483647 w 1278"/>
              <a:gd name="T29" fmla="*/ 2147483647 h 941"/>
              <a:gd name="T30" fmla="*/ 2147483647 w 1278"/>
              <a:gd name="T31" fmla="*/ 2147483647 h 941"/>
              <a:gd name="T32" fmla="*/ 2147483647 w 1278"/>
              <a:gd name="T33" fmla="*/ 2147483647 h 941"/>
              <a:gd name="T34" fmla="*/ 2147483647 w 1278"/>
              <a:gd name="T35" fmla="*/ 2147483647 h 941"/>
              <a:gd name="T36" fmla="*/ 2147483647 w 1278"/>
              <a:gd name="T37" fmla="*/ 2147483647 h 941"/>
              <a:gd name="T38" fmla="*/ 2147483647 w 1278"/>
              <a:gd name="T39" fmla="*/ 2147483647 h 941"/>
              <a:gd name="T40" fmla="*/ 2147483647 w 1278"/>
              <a:gd name="T41" fmla="*/ 2147483647 h 941"/>
              <a:gd name="T42" fmla="*/ 2147483647 w 1278"/>
              <a:gd name="T43" fmla="*/ 2147483647 h 941"/>
              <a:gd name="T44" fmla="*/ 2147483647 w 1278"/>
              <a:gd name="T45" fmla="*/ 2147483647 h 941"/>
              <a:gd name="T46" fmla="*/ 2147483647 w 1278"/>
              <a:gd name="T47" fmla="*/ 2147483647 h 941"/>
              <a:gd name="T48" fmla="*/ 2147483647 w 1278"/>
              <a:gd name="T49" fmla="*/ 2147483647 h 941"/>
              <a:gd name="T50" fmla="*/ 2147483647 w 1278"/>
              <a:gd name="T51" fmla="*/ 2147483647 h 941"/>
              <a:gd name="T52" fmla="*/ 2147483647 w 1278"/>
              <a:gd name="T53" fmla="*/ 2147483647 h 941"/>
              <a:gd name="T54" fmla="*/ 2147483647 w 1278"/>
              <a:gd name="T55" fmla="*/ 2147483647 h 941"/>
              <a:gd name="T56" fmla="*/ 2147483647 w 1278"/>
              <a:gd name="T57" fmla="*/ 2147483647 h 941"/>
              <a:gd name="T58" fmla="*/ 2147483647 w 1278"/>
              <a:gd name="T59" fmla="*/ 2147483647 h 941"/>
              <a:gd name="T60" fmla="*/ 2147483647 w 1278"/>
              <a:gd name="T61" fmla="*/ 2147483647 h 941"/>
              <a:gd name="T62" fmla="*/ 2147483647 w 1278"/>
              <a:gd name="T63" fmla="*/ 2147483647 h 941"/>
              <a:gd name="T64" fmla="*/ 2147483647 w 1278"/>
              <a:gd name="T65" fmla="*/ 2147483647 h 941"/>
              <a:gd name="T66" fmla="*/ 2147483647 w 1278"/>
              <a:gd name="T67" fmla="*/ 2147483647 h 941"/>
              <a:gd name="T68" fmla="*/ 2147483647 w 1278"/>
              <a:gd name="T69" fmla="*/ 2147483647 h 941"/>
              <a:gd name="T70" fmla="*/ 2147483647 w 1278"/>
              <a:gd name="T71" fmla="*/ 2147483647 h 941"/>
              <a:gd name="T72" fmla="*/ 2147483647 w 1278"/>
              <a:gd name="T73" fmla="*/ 2147483647 h 941"/>
              <a:gd name="T74" fmla="*/ 2147483647 w 1278"/>
              <a:gd name="T75" fmla="*/ 2147483647 h 941"/>
              <a:gd name="T76" fmla="*/ 2147483647 w 1278"/>
              <a:gd name="T77" fmla="*/ 2147483647 h 941"/>
              <a:gd name="T78" fmla="*/ 2147483647 w 1278"/>
              <a:gd name="T79" fmla="*/ 0 h 941"/>
              <a:gd name="T80" fmla="*/ 2147483647 w 1278"/>
              <a:gd name="T81" fmla="*/ 2147483647 h 941"/>
              <a:gd name="T82" fmla="*/ 2147483647 w 1278"/>
              <a:gd name="T83" fmla="*/ 2147483647 h 941"/>
              <a:gd name="T84" fmla="*/ 2147483647 w 1278"/>
              <a:gd name="T85" fmla="*/ 2147483647 h 941"/>
              <a:gd name="T86" fmla="*/ 2147483647 w 1278"/>
              <a:gd name="T87" fmla="*/ 0 h 941"/>
              <a:gd name="T88" fmla="*/ 2147483647 w 1278"/>
              <a:gd name="T89" fmla="*/ 2147483647 h 941"/>
              <a:gd name="T90" fmla="*/ 2147483647 w 1278"/>
              <a:gd name="T91" fmla="*/ 2147483647 h 941"/>
              <a:gd name="T92" fmla="*/ 2147483647 w 1278"/>
              <a:gd name="T93" fmla="*/ 2147483647 h 941"/>
              <a:gd name="T94" fmla="*/ 2147483647 w 1278"/>
              <a:gd name="T95" fmla="*/ 2147483647 h 941"/>
              <a:gd name="T96" fmla="*/ 2147483647 w 1278"/>
              <a:gd name="T97" fmla="*/ 2147483647 h 941"/>
              <a:gd name="T98" fmla="*/ 2147483647 w 1278"/>
              <a:gd name="T99" fmla="*/ 2147483647 h 941"/>
              <a:gd name="T100" fmla="*/ 2147483647 w 1278"/>
              <a:gd name="T101" fmla="*/ 2147483647 h 941"/>
              <a:gd name="T102" fmla="*/ 2147483647 w 1278"/>
              <a:gd name="T103" fmla="*/ 2147483647 h 941"/>
              <a:gd name="T104" fmla="*/ 2147483647 w 1278"/>
              <a:gd name="T105" fmla="*/ 2147483647 h 941"/>
              <a:gd name="T106" fmla="*/ 2147483647 w 1278"/>
              <a:gd name="T107" fmla="*/ 2147483647 h 941"/>
              <a:gd name="T108" fmla="*/ 2147483647 w 1278"/>
              <a:gd name="T109" fmla="*/ 2147483647 h 941"/>
              <a:gd name="T110" fmla="*/ 2147483647 w 1278"/>
              <a:gd name="T111" fmla="*/ 2147483647 h 941"/>
              <a:gd name="T112" fmla="*/ 2147483647 w 1278"/>
              <a:gd name="T113" fmla="*/ 2147483647 h 941"/>
              <a:gd name="T114" fmla="*/ 2147483647 w 1278"/>
              <a:gd name="T115" fmla="*/ 2147483647 h 94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278"/>
              <a:gd name="T175" fmla="*/ 0 h 941"/>
              <a:gd name="T176" fmla="*/ 1278 w 1278"/>
              <a:gd name="T177" fmla="*/ 941 h 94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278" h="941">
                <a:moveTo>
                  <a:pt x="116" y="312"/>
                </a:moveTo>
                <a:lnTo>
                  <a:pt x="103" y="314"/>
                </a:lnTo>
                <a:lnTo>
                  <a:pt x="91" y="316"/>
                </a:lnTo>
                <a:lnTo>
                  <a:pt x="80" y="322"/>
                </a:lnTo>
                <a:lnTo>
                  <a:pt x="70" y="326"/>
                </a:lnTo>
                <a:lnTo>
                  <a:pt x="61" y="331"/>
                </a:lnTo>
                <a:lnTo>
                  <a:pt x="51" y="339"/>
                </a:lnTo>
                <a:lnTo>
                  <a:pt x="42" y="347"/>
                </a:lnTo>
                <a:lnTo>
                  <a:pt x="34" y="354"/>
                </a:lnTo>
                <a:lnTo>
                  <a:pt x="27" y="364"/>
                </a:lnTo>
                <a:lnTo>
                  <a:pt x="19" y="373"/>
                </a:lnTo>
                <a:lnTo>
                  <a:pt x="15" y="383"/>
                </a:lnTo>
                <a:lnTo>
                  <a:pt x="9" y="395"/>
                </a:lnTo>
                <a:lnTo>
                  <a:pt x="6" y="406"/>
                </a:lnTo>
                <a:lnTo>
                  <a:pt x="4" y="418"/>
                </a:lnTo>
                <a:lnTo>
                  <a:pt x="2" y="429"/>
                </a:lnTo>
                <a:lnTo>
                  <a:pt x="0" y="441"/>
                </a:lnTo>
                <a:lnTo>
                  <a:pt x="2" y="450"/>
                </a:lnTo>
                <a:lnTo>
                  <a:pt x="2" y="458"/>
                </a:lnTo>
                <a:lnTo>
                  <a:pt x="4" y="467"/>
                </a:lnTo>
                <a:lnTo>
                  <a:pt x="6" y="475"/>
                </a:lnTo>
                <a:lnTo>
                  <a:pt x="7" y="483"/>
                </a:lnTo>
                <a:lnTo>
                  <a:pt x="9" y="490"/>
                </a:lnTo>
                <a:lnTo>
                  <a:pt x="13" y="498"/>
                </a:lnTo>
                <a:lnTo>
                  <a:pt x="17" y="506"/>
                </a:lnTo>
                <a:lnTo>
                  <a:pt x="27" y="519"/>
                </a:lnTo>
                <a:lnTo>
                  <a:pt x="38" y="533"/>
                </a:lnTo>
                <a:lnTo>
                  <a:pt x="49" y="544"/>
                </a:lnTo>
                <a:lnTo>
                  <a:pt x="65" y="554"/>
                </a:lnTo>
                <a:lnTo>
                  <a:pt x="63" y="552"/>
                </a:lnTo>
                <a:lnTo>
                  <a:pt x="55" y="561"/>
                </a:lnTo>
                <a:lnTo>
                  <a:pt x="49" y="571"/>
                </a:lnTo>
                <a:lnTo>
                  <a:pt x="42" y="582"/>
                </a:lnTo>
                <a:lnTo>
                  <a:pt x="38" y="592"/>
                </a:lnTo>
                <a:lnTo>
                  <a:pt x="34" y="603"/>
                </a:lnTo>
                <a:lnTo>
                  <a:pt x="30" y="615"/>
                </a:lnTo>
                <a:lnTo>
                  <a:pt x="28" y="628"/>
                </a:lnTo>
                <a:lnTo>
                  <a:pt x="28" y="640"/>
                </a:lnTo>
                <a:lnTo>
                  <a:pt x="30" y="653"/>
                </a:lnTo>
                <a:lnTo>
                  <a:pt x="32" y="667"/>
                </a:lnTo>
                <a:lnTo>
                  <a:pt x="34" y="678"/>
                </a:lnTo>
                <a:lnTo>
                  <a:pt x="38" y="690"/>
                </a:lnTo>
                <a:lnTo>
                  <a:pt x="44" y="701"/>
                </a:lnTo>
                <a:lnTo>
                  <a:pt x="51" y="713"/>
                </a:lnTo>
                <a:lnTo>
                  <a:pt x="59" y="722"/>
                </a:lnTo>
                <a:lnTo>
                  <a:pt x="67" y="732"/>
                </a:lnTo>
                <a:lnTo>
                  <a:pt x="76" y="739"/>
                </a:lnTo>
                <a:lnTo>
                  <a:pt x="86" y="747"/>
                </a:lnTo>
                <a:lnTo>
                  <a:pt x="95" y="753"/>
                </a:lnTo>
                <a:lnTo>
                  <a:pt x="107" y="759"/>
                </a:lnTo>
                <a:lnTo>
                  <a:pt x="120" y="762"/>
                </a:lnTo>
                <a:lnTo>
                  <a:pt x="132" y="766"/>
                </a:lnTo>
                <a:lnTo>
                  <a:pt x="145" y="768"/>
                </a:lnTo>
                <a:lnTo>
                  <a:pt x="158" y="768"/>
                </a:lnTo>
                <a:lnTo>
                  <a:pt x="174" y="768"/>
                </a:lnTo>
                <a:lnTo>
                  <a:pt x="172" y="768"/>
                </a:lnTo>
                <a:lnTo>
                  <a:pt x="179" y="782"/>
                </a:lnTo>
                <a:lnTo>
                  <a:pt x="189" y="795"/>
                </a:lnTo>
                <a:lnTo>
                  <a:pt x="198" y="806"/>
                </a:lnTo>
                <a:lnTo>
                  <a:pt x="208" y="818"/>
                </a:lnTo>
                <a:lnTo>
                  <a:pt x="219" y="828"/>
                </a:lnTo>
                <a:lnTo>
                  <a:pt x="231" y="837"/>
                </a:lnTo>
                <a:lnTo>
                  <a:pt x="242" y="845"/>
                </a:lnTo>
                <a:lnTo>
                  <a:pt x="256" y="854"/>
                </a:lnTo>
                <a:lnTo>
                  <a:pt x="269" y="860"/>
                </a:lnTo>
                <a:lnTo>
                  <a:pt x="283" y="866"/>
                </a:lnTo>
                <a:lnTo>
                  <a:pt x="296" y="872"/>
                </a:lnTo>
                <a:lnTo>
                  <a:pt x="311" y="877"/>
                </a:lnTo>
                <a:lnTo>
                  <a:pt x="325" y="879"/>
                </a:lnTo>
                <a:lnTo>
                  <a:pt x="340" y="883"/>
                </a:lnTo>
                <a:lnTo>
                  <a:pt x="355" y="883"/>
                </a:lnTo>
                <a:lnTo>
                  <a:pt x="370" y="885"/>
                </a:lnTo>
                <a:lnTo>
                  <a:pt x="386" y="883"/>
                </a:lnTo>
                <a:lnTo>
                  <a:pt x="401" y="883"/>
                </a:lnTo>
                <a:lnTo>
                  <a:pt x="416" y="879"/>
                </a:lnTo>
                <a:lnTo>
                  <a:pt x="432" y="875"/>
                </a:lnTo>
                <a:lnTo>
                  <a:pt x="447" y="872"/>
                </a:lnTo>
                <a:lnTo>
                  <a:pt x="460" y="866"/>
                </a:lnTo>
                <a:lnTo>
                  <a:pt x="474" y="858"/>
                </a:lnTo>
                <a:lnTo>
                  <a:pt x="487" y="852"/>
                </a:lnTo>
                <a:lnTo>
                  <a:pt x="495" y="862"/>
                </a:lnTo>
                <a:lnTo>
                  <a:pt x="502" y="872"/>
                </a:lnTo>
                <a:lnTo>
                  <a:pt x="512" y="881"/>
                </a:lnTo>
                <a:lnTo>
                  <a:pt x="519" y="889"/>
                </a:lnTo>
                <a:lnTo>
                  <a:pt x="529" y="897"/>
                </a:lnTo>
                <a:lnTo>
                  <a:pt x="538" y="904"/>
                </a:lnTo>
                <a:lnTo>
                  <a:pt x="548" y="912"/>
                </a:lnTo>
                <a:lnTo>
                  <a:pt x="560" y="918"/>
                </a:lnTo>
                <a:lnTo>
                  <a:pt x="571" y="923"/>
                </a:lnTo>
                <a:lnTo>
                  <a:pt x="581" y="927"/>
                </a:lnTo>
                <a:lnTo>
                  <a:pt x="592" y="931"/>
                </a:lnTo>
                <a:lnTo>
                  <a:pt x="605" y="935"/>
                </a:lnTo>
                <a:lnTo>
                  <a:pt x="617" y="937"/>
                </a:lnTo>
                <a:lnTo>
                  <a:pt x="628" y="939"/>
                </a:lnTo>
                <a:lnTo>
                  <a:pt x="642" y="941"/>
                </a:lnTo>
                <a:lnTo>
                  <a:pt x="653" y="941"/>
                </a:lnTo>
                <a:lnTo>
                  <a:pt x="670" y="941"/>
                </a:lnTo>
                <a:lnTo>
                  <a:pt x="686" y="939"/>
                </a:lnTo>
                <a:lnTo>
                  <a:pt x="701" y="935"/>
                </a:lnTo>
                <a:lnTo>
                  <a:pt x="716" y="931"/>
                </a:lnTo>
                <a:lnTo>
                  <a:pt x="731" y="925"/>
                </a:lnTo>
                <a:lnTo>
                  <a:pt x="747" y="918"/>
                </a:lnTo>
                <a:lnTo>
                  <a:pt x="760" y="910"/>
                </a:lnTo>
                <a:lnTo>
                  <a:pt x="772" y="902"/>
                </a:lnTo>
                <a:lnTo>
                  <a:pt x="785" y="891"/>
                </a:lnTo>
                <a:lnTo>
                  <a:pt x="796" y="881"/>
                </a:lnTo>
                <a:lnTo>
                  <a:pt x="806" y="870"/>
                </a:lnTo>
                <a:lnTo>
                  <a:pt x="815" y="856"/>
                </a:lnTo>
                <a:lnTo>
                  <a:pt x="825" y="843"/>
                </a:lnTo>
                <a:lnTo>
                  <a:pt x="833" y="829"/>
                </a:lnTo>
                <a:lnTo>
                  <a:pt x="838" y="814"/>
                </a:lnTo>
                <a:lnTo>
                  <a:pt x="844" y="799"/>
                </a:lnTo>
                <a:lnTo>
                  <a:pt x="856" y="805"/>
                </a:lnTo>
                <a:lnTo>
                  <a:pt x="865" y="810"/>
                </a:lnTo>
                <a:lnTo>
                  <a:pt x="877" y="816"/>
                </a:lnTo>
                <a:lnTo>
                  <a:pt x="888" y="818"/>
                </a:lnTo>
                <a:lnTo>
                  <a:pt x="900" y="822"/>
                </a:lnTo>
                <a:lnTo>
                  <a:pt x="911" y="824"/>
                </a:lnTo>
                <a:lnTo>
                  <a:pt x="924" y="826"/>
                </a:lnTo>
                <a:lnTo>
                  <a:pt x="936" y="826"/>
                </a:lnTo>
                <a:lnTo>
                  <a:pt x="953" y="824"/>
                </a:lnTo>
                <a:lnTo>
                  <a:pt x="970" y="822"/>
                </a:lnTo>
                <a:lnTo>
                  <a:pt x="986" y="818"/>
                </a:lnTo>
                <a:lnTo>
                  <a:pt x="1003" y="812"/>
                </a:lnTo>
                <a:lnTo>
                  <a:pt x="1016" y="805"/>
                </a:lnTo>
                <a:lnTo>
                  <a:pt x="1031" y="797"/>
                </a:lnTo>
                <a:lnTo>
                  <a:pt x="1045" y="787"/>
                </a:lnTo>
                <a:lnTo>
                  <a:pt x="1056" y="776"/>
                </a:lnTo>
                <a:lnTo>
                  <a:pt x="1068" y="764"/>
                </a:lnTo>
                <a:lnTo>
                  <a:pt x="1077" y="751"/>
                </a:lnTo>
                <a:lnTo>
                  <a:pt x="1085" y="736"/>
                </a:lnTo>
                <a:lnTo>
                  <a:pt x="1092" y="722"/>
                </a:lnTo>
                <a:lnTo>
                  <a:pt x="1098" y="707"/>
                </a:lnTo>
                <a:lnTo>
                  <a:pt x="1102" y="690"/>
                </a:lnTo>
                <a:lnTo>
                  <a:pt x="1106" y="672"/>
                </a:lnTo>
                <a:lnTo>
                  <a:pt x="1106" y="655"/>
                </a:lnTo>
                <a:lnTo>
                  <a:pt x="1125" y="651"/>
                </a:lnTo>
                <a:lnTo>
                  <a:pt x="1142" y="646"/>
                </a:lnTo>
                <a:lnTo>
                  <a:pt x="1159" y="640"/>
                </a:lnTo>
                <a:lnTo>
                  <a:pt x="1175" y="632"/>
                </a:lnTo>
                <a:lnTo>
                  <a:pt x="1190" y="623"/>
                </a:lnTo>
                <a:lnTo>
                  <a:pt x="1203" y="611"/>
                </a:lnTo>
                <a:lnTo>
                  <a:pt x="1217" y="600"/>
                </a:lnTo>
                <a:lnTo>
                  <a:pt x="1230" y="588"/>
                </a:lnTo>
                <a:lnTo>
                  <a:pt x="1240" y="573"/>
                </a:lnTo>
                <a:lnTo>
                  <a:pt x="1249" y="559"/>
                </a:lnTo>
                <a:lnTo>
                  <a:pt x="1259" y="544"/>
                </a:lnTo>
                <a:lnTo>
                  <a:pt x="1264" y="527"/>
                </a:lnTo>
                <a:lnTo>
                  <a:pt x="1270" y="510"/>
                </a:lnTo>
                <a:lnTo>
                  <a:pt x="1276" y="492"/>
                </a:lnTo>
                <a:lnTo>
                  <a:pt x="1278" y="475"/>
                </a:lnTo>
                <a:lnTo>
                  <a:pt x="1278" y="456"/>
                </a:lnTo>
                <a:lnTo>
                  <a:pt x="1278" y="439"/>
                </a:lnTo>
                <a:lnTo>
                  <a:pt x="1276" y="423"/>
                </a:lnTo>
                <a:lnTo>
                  <a:pt x="1272" y="406"/>
                </a:lnTo>
                <a:lnTo>
                  <a:pt x="1268" y="391"/>
                </a:lnTo>
                <a:lnTo>
                  <a:pt x="1263" y="375"/>
                </a:lnTo>
                <a:lnTo>
                  <a:pt x="1255" y="362"/>
                </a:lnTo>
                <a:lnTo>
                  <a:pt x="1247" y="347"/>
                </a:lnTo>
                <a:lnTo>
                  <a:pt x="1238" y="333"/>
                </a:lnTo>
                <a:lnTo>
                  <a:pt x="1236" y="333"/>
                </a:lnTo>
                <a:lnTo>
                  <a:pt x="1241" y="318"/>
                </a:lnTo>
                <a:lnTo>
                  <a:pt x="1245" y="303"/>
                </a:lnTo>
                <a:lnTo>
                  <a:pt x="1249" y="287"/>
                </a:lnTo>
                <a:lnTo>
                  <a:pt x="1249" y="270"/>
                </a:lnTo>
                <a:lnTo>
                  <a:pt x="1249" y="257"/>
                </a:lnTo>
                <a:lnTo>
                  <a:pt x="1247" y="245"/>
                </a:lnTo>
                <a:lnTo>
                  <a:pt x="1243" y="232"/>
                </a:lnTo>
                <a:lnTo>
                  <a:pt x="1241" y="218"/>
                </a:lnTo>
                <a:lnTo>
                  <a:pt x="1236" y="207"/>
                </a:lnTo>
                <a:lnTo>
                  <a:pt x="1230" y="195"/>
                </a:lnTo>
                <a:lnTo>
                  <a:pt x="1224" y="184"/>
                </a:lnTo>
                <a:lnTo>
                  <a:pt x="1217" y="174"/>
                </a:lnTo>
                <a:lnTo>
                  <a:pt x="1209" y="165"/>
                </a:lnTo>
                <a:lnTo>
                  <a:pt x="1199" y="155"/>
                </a:lnTo>
                <a:lnTo>
                  <a:pt x="1190" y="147"/>
                </a:lnTo>
                <a:lnTo>
                  <a:pt x="1180" y="140"/>
                </a:lnTo>
                <a:lnTo>
                  <a:pt x="1169" y="132"/>
                </a:lnTo>
                <a:lnTo>
                  <a:pt x="1157" y="126"/>
                </a:lnTo>
                <a:lnTo>
                  <a:pt x="1146" y="123"/>
                </a:lnTo>
                <a:lnTo>
                  <a:pt x="1133" y="117"/>
                </a:lnTo>
                <a:lnTo>
                  <a:pt x="1131" y="105"/>
                </a:lnTo>
                <a:lnTo>
                  <a:pt x="1127" y="92"/>
                </a:lnTo>
                <a:lnTo>
                  <a:pt x="1121" y="80"/>
                </a:lnTo>
                <a:lnTo>
                  <a:pt x="1115" y="71"/>
                </a:lnTo>
                <a:lnTo>
                  <a:pt x="1110" y="59"/>
                </a:lnTo>
                <a:lnTo>
                  <a:pt x="1102" y="50"/>
                </a:lnTo>
                <a:lnTo>
                  <a:pt x="1092" y="40"/>
                </a:lnTo>
                <a:lnTo>
                  <a:pt x="1085" y="32"/>
                </a:lnTo>
                <a:lnTo>
                  <a:pt x="1075" y="25"/>
                </a:lnTo>
                <a:lnTo>
                  <a:pt x="1064" y="19"/>
                </a:lnTo>
                <a:lnTo>
                  <a:pt x="1052" y="13"/>
                </a:lnTo>
                <a:lnTo>
                  <a:pt x="1041" y="8"/>
                </a:lnTo>
                <a:lnTo>
                  <a:pt x="1029" y="4"/>
                </a:lnTo>
                <a:lnTo>
                  <a:pt x="1018" y="2"/>
                </a:lnTo>
                <a:lnTo>
                  <a:pt x="1005" y="0"/>
                </a:lnTo>
                <a:lnTo>
                  <a:pt x="991" y="0"/>
                </a:lnTo>
                <a:lnTo>
                  <a:pt x="976" y="0"/>
                </a:lnTo>
                <a:lnTo>
                  <a:pt x="961" y="2"/>
                </a:lnTo>
                <a:lnTo>
                  <a:pt x="945" y="8"/>
                </a:lnTo>
                <a:lnTo>
                  <a:pt x="932" y="11"/>
                </a:lnTo>
                <a:lnTo>
                  <a:pt x="919" y="19"/>
                </a:lnTo>
                <a:lnTo>
                  <a:pt x="905" y="29"/>
                </a:lnTo>
                <a:lnTo>
                  <a:pt x="894" y="38"/>
                </a:lnTo>
                <a:lnTo>
                  <a:pt x="882" y="50"/>
                </a:lnTo>
                <a:lnTo>
                  <a:pt x="873" y="38"/>
                </a:lnTo>
                <a:lnTo>
                  <a:pt x="861" y="29"/>
                </a:lnTo>
                <a:lnTo>
                  <a:pt x="850" y="19"/>
                </a:lnTo>
                <a:lnTo>
                  <a:pt x="837" y="13"/>
                </a:lnTo>
                <a:lnTo>
                  <a:pt x="823" y="8"/>
                </a:lnTo>
                <a:lnTo>
                  <a:pt x="810" y="2"/>
                </a:lnTo>
                <a:lnTo>
                  <a:pt x="794" y="0"/>
                </a:lnTo>
                <a:lnTo>
                  <a:pt x="779" y="0"/>
                </a:lnTo>
                <a:lnTo>
                  <a:pt x="772" y="0"/>
                </a:lnTo>
                <a:lnTo>
                  <a:pt x="762" y="0"/>
                </a:lnTo>
                <a:lnTo>
                  <a:pt x="752" y="2"/>
                </a:lnTo>
                <a:lnTo>
                  <a:pt x="745" y="4"/>
                </a:lnTo>
                <a:lnTo>
                  <a:pt x="735" y="8"/>
                </a:lnTo>
                <a:lnTo>
                  <a:pt x="728" y="9"/>
                </a:lnTo>
                <a:lnTo>
                  <a:pt x="720" y="13"/>
                </a:lnTo>
                <a:lnTo>
                  <a:pt x="712" y="19"/>
                </a:lnTo>
                <a:lnTo>
                  <a:pt x="705" y="23"/>
                </a:lnTo>
                <a:lnTo>
                  <a:pt x="697" y="29"/>
                </a:lnTo>
                <a:lnTo>
                  <a:pt x="691" y="34"/>
                </a:lnTo>
                <a:lnTo>
                  <a:pt x="686" y="40"/>
                </a:lnTo>
                <a:lnTo>
                  <a:pt x="680" y="48"/>
                </a:lnTo>
                <a:lnTo>
                  <a:pt x="674" y="55"/>
                </a:lnTo>
                <a:lnTo>
                  <a:pt x="668" y="63"/>
                </a:lnTo>
                <a:lnTo>
                  <a:pt x="665" y="71"/>
                </a:lnTo>
                <a:lnTo>
                  <a:pt x="665" y="73"/>
                </a:lnTo>
                <a:lnTo>
                  <a:pt x="653" y="63"/>
                </a:lnTo>
                <a:lnTo>
                  <a:pt x="642" y="54"/>
                </a:lnTo>
                <a:lnTo>
                  <a:pt x="628" y="46"/>
                </a:lnTo>
                <a:lnTo>
                  <a:pt x="615" y="40"/>
                </a:lnTo>
                <a:lnTo>
                  <a:pt x="600" y="34"/>
                </a:lnTo>
                <a:lnTo>
                  <a:pt x="584" y="31"/>
                </a:lnTo>
                <a:lnTo>
                  <a:pt x="569" y="29"/>
                </a:lnTo>
                <a:lnTo>
                  <a:pt x="554" y="27"/>
                </a:lnTo>
                <a:lnTo>
                  <a:pt x="544" y="29"/>
                </a:lnTo>
                <a:lnTo>
                  <a:pt x="533" y="29"/>
                </a:lnTo>
                <a:lnTo>
                  <a:pt x="521" y="31"/>
                </a:lnTo>
                <a:lnTo>
                  <a:pt x="512" y="32"/>
                </a:lnTo>
                <a:lnTo>
                  <a:pt x="502" y="36"/>
                </a:lnTo>
                <a:lnTo>
                  <a:pt x="493" y="40"/>
                </a:lnTo>
                <a:lnTo>
                  <a:pt x="483" y="44"/>
                </a:lnTo>
                <a:lnTo>
                  <a:pt x="474" y="50"/>
                </a:lnTo>
                <a:lnTo>
                  <a:pt x="464" y="55"/>
                </a:lnTo>
                <a:lnTo>
                  <a:pt x="456" y="61"/>
                </a:lnTo>
                <a:lnTo>
                  <a:pt x="447" y="69"/>
                </a:lnTo>
                <a:lnTo>
                  <a:pt x="439" y="77"/>
                </a:lnTo>
                <a:lnTo>
                  <a:pt x="433" y="84"/>
                </a:lnTo>
                <a:lnTo>
                  <a:pt x="426" y="94"/>
                </a:lnTo>
                <a:lnTo>
                  <a:pt x="420" y="101"/>
                </a:lnTo>
                <a:lnTo>
                  <a:pt x="414" y="111"/>
                </a:lnTo>
                <a:lnTo>
                  <a:pt x="414" y="113"/>
                </a:lnTo>
                <a:lnTo>
                  <a:pt x="403" y="105"/>
                </a:lnTo>
                <a:lnTo>
                  <a:pt x="391" y="101"/>
                </a:lnTo>
                <a:lnTo>
                  <a:pt x="378" y="96"/>
                </a:lnTo>
                <a:lnTo>
                  <a:pt x="367" y="92"/>
                </a:lnTo>
                <a:lnTo>
                  <a:pt x="353" y="88"/>
                </a:lnTo>
                <a:lnTo>
                  <a:pt x="340" y="86"/>
                </a:lnTo>
                <a:lnTo>
                  <a:pt x="326" y="86"/>
                </a:lnTo>
                <a:lnTo>
                  <a:pt x="313" y="84"/>
                </a:lnTo>
                <a:lnTo>
                  <a:pt x="304" y="86"/>
                </a:lnTo>
                <a:lnTo>
                  <a:pt x="292" y="86"/>
                </a:lnTo>
                <a:lnTo>
                  <a:pt x="283" y="88"/>
                </a:lnTo>
                <a:lnTo>
                  <a:pt x="273" y="90"/>
                </a:lnTo>
                <a:lnTo>
                  <a:pt x="254" y="94"/>
                </a:lnTo>
                <a:lnTo>
                  <a:pt x="235" y="101"/>
                </a:lnTo>
                <a:lnTo>
                  <a:pt x="218" y="109"/>
                </a:lnTo>
                <a:lnTo>
                  <a:pt x="202" y="119"/>
                </a:lnTo>
                <a:lnTo>
                  <a:pt x="187" y="130"/>
                </a:lnTo>
                <a:lnTo>
                  <a:pt x="172" y="144"/>
                </a:lnTo>
                <a:lnTo>
                  <a:pt x="160" y="157"/>
                </a:lnTo>
                <a:lnTo>
                  <a:pt x="147" y="174"/>
                </a:lnTo>
                <a:lnTo>
                  <a:pt x="137" y="190"/>
                </a:lnTo>
                <a:lnTo>
                  <a:pt x="130" y="207"/>
                </a:lnTo>
                <a:lnTo>
                  <a:pt x="122" y="226"/>
                </a:lnTo>
                <a:lnTo>
                  <a:pt x="118" y="245"/>
                </a:lnTo>
                <a:lnTo>
                  <a:pt x="116" y="255"/>
                </a:lnTo>
                <a:lnTo>
                  <a:pt x="114" y="264"/>
                </a:lnTo>
                <a:lnTo>
                  <a:pt x="114" y="276"/>
                </a:lnTo>
                <a:lnTo>
                  <a:pt x="114" y="285"/>
                </a:lnTo>
                <a:lnTo>
                  <a:pt x="114" y="299"/>
                </a:lnTo>
                <a:lnTo>
                  <a:pt x="116" y="312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89" name="Freeform 603"/>
          <p:cNvSpPr>
            <a:spLocks/>
          </p:cNvSpPr>
          <p:nvPr/>
        </p:nvSpPr>
        <p:spPr bwMode="auto">
          <a:xfrm>
            <a:off x="3265886" y="3234016"/>
            <a:ext cx="760810" cy="559594"/>
          </a:xfrm>
          <a:custGeom>
            <a:avLst/>
            <a:gdLst>
              <a:gd name="T0" fmla="*/ 2147483647 w 1278"/>
              <a:gd name="T1" fmla="*/ 2147483647 h 941"/>
              <a:gd name="T2" fmla="*/ 2147483647 w 1278"/>
              <a:gd name="T3" fmla="*/ 2147483647 h 941"/>
              <a:gd name="T4" fmla="*/ 2147483647 w 1278"/>
              <a:gd name="T5" fmla="*/ 2147483647 h 941"/>
              <a:gd name="T6" fmla="*/ 2147483647 w 1278"/>
              <a:gd name="T7" fmla="*/ 2147483647 h 941"/>
              <a:gd name="T8" fmla="*/ 2147483647 w 1278"/>
              <a:gd name="T9" fmla="*/ 2147483647 h 941"/>
              <a:gd name="T10" fmla="*/ 2147483647 w 1278"/>
              <a:gd name="T11" fmla="*/ 2147483647 h 941"/>
              <a:gd name="T12" fmla="*/ 2147483647 w 1278"/>
              <a:gd name="T13" fmla="*/ 2147483647 h 941"/>
              <a:gd name="T14" fmla="*/ 2147483647 w 1278"/>
              <a:gd name="T15" fmla="*/ 2147483647 h 941"/>
              <a:gd name="T16" fmla="*/ 2147483647 w 1278"/>
              <a:gd name="T17" fmla="*/ 2147483647 h 941"/>
              <a:gd name="T18" fmla="*/ 2147483647 w 1278"/>
              <a:gd name="T19" fmla="*/ 2147483647 h 941"/>
              <a:gd name="T20" fmla="*/ 2147483647 w 1278"/>
              <a:gd name="T21" fmla="*/ 2147483647 h 941"/>
              <a:gd name="T22" fmla="*/ 2147483647 w 1278"/>
              <a:gd name="T23" fmla="*/ 2147483647 h 941"/>
              <a:gd name="T24" fmla="*/ 2147483647 w 1278"/>
              <a:gd name="T25" fmla="*/ 2147483647 h 941"/>
              <a:gd name="T26" fmla="*/ 2147483647 w 1278"/>
              <a:gd name="T27" fmla="*/ 2147483647 h 941"/>
              <a:gd name="T28" fmla="*/ 2147483647 w 1278"/>
              <a:gd name="T29" fmla="*/ 2147483647 h 941"/>
              <a:gd name="T30" fmla="*/ 2147483647 w 1278"/>
              <a:gd name="T31" fmla="*/ 2147483647 h 941"/>
              <a:gd name="T32" fmla="*/ 2147483647 w 1278"/>
              <a:gd name="T33" fmla="*/ 2147483647 h 941"/>
              <a:gd name="T34" fmla="*/ 2147483647 w 1278"/>
              <a:gd name="T35" fmla="*/ 2147483647 h 941"/>
              <a:gd name="T36" fmla="*/ 2147483647 w 1278"/>
              <a:gd name="T37" fmla="*/ 2147483647 h 941"/>
              <a:gd name="T38" fmla="*/ 2147483647 w 1278"/>
              <a:gd name="T39" fmla="*/ 2147483647 h 941"/>
              <a:gd name="T40" fmla="*/ 2147483647 w 1278"/>
              <a:gd name="T41" fmla="*/ 2147483647 h 941"/>
              <a:gd name="T42" fmla="*/ 2147483647 w 1278"/>
              <a:gd name="T43" fmla="*/ 2147483647 h 941"/>
              <a:gd name="T44" fmla="*/ 2147483647 w 1278"/>
              <a:gd name="T45" fmla="*/ 2147483647 h 941"/>
              <a:gd name="T46" fmla="*/ 2147483647 w 1278"/>
              <a:gd name="T47" fmla="*/ 2147483647 h 941"/>
              <a:gd name="T48" fmla="*/ 2147483647 w 1278"/>
              <a:gd name="T49" fmla="*/ 2147483647 h 941"/>
              <a:gd name="T50" fmla="*/ 2147483647 w 1278"/>
              <a:gd name="T51" fmla="*/ 2147483647 h 941"/>
              <a:gd name="T52" fmla="*/ 2147483647 w 1278"/>
              <a:gd name="T53" fmla="*/ 2147483647 h 941"/>
              <a:gd name="T54" fmla="*/ 2147483647 w 1278"/>
              <a:gd name="T55" fmla="*/ 2147483647 h 941"/>
              <a:gd name="T56" fmla="*/ 2147483647 w 1278"/>
              <a:gd name="T57" fmla="*/ 2147483647 h 941"/>
              <a:gd name="T58" fmla="*/ 2147483647 w 1278"/>
              <a:gd name="T59" fmla="*/ 2147483647 h 941"/>
              <a:gd name="T60" fmla="*/ 2147483647 w 1278"/>
              <a:gd name="T61" fmla="*/ 2147483647 h 941"/>
              <a:gd name="T62" fmla="*/ 2147483647 w 1278"/>
              <a:gd name="T63" fmla="*/ 2147483647 h 941"/>
              <a:gd name="T64" fmla="*/ 2147483647 w 1278"/>
              <a:gd name="T65" fmla="*/ 2147483647 h 941"/>
              <a:gd name="T66" fmla="*/ 2147483647 w 1278"/>
              <a:gd name="T67" fmla="*/ 2147483647 h 941"/>
              <a:gd name="T68" fmla="*/ 2147483647 w 1278"/>
              <a:gd name="T69" fmla="*/ 2147483647 h 941"/>
              <a:gd name="T70" fmla="*/ 2147483647 w 1278"/>
              <a:gd name="T71" fmla="*/ 2147483647 h 941"/>
              <a:gd name="T72" fmla="*/ 2147483647 w 1278"/>
              <a:gd name="T73" fmla="*/ 2147483647 h 941"/>
              <a:gd name="T74" fmla="*/ 2147483647 w 1278"/>
              <a:gd name="T75" fmla="*/ 2147483647 h 941"/>
              <a:gd name="T76" fmla="*/ 2147483647 w 1278"/>
              <a:gd name="T77" fmla="*/ 2147483647 h 941"/>
              <a:gd name="T78" fmla="*/ 2147483647 w 1278"/>
              <a:gd name="T79" fmla="*/ 0 h 941"/>
              <a:gd name="T80" fmla="*/ 2147483647 w 1278"/>
              <a:gd name="T81" fmla="*/ 2147483647 h 941"/>
              <a:gd name="T82" fmla="*/ 2147483647 w 1278"/>
              <a:gd name="T83" fmla="*/ 2147483647 h 941"/>
              <a:gd name="T84" fmla="*/ 2147483647 w 1278"/>
              <a:gd name="T85" fmla="*/ 2147483647 h 941"/>
              <a:gd name="T86" fmla="*/ 2147483647 w 1278"/>
              <a:gd name="T87" fmla="*/ 0 h 941"/>
              <a:gd name="T88" fmla="*/ 2147483647 w 1278"/>
              <a:gd name="T89" fmla="*/ 2147483647 h 941"/>
              <a:gd name="T90" fmla="*/ 2147483647 w 1278"/>
              <a:gd name="T91" fmla="*/ 2147483647 h 941"/>
              <a:gd name="T92" fmla="*/ 2147483647 w 1278"/>
              <a:gd name="T93" fmla="*/ 2147483647 h 941"/>
              <a:gd name="T94" fmla="*/ 2147483647 w 1278"/>
              <a:gd name="T95" fmla="*/ 2147483647 h 941"/>
              <a:gd name="T96" fmla="*/ 2147483647 w 1278"/>
              <a:gd name="T97" fmla="*/ 2147483647 h 941"/>
              <a:gd name="T98" fmla="*/ 2147483647 w 1278"/>
              <a:gd name="T99" fmla="*/ 2147483647 h 941"/>
              <a:gd name="T100" fmla="*/ 2147483647 w 1278"/>
              <a:gd name="T101" fmla="*/ 2147483647 h 941"/>
              <a:gd name="T102" fmla="*/ 2147483647 w 1278"/>
              <a:gd name="T103" fmla="*/ 2147483647 h 941"/>
              <a:gd name="T104" fmla="*/ 2147483647 w 1278"/>
              <a:gd name="T105" fmla="*/ 2147483647 h 941"/>
              <a:gd name="T106" fmla="*/ 2147483647 w 1278"/>
              <a:gd name="T107" fmla="*/ 2147483647 h 941"/>
              <a:gd name="T108" fmla="*/ 2147483647 w 1278"/>
              <a:gd name="T109" fmla="*/ 2147483647 h 941"/>
              <a:gd name="T110" fmla="*/ 2147483647 w 1278"/>
              <a:gd name="T111" fmla="*/ 2147483647 h 941"/>
              <a:gd name="T112" fmla="*/ 2147483647 w 1278"/>
              <a:gd name="T113" fmla="*/ 2147483647 h 941"/>
              <a:gd name="T114" fmla="*/ 2147483647 w 1278"/>
              <a:gd name="T115" fmla="*/ 2147483647 h 94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278"/>
              <a:gd name="T175" fmla="*/ 0 h 941"/>
              <a:gd name="T176" fmla="*/ 1278 w 1278"/>
              <a:gd name="T177" fmla="*/ 941 h 94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278" h="941">
                <a:moveTo>
                  <a:pt x="116" y="312"/>
                </a:moveTo>
                <a:lnTo>
                  <a:pt x="103" y="314"/>
                </a:lnTo>
                <a:lnTo>
                  <a:pt x="91" y="316"/>
                </a:lnTo>
                <a:lnTo>
                  <a:pt x="80" y="322"/>
                </a:lnTo>
                <a:lnTo>
                  <a:pt x="70" y="326"/>
                </a:lnTo>
                <a:lnTo>
                  <a:pt x="61" y="331"/>
                </a:lnTo>
                <a:lnTo>
                  <a:pt x="51" y="339"/>
                </a:lnTo>
                <a:lnTo>
                  <a:pt x="42" y="347"/>
                </a:lnTo>
                <a:lnTo>
                  <a:pt x="34" y="354"/>
                </a:lnTo>
                <a:lnTo>
                  <a:pt x="27" y="364"/>
                </a:lnTo>
                <a:lnTo>
                  <a:pt x="19" y="373"/>
                </a:lnTo>
                <a:lnTo>
                  <a:pt x="15" y="383"/>
                </a:lnTo>
                <a:lnTo>
                  <a:pt x="9" y="395"/>
                </a:lnTo>
                <a:lnTo>
                  <a:pt x="6" y="406"/>
                </a:lnTo>
                <a:lnTo>
                  <a:pt x="4" y="418"/>
                </a:lnTo>
                <a:lnTo>
                  <a:pt x="2" y="429"/>
                </a:lnTo>
                <a:lnTo>
                  <a:pt x="0" y="441"/>
                </a:lnTo>
                <a:lnTo>
                  <a:pt x="2" y="450"/>
                </a:lnTo>
                <a:lnTo>
                  <a:pt x="2" y="458"/>
                </a:lnTo>
                <a:lnTo>
                  <a:pt x="4" y="467"/>
                </a:lnTo>
                <a:lnTo>
                  <a:pt x="6" y="475"/>
                </a:lnTo>
                <a:lnTo>
                  <a:pt x="7" y="483"/>
                </a:lnTo>
                <a:lnTo>
                  <a:pt x="9" y="490"/>
                </a:lnTo>
                <a:lnTo>
                  <a:pt x="13" y="498"/>
                </a:lnTo>
                <a:lnTo>
                  <a:pt x="17" y="506"/>
                </a:lnTo>
                <a:lnTo>
                  <a:pt x="27" y="519"/>
                </a:lnTo>
                <a:lnTo>
                  <a:pt x="38" y="533"/>
                </a:lnTo>
                <a:lnTo>
                  <a:pt x="49" y="544"/>
                </a:lnTo>
                <a:lnTo>
                  <a:pt x="65" y="554"/>
                </a:lnTo>
                <a:lnTo>
                  <a:pt x="63" y="552"/>
                </a:lnTo>
                <a:lnTo>
                  <a:pt x="55" y="561"/>
                </a:lnTo>
                <a:lnTo>
                  <a:pt x="49" y="571"/>
                </a:lnTo>
                <a:lnTo>
                  <a:pt x="42" y="582"/>
                </a:lnTo>
                <a:lnTo>
                  <a:pt x="38" y="592"/>
                </a:lnTo>
                <a:lnTo>
                  <a:pt x="34" y="603"/>
                </a:lnTo>
                <a:lnTo>
                  <a:pt x="30" y="615"/>
                </a:lnTo>
                <a:lnTo>
                  <a:pt x="28" y="628"/>
                </a:lnTo>
                <a:lnTo>
                  <a:pt x="28" y="640"/>
                </a:lnTo>
                <a:lnTo>
                  <a:pt x="30" y="653"/>
                </a:lnTo>
                <a:lnTo>
                  <a:pt x="32" y="667"/>
                </a:lnTo>
                <a:lnTo>
                  <a:pt x="34" y="678"/>
                </a:lnTo>
                <a:lnTo>
                  <a:pt x="38" y="690"/>
                </a:lnTo>
                <a:lnTo>
                  <a:pt x="44" y="701"/>
                </a:lnTo>
                <a:lnTo>
                  <a:pt x="51" y="713"/>
                </a:lnTo>
                <a:lnTo>
                  <a:pt x="59" y="722"/>
                </a:lnTo>
                <a:lnTo>
                  <a:pt x="67" y="732"/>
                </a:lnTo>
                <a:lnTo>
                  <a:pt x="76" y="739"/>
                </a:lnTo>
                <a:lnTo>
                  <a:pt x="86" y="747"/>
                </a:lnTo>
                <a:lnTo>
                  <a:pt x="95" y="753"/>
                </a:lnTo>
                <a:lnTo>
                  <a:pt x="107" y="759"/>
                </a:lnTo>
                <a:lnTo>
                  <a:pt x="120" y="762"/>
                </a:lnTo>
                <a:lnTo>
                  <a:pt x="132" y="766"/>
                </a:lnTo>
                <a:lnTo>
                  <a:pt x="145" y="768"/>
                </a:lnTo>
                <a:lnTo>
                  <a:pt x="158" y="768"/>
                </a:lnTo>
                <a:lnTo>
                  <a:pt x="174" y="768"/>
                </a:lnTo>
                <a:lnTo>
                  <a:pt x="172" y="768"/>
                </a:lnTo>
                <a:lnTo>
                  <a:pt x="179" y="782"/>
                </a:lnTo>
                <a:lnTo>
                  <a:pt x="189" y="795"/>
                </a:lnTo>
                <a:lnTo>
                  <a:pt x="198" y="806"/>
                </a:lnTo>
                <a:lnTo>
                  <a:pt x="208" y="818"/>
                </a:lnTo>
                <a:lnTo>
                  <a:pt x="219" y="828"/>
                </a:lnTo>
                <a:lnTo>
                  <a:pt x="231" y="837"/>
                </a:lnTo>
                <a:lnTo>
                  <a:pt x="242" y="845"/>
                </a:lnTo>
                <a:lnTo>
                  <a:pt x="256" y="854"/>
                </a:lnTo>
                <a:lnTo>
                  <a:pt x="269" y="860"/>
                </a:lnTo>
                <a:lnTo>
                  <a:pt x="283" y="866"/>
                </a:lnTo>
                <a:lnTo>
                  <a:pt x="296" y="872"/>
                </a:lnTo>
                <a:lnTo>
                  <a:pt x="311" y="877"/>
                </a:lnTo>
                <a:lnTo>
                  <a:pt x="325" y="879"/>
                </a:lnTo>
                <a:lnTo>
                  <a:pt x="340" y="883"/>
                </a:lnTo>
                <a:lnTo>
                  <a:pt x="355" y="883"/>
                </a:lnTo>
                <a:lnTo>
                  <a:pt x="370" y="885"/>
                </a:lnTo>
                <a:lnTo>
                  <a:pt x="386" y="883"/>
                </a:lnTo>
                <a:lnTo>
                  <a:pt x="401" y="883"/>
                </a:lnTo>
                <a:lnTo>
                  <a:pt x="416" y="879"/>
                </a:lnTo>
                <a:lnTo>
                  <a:pt x="432" y="875"/>
                </a:lnTo>
                <a:lnTo>
                  <a:pt x="447" y="872"/>
                </a:lnTo>
                <a:lnTo>
                  <a:pt x="460" y="866"/>
                </a:lnTo>
                <a:lnTo>
                  <a:pt x="474" y="858"/>
                </a:lnTo>
                <a:lnTo>
                  <a:pt x="487" y="852"/>
                </a:lnTo>
                <a:lnTo>
                  <a:pt x="495" y="862"/>
                </a:lnTo>
                <a:lnTo>
                  <a:pt x="502" y="872"/>
                </a:lnTo>
                <a:lnTo>
                  <a:pt x="512" y="881"/>
                </a:lnTo>
                <a:lnTo>
                  <a:pt x="519" y="889"/>
                </a:lnTo>
                <a:lnTo>
                  <a:pt x="529" y="897"/>
                </a:lnTo>
                <a:lnTo>
                  <a:pt x="538" y="904"/>
                </a:lnTo>
                <a:lnTo>
                  <a:pt x="548" y="912"/>
                </a:lnTo>
                <a:lnTo>
                  <a:pt x="560" y="918"/>
                </a:lnTo>
                <a:lnTo>
                  <a:pt x="571" y="923"/>
                </a:lnTo>
                <a:lnTo>
                  <a:pt x="581" y="927"/>
                </a:lnTo>
                <a:lnTo>
                  <a:pt x="592" y="931"/>
                </a:lnTo>
                <a:lnTo>
                  <a:pt x="605" y="935"/>
                </a:lnTo>
                <a:lnTo>
                  <a:pt x="617" y="937"/>
                </a:lnTo>
                <a:lnTo>
                  <a:pt x="628" y="939"/>
                </a:lnTo>
                <a:lnTo>
                  <a:pt x="642" y="941"/>
                </a:lnTo>
                <a:lnTo>
                  <a:pt x="653" y="941"/>
                </a:lnTo>
                <a:lnTo>
                  <a:pt x="670" y="941"/>
                </a:lnTo>
                <a:lnTo>
                  <a:pt x="686" y="939"/>
                </a:lnTo>
                <a:lnTo>
                  <a:pt x="701" y="935"/>
                </a:lnTo>
                <a:lnTo>
                  <a:pt x="716" y="931"/>
                </a:lnTo>
                <a:lnTo>
                  <a:pt x="731" y="925"/>
                </a:lnTo>
                <a:lnTo>
                  <a:pt x="747" y="918"/>
                </a:lnTo>
                <a:lnTo>
                  <a:pt x="760" y="910"/>
                </a:lnTo>
                <a:lnTo>
                  <a:pt x="772" y="902"/>
                </a:lnTo>
                <a:lnTo>
                  <a:pt x="785" y="891"/>
                </a:lnTo>
                <a:lnTo>
                  <a:pt x="796" y="881"/>
                </a:lnTo>
                <a:lnTo>
                  <a:pt x="806" y="870"/>
                </a:lnTo>
                <a:lnTo>
                  <a:pt x="815" y="856"/>
                </a:lnTo>
                <a:lnTo>
                  <a:pt x="825" y="843"/>
                </a:lnTo>
                <a:lnTo>
                  <a:pt x="833" y="829"/>
                </a:lnTo>
                <a:lnTo>
                  <a:pt x="838" y="814"/>
                </a:lnTo>
                <a:lnTo>
                  <a:pt x="844" y="799"/>
                </a:lnTo>
                <a:lnTo>
                  <a:pt x="856" y="805"/>
                </a:lnTo>
                <a:lnTo>
                  <a:pt x="865" y="810"/>
                </a:lnTo>
                <a:lnTo>
                  <a:pt x="877" y="816"/>
                </a:lnTo>
                <a:lnTo>
                  <a:pt x="888" y="818"/>
                </a:lnTo>
                <a:lnTo>
                  <a:pt x="900" y="822"/>
                </a:lnTo>
                <a:lnTo>
                  <a:pt x="911" y="824"/>
                </a:lnTo>
                <a:lnTo>
                  <a:pt x="924" y="826"/>
                </a:lnTo>
                <a:lnTo>
                  <a:pt x="936" y="826"/>
                </a:lnTo>
                <a:lnTo>
                  <a:pt x="953" y="824"/>
                </a:lnTo>
                <a:lnTo>
                  <a:pt x="970" y="822"/>
                </a:lnTo>
                <a:lnTo>
                  <a:pt x="986" y="818"/>
                </a:lnTo>
                <a:lnTo>
                  <a:pt x="1003" y="812"/>
                </a:lnTo>
                <a:lnTo>
                  <a:pt x="1016" y="805"/>
                </a:lnTo>
                <a:lnTo>
                  <a:pt x="1031" y="797"/>
                </a:lnTo>
                <a:lnTo>
                  <a:pt x="1045" y="787"/>
                </a:lnTo>
                <a:lnTo>
                  <a:pt x="1056" y="776"/>
                </a:lnTo>
                <a:lnTo>
                  <a:pt x="1068" y="764"/>
                </a:lnTo>
                <a:lnTo>
                  <a:pt x="1077" y="751"/>
                </a:lnTo>
                <a:lnTo>
                  <a:pt x="1085" y="736"/>
                </a:lnTo>
                <a:lnTo>
                  <a:pt x="1092" y="722"/>
                </a:lnTo>
                <a:lnTo>
                  <a:pt x="1098" y="707"/>
                </a:lnTo>
                <a:lnTo>
                  <a:pt x="1102" y="690"/>
                </a:lnTo>
                <a:lnTo>
                  <a:pt x="1106" y="672"/>
                </a:lnTo>
                <a:lnTo>
                  <a:pt x="1106" y="655"/>
                </a:lnTo>
                <a:lnTo>
                  <a:pt x="1125" y="651"/>
                </a:lnTo>
                <a:lnTo>
                  <a:pt x="1142" y="646"/>
                </a:lnTo>
                <a:lnTo>
                  <a:pt x="1159" y="640"/>
                </a:lnTo>
                <a:lnTo>
                  <a:pt x="1175" y="632"/>
                </a:lnTo>
                <a:lnTo>
                  <a:pt x="1190" y="623"/>
                </a:lnTo>
                <a:lnTo>
                  <a:pt x="1203" y="611"/>
                </a:lnTo>
                <a:lnTo>
                  <a:pt x="1217" y="600"/>
                </a:lnTo>
                <a:lnTo>
                  <a:pt x="1230" y="588"/>
                </a:lnTo>
                <a:lnTo>
                  <a:pt x="1240" y="573"/>
                </a:lnTo>
                <a:lnTo>
                  <a:pt x="1249" y="559"/>
                </a:lnTo>
                <a:lnTo>
                  <a:pt x="1259" y="544"/>
                </a:lnTo>
                <a:lnTo>
                  <a:pt x="1264" y="527"/>
                </a:lnTo>
                <a:lnTo>
                  <a:pt x="1270" y="510"/>
                </a:lnTo>
                <a:lnTo>
                  <a:pt x="1276" y="492"/>
                </a:lnTo>
                <a:lnTo>
                  <a:pt x="1278" y="475"/>
                </a:lnTo>
                <a:lnTo>
                  <a:pt x="1278" y="456"/>
                </a:lnTo>
                <a:lnTo>
                  <a:pt x="1278" y="439"/>
                </a:lnTo>
                <a:lnTo>
                  <a:pt x="1276" y="423"/>
                </a:lnTo>
                <a:lnTo>
                  <a:pt x="1272" y="406"/>
                </a:lnTo>
                <a:lnTo>
                  <a:pt x="1268" y="391"/>
                </a:lnTo>
                <a:lnTo>
                  <a:pt x="1263" y="375"/>
                </a:lnTo>
                <a:lnTo>
                  <a:pt x="1255" y="362"/>
                </a:lnTo>
                <a:lnTo>
                  <a:pt x="1247" y="347"/>
                </a:lnTo>
                <a:lnTo>
                  <a:pt x="1238" y="333"/>
                </a:lnTo>
                <a:lnTo>
                  <a:pt x="1236" y="333"/>
                </a:lnTo>
                <a:lnTo>
                  <a:pt x="1241" y="318"/>
                </a:lnTo>
                <a:lnTo>
                  <a:pt x="1245" y="303"/>
                </a:lnTo>
                <a:lnTo>
                  <a:pt x="1249" y="287"/>
                </a:lnTo>
                <a:lnTo>
                  <a:pt x="1249" y="270"/>
                </a:lnTo>
                <a:lnTo>
                  <a:pt x="1249" y="257"/>
                </a:lnTo>
                <a:lnTo>
                  <a:pt x="1247" y="245"/>
                </a:lnTo>
                <a:lnTo>
                  <a:pt x="1243" y="232"/>
                </a:lnTo>
                <a:lnTo>
                  <a:pt x="1241" y="218"/>
                </a:lnTo>
                <a:lnTo>
                  <a:pt x="1236" y="207"/>
                </a:lnTo>
                <a:lnTo>
                  <a:pt x="1230" y="195"/>
                </a:lnTo>
                <a:lnTo>
                  <a:pt x="1224" y="184"/>
                </a:lnTo>
                <a:lnTo>
                  <a:pt x="1217" y="174"/>
                </a:lnTo>
                <a:lnTo>
                  <a:pt x="1209" y="165"/>
                </a:lnTo>
                <a:lnTo>
                  <a:pt x="1199" y="155"/>
                </a:lnTo>
                <a:lnTo>
                  <a:pt x="1190" y="147"/>
                </a:lnTo>
                <a:lnTo>
                  <a:pt x="1180" y="140"/>
                </a:lnTo>
                <a:lnTo>
                  <a:pt x="1169" y="132"/>
                </a:lnTo>
                <a:lnTo>
                  <a:pt x="1157" y="126"/>
                </a:lnTo>
                <a:lnTo>
                  <a:pt x="1146" y="123"/>
                </a:lnTo>
                <a:lnTo>
                  <a:pt x="1133" y="117"/>
                </a:lnTo>
                <a:lnTo>
                  <a:pt x="1131" y="105"/>
                </a:lnTo>
                <a:lnTo>
                  <a:pt x="1127" y="92"/>
                </a:lnTo>
                <a:lnTo>
                  <a:pt x="1121" y="80"/>
                </a:lnTo>
                <a:lnTo>
                  <a:pt x="1115" y="71"/>
                </a:lnTo>
                <a:lnTo>
                  <a:pt x="1110" y="59"/>
                </a:lnTo>
                <a:lnTo>
                  <a:pt x="1102" y="50"/>
                </a:lnTo>
                <a:lnTo>
                  <a:pt x="1092" y="40"/>
                </a:lnTo>
                <a:lnTo>
                  <a:pt x="1085" y="32"/>
                </a:lnTo>
                <a:lnTo>
                  <a:pt x="1075" y="25"/>
                </a:lnTo>
                <a:lnTo>
                  <a:pt x="1064" y="19"/>
                </a:lnTo>
                <a:lnTo>
                  <a:pt x="1052" y="13"/>
                </a:lnTo>
                <a:lnTo>
                  <a:pt x="1041" y="8"/>
                </a:lnTo>
                <a:lnTo>
                  <a:pt x="1029" y="4"/>
                </a:lnTo>
                <a:lnTo>
                  <a:pt x="1018" y="2"/>
                </a:lnTo>
                <a:lnTo>
                  <a:pt x="1005" y="0"/>
                </a:lnTo>
                <a:lnTo>
                  <a:pt x="991" y="0"/>
                </a:lnTo>
                <a:lnTo>
                  <a:pt x="976" y="0"/>
                </a:lnTo>
                <a:lnTo>
                  <a:pt x="961" y="2"/>
                </a:lnTo>
                <a:lnTo>
                  <a:pt x="945" y="8"/>
                </a:lnTo>
                <a:lnTo>
                  <a:pt x="932" y="11"/>
                </a:lnTo>
                <a:lnTo>
                  <a:pt x="919" y="19"/>
                </a:lnTo>
                <a:lnTo>
                  <a:pt x="905" y="29"/>
                </a:lnTo>
                <a:lnTo>
                  <a:pt x="894" y="38"/>
                </a:lnTo>
                <a:lnTo>
                  <a:pt x="882" y="50"/>
                </a:lnTo>
                <a:lnTo>
                  <a:pt x="873" y="38"/>
                </a:lnTo>
                <a:lnTo>
                  <a:pt x="861" y="29"/>
                </a:lnTo>
                <a:lnTo>
                  <a:pt x="850" y="19"/>
                </a:lnTo>
                <a:lnTo>
                  <a:pt x="837" y="13"/>
                </a:lnTo>
                <a:lnTo>
                  <a:pt x="823" y="8"/>
                </a:lnTo>
                <a:lnTo>
                  <a:pt x="810" y="2"/>
                </a:lnTo>
                <a:lnTo>
                  <a:pt x="794" y="0"/>
                </a:lnTo>
                <a:lnTo>
                  <a:pt x="779" y="0"/>
                </a:lnTo>
                <a:lnTo>
                  <a:pt x="772" y="0"/>
                </a:lnTo>
                <a:lnTo>
                  <a:pt x="762" y="0"/>
                </a:lnTo>
                <a:lnTo>
                  <a:pt x="752" y="2"/>
                </a:lnTo>
                <a:lnTo>
                  <a:pt x="745" y="4"/>
                </a:lnTo>
                <a:lnTo>
                  <a:pt x="735" y="8"/>
                </a:lnTo>
                <a:lnTo>
                  <a:pt x="728" y="9"/>
                </a:lnTo>
                <a:lnTo>
                  <a:pt x="720" y="13"/>
                </a:lnTo>
                <a:lnTo>
                  <a:pt x="712" y="19"/>
                </a:lnTo>
                <a:lnTo>
                  <a:pt x="705" y="23"/>
                </a:lnTo>
                <a:lnTo>
                  <a:pt x="697" y="29"/>
                </a:lnTo>
                <a:lnTo>
                  <a:pt x="691" y="34"/>
                </a:lnTo>
                <a:lnTo>
                  <a:pt x="686" y="40"/>
                </a:lnTo>
                <a:lnTo>
                  <a:pt x="680" y="48"/>
                </a:lnTo>
                <a:lnTo>
                  <a:pt x="674" y="55"/>
                </a:lnTo>
                <a:lnTo>
                  <a:pt x="668" y="63"/>
                </a:lnTo>
                <a:lnTo>
                  <a:pt x="665" y="71"/>
                </a:lnTo>
                <a:lnTo>
                  <a:pt x="665" y="73"/>
                </a:lnTo>
                <a:lnTo>
                  <a:pt x="653" y="63"/>
                </a:lnTo>
                <a:lnTo>
                  <a:pt x="642" y="54"/>
                </a:lnTo>
                <a:lnTo>
                  <a:pt x="628" y="46"/>
                </a:lnTo>
                <a:lnTo>
                  <a:pt x="615" y="40"/>
                </a:lnTo>
                <a:lnTo>
                  <a:pt x="600" y="34"/>
                </a:lnTo>
                <a:lnTo>
                  <a:pt x="584" y="31"/>
                </a:lnTo>
                <a:lnTo>
                  <a:pt x="569" y="29"/>
                </a:lnTo>
                <a:lnTo>
                  <a:pt x="554" y="27"/>
                </a:lnTo>
                <a:lnTo>
                  <a:pt x="544" y="29"/>
                </a:lnTo>
                <a:lnTo>
                  <a:pt x="533" y="29"/>
                </a:lnTo>
                <a:lnTo>
                  <a:pt x="521" y="31"/>
                </a:lnTo>
                <a:lnTo>
                  <a:pt x="512" y="32"/>
                </a:lnTo>
                <a:lnTo>
                  <a:pt x="502" y="36"/>
                </a:lnTo>
                <a:lnTo>
                  <a:pt x="493" y="40"/>
                </a:lnTo>
                <a:lnTo>
                  <a:pt x="483" y="44"/>
                </a:lnTo>
                <a:lnTo>
                  <a:pt x="474" y="50"/>
                </a:lnTo>
                <a:lnTo>
                  <a:pt x="464" y="55"/>
                </a:lnTo>
                <a:lnTo>
                  <a:pt x="456" y="61"/>
                </a:lnTo>
                <a:lnTo>
                  <a:pt x="447" y="69"/>
                </a:lnTo>
                <a:lnTo>
                  <a:pt x="439" y="77"/>
                </a:lnTo>
                <a:lnTo>
                  <a:pt x="433" y="84"/>
                </a:lnTo>
                <a:lnTo>
                  <a:pt x="426" y="94"/>
                </a:lnTo>
                <a:lnTo>
                  <a:pt x="420" y="101"/>
                </a:lnTo>
                <a:lnTo>
                  <a:pt x="414" y="111"/>
                </a:lnTo>
                <a:lnTo>
                  <a:pt x="414" y="113"/>
                </a:lnTo>
                <a:lnTo>
                  <a:pt x="403" y="105"/>
                </a:lnTo>
                <a:lnTo>
                  <a:pt x="391" y="101"/>
                </a:lnTo>
                <a:lnTo>
                  <a:pt x="378" y="96"/>
                </a:lnTo>
                <a:lnTo>
                  <a:pt x="367" y="92"/>
                </a:lnTo>
                <a:lnTo>
                  <a:pt x="353" y="88"/>
                </a:lnTo>
                <a:lnTo>
                  <a:pt x="340" y="86"/>
                </a:lnTo>
                <a:lnTo>
                  <a:pt x="326" y="86"/>
                </a:lnTo>
                <a:lnTo>
                  <a:pt x="313" y="84"/>
                </a:lnTo>
                <a:lnTo>
                  <a:pt x="304" y="86"/>
                </a:lnTo>
                <a:lnTo>
                  <a:pt x="292" y="86"/>
                </a:lnTo>
                <a:lnTo>
                  <a:pt x="283" y="88"/>
                </a:lnTo>
                <a:lnTo>
                  <a:pt x="273" y="90"/>
                </a:lnTo>
                <a:lnTo>
                  <a:pt x="254" y="94"/>
                </a:lnTo>
                <a:lnTo>
                  <a:pt x="235" y="101"/>
                </a:lnTo>
                <a:lnTo>
                  <a:pt x="218" y="109"/>
                </a:lnTo>
                <a:lnTo>
                  <a:pt x="202" y="119"/>
                </a:lnTo>
                <a:lnTo>
                  <a:pt x="187" y="130"/>
                </a:lnTo>
                <a:lnTo>
                  <a:pt x="172" y="144"/>
                </a:lnTo>
                <a:lnTo>
                  <a:pt x="160" y="157"/>
                </a:lnTo>
                <a:lnTo>
                  <a:pt x="147" y="174"/>
                </a:lnTo>
                <a:lnTo>
                  <a:pt x="137" y="190"/>
                </a:lnTo>
                <a:lnTo>
                  <a:pt x="130" y="207"/>
                </a:lnTo>
                <a:lnTo>
                  <a:pt x="122" y="226"/>
                </a:lnTo>
                <a:lnTo>
                  <a:pt x="118" y="245"/>
                </a:lnTo>
                <a:lnTo>
                  <a:pt x="116" y="255"/>
                </a:lnTo>
                <a:lnTo>
                  <a:pt x="114" y="264"/>
                </a:lnTo>
                <a:lnTo>
                  <a:pt x="114" y="276"/>
                </a:lnTo>
                <a:lnTo>
                  <a:pt x="114" y="285"/>
                </a:lnTo>
                <a:lnTo>
                  <a:pt x="114" y="299"/>
                </a:lnTo>
                <a:lnTo>
                  <a:pt x="116" y="312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90" name="Freeform 604"/>
          <p:cNvSpPr>
            <a:spLocks/>
          </p:cNvSpPr>
          <p:nvPr/>
        </p:nvSpPr>
        <p:spPr bwMode="auto">
          <a:xfrm>
            <a:off x="3305177" y="3563819"/>
            <a:ext cx="44053" cy="9525"/>
          </a:xfrm>
          <a:custGeom>
            <a:avLst/>
            <a:gdLst>
              <a:gd name="T0" fmla="*/ 0 w 74"/>
              <a:gd name="T1" fmla="*/ 0 h 17"/>
              <a:gd name="T2" fmla="*/ 2147483647 w 74"/>
              <a:gd name="T3" fmla="*/ 2147483647 h 17"/>
              <a:gd name="T4" fmla="*/ 2147483647 w 74"/>
              <a:gd name="T5" fmla="*/ 2147483647 h 17"/>
              <a:gd name="T6" fmla="*/ 2147483647 w 74"/>
              <a:gd name="T7" fmla="*/ 2147483647 h 17"/>
              <a:gd name="T8" fmla="*/ 2147483647 w 74"/>
              <a:gd name="T9" fmla="*/ 2147483647 h 17"/>
              <a:gd name="T10" fmla="*/ 2147483647 w 74"/>
              <a:gd name="T11" fmla="*/ 2147483647 h 17"/>
              <a:gd name="T12" fmla="*/ 2147483647 w 74"/>
              <a:gd name="T13" fmla="*/ 2147483647 h 17"/>
              <a:gd name="T14" fmla="*/ 2147483647 w 74"/>
              <a:gd name="T15" fmla="*/ 2147483647 h 17"/>
              <a:gd name="T16" fmla="*/ 2147483647 w 74"/>
              <a:gd name="T17" fmla="*/ 2147483647 h 17"/>
              <a:gd name="T18" fmla="*/ 2147483647 w 74"/>
              <a:gd name="T19" fmla="*/ 2147483647 h 17"/>
              <a:gd name="T20" fmla="*/ 2147483647 w 74"/>
              <a:gd name="T21" fmla="*/ 2147483647 h 1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74"/>
              <a:gd name="T34" fmla="*/ 0 h 17"/>
              <a:gd name="T35" fmla="*/ 74 w 74"/>
              <a:gd name="T36" fmla="*/ 17 h 1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74" h="17">
                <a:moveTo>
                  <a:pt x="0" y="0"/>
                </a:moveTo>
                <a:lnTo>
                  <a:pt x="7" y="3"/>
                </a:lnTo>
                <a:lnTo>
                  <a:pt x="15" y="7"/>
                </a:lnTo>
                <a:lnTo>
                  <a:pt x="23" y="9"/>
                </a:lnTo>
                <a:lnTo>
                  <a:pt x="30" y="13"/>
                </a:lnTo>
                <a:lnTo>
                  <a:pt x="38" y="15"/>
                </a:lnTo>
                <a:lnTo>
                  <a:pt x="47" y="15"/>
                </a:lnTo>
                <a:lnTo>
                  <a:pt x="55" y="17"/>
                </a:lnTo>
                <a:lnTo>
                  <a:pt x="65" y="17"/>
                </a:lnTo>
                <a:lnTo>
                  <a:pt x="69" y="17"/>
                </a:lnTo>
                <a:lnTo>
                  <a:pt x="74" y="17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91" name="Freeform 605"/>
          <p:cNvSpPr>
            <a:spLocks/>
          </p:cNvSpPr>
          <p:nvPr/>
        </p:nvSpPr>
        <p:spPr bwMode="auto">
          <a:xfrm>
            <a:off x="3369471" y="3685263"/>
            <a:ext cx="20240" cy="5953"/>
          </a:xfrm>
          <a:custGeom>
            <a:avLst/>
            <a:gdLst>
              <a:gd name="T0" fmla="*/ 0 w 32"/>
              <a:gd name="T1" fmla="*/ 2147483647 h 9"/>
              <a:gd name="T2" fmla="*/ 2147483647 w 32"/>
              <a:gd name="T3" fmla="*/ 2147483647 h 9"/>
              <a:gd name="T4" fmla="*/ 2147483647 w 32"/>
              <a:gd name="T5" fmla="*/ 2147483647 h 9"/>
              <a:gd name="T6" fmla="*/ 2147483647 w 32"/>
              <a:gd name="T7" fmla="*/ 2147483647 h 9"/>
              <a:gd name="T8" fmla="*/ 2147483647 w 32"/>
              <a:gd name="T9" fmla="*/ 0 h 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"/>
              <a:gd name="T16" fmla="*/ 0 h 9"/>
              <a:gd name="T17" fmla="*/ 32 w 32"/>
              <a:gd name="T18" fmla="*/ 9 h 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" h="9">
                <a:moveTo>
                  <a:pt x="0" y="9"/>
                </a:moveTo>
                <a:lnTo>
                  <a:pt x="7" y="7"/>
                </a:lnTo>
                <a:lnTo>
                  <a:pt x="15" y="5"/>
                </a:lnTo>
                <a:lnTo>
                  <a:pt x="23" y="3"/>
                </a:lnTo>
                <a:lnTo>
                  <a:pt x="32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92" name="Freeform 606"/>
          <p:cNvSpPr>
            <a:spLocks/>
          </p:cNvSpPr>
          <p:nvPr/>
        </p:nvSpPr>
        <p:spPr bwMode="auto">
          <a:xfrm>
            <a:off x="3544492" y="3718600"/>
            <a:ext cx="11906" cy="22622"/>
          </a:xfrm>
          <a:custGeom>
            <a:avLst/>
            <a:gdLst>
              <a:gd name="T0" fmla="*/ 0 w 19"/>
              <a:gd name="T1" fmla="*/ 0 h 38"/>
              <a:gd name="T2" fmla="*/ 2147483647 w 19"/>
              <a:gd name="T3" fmla="*/ 2147483647 h 38"/>
              <a:gd name="T4" fmla="*/ 2147483647 w 19"/>
              <a:gd name="T5" fmla="*/ 2147483647 h 38"/>
              <a:gd name="T6" fmla="*/ 2147483647 w 19"/>
              <a:gd name="T7" fmla="*/ 2147483647 h 38"/>
              <a:gd name="T8" fmla="*/ 2147483647 w 19"/>
              <a:gd name="T9" fmla="*/ 2147483647 h 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38"/>
              <a:gd name="T17" fmla="*/ 19 w 19"/>
              <a:gd name="T18" fmla="*/ 38 h 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38">
                <a:moveTo>
                  <a:pt x="0" y="0"/>
                </a:moveTo>
                <a:lnTo>
                  <a:pt x="4" y="10"/>
                </a:lnTo>
                <a:lnTo>
                  <a:pt x="9" y="19"/>
                </a:lnTo>
                <a:lnTo>
                  <a:pt x="13" y="29"/>
                </a:lnTo>
                <a:lnTo>
                  <a:pt x="19" y="38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93" name="Freeform 607"/>
          <p:cNvSpPr>
            <a:spLocks/>
          </p:cNvSpPr>
          <p:nvPr/>
        </p:nvSpPr>
        <p:spPr bwMode="auto">
          <a:xfrm>
            <a:off x="3769520" y="3684072"/>
            <a:ext cx="3572" cy="25004"/>
          </a:xfrm>
          <a:custGeom>
            <a:avLst/>
            <a:gdLst>
              <a:gd name="T0" fmla="*/ 0 w 8"/>
              <a:gd name="T1" fmla="*/ 2147483647 h 42"/>
              <a:gd name="T2" fmla="*/ 2147483647 w 8"/>
              <a:gd name="T3" fmla="*/ 2147483647 h 42"/>
              <a:gd name="T4" fmla="*/ 2147483647 w 8"/>
              <a:gd name="T5" fmla="*/ 2147483647 h 42"/>
              <a:gd name="T6" fmla="*/ 2147483647 w 8"/>
              <a:gd name="T7" fmla="*/ 2147483647 h 42"/>
              <a:gd name="T8" fmla="*/ 2147483647 w 8"/>
              <a:gd name="T9" fmla="*/ 0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"/>
              <a:gd name="T16" fmla="*/ 0 h 42"/>
              <a:gd name="T17" fmla="*/ 8 w 8"/>
              <a:gd name="T18" fmla="*/ 42 h 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" h="42">
                <a:moveTo>
                  <a:pt x="0" y="42"/>
                </a:moveTo>
                <a:lnTo>
                  <a:pt x="4" y="30"/>
                </a:lnTo>
                <a:lnTo>
                  <a:pt x="6" y="21"/>
                </a:lnTo>
                <a:lnTo>
                  <a:pt x="8" y="11"/>
                </a:lnTo>
                <a:lnTo>
                  <a:pt x="8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94" name="Freeform 608"/>
          <p:cNvSpPr>
            <a:spLocks/>
          </p:cNvSpPr>
          <p:nvPr/>
        </p:nvSpPr>
        <p:spPr bwMode="auto">
          <a:xfrm>
            <a:off x="3868342" y="3531672"/>
            <a:ext cx="55960" cy="92869"/>
          </a:xfrm>
          <a:custGeom>
            <a:avLst/>
            <a:gdLst>
              <a:gd name="T0" fmla="*/ 2147483647 w 96"/>
              <a:gd name="T1" fmla="*/ 2147483647 h 155"/>
              <a:gd name="T2" fmla="*/ 2147483647 w 96"/>
              <a:gd name="T3" fmla="*/ 2147483647 h 155"/>
              <a:gd name="T4" fmla="*/ 2147483647 w 96"/>
              <a:gd name="T5" fmla="*/ 2147483647 h 155"/>
              <a:gd name="T6" fmla="*/ 2147483647 w 96"/>
              <a:gd name="T7" fmla="*/ 2147483647 h 155"/>
              <a:gd name="T8" fmla="*/ 2147483647 w 96"/>
              <a:gd name="T9" fmla="*/ 2147483647 h 155"/>
              <a:gd name="T10" fmla="*/ 2147483647 w 96"/>
              <a:gd name="T11" fmla="*/ 2147483647 h 155"/>
              <a:gd name="T12" fmla="*/ 2147483647 w 96"/>
              <a:gd name="T13" fmla="*/ 2147483647 h 155"/>
              <a:gd name="T14" fmla="*/ 2147483647 w 96"/>
              <a:gd name="T15" fmla="*/ 2147483647 h 155"/>
              <a:gd name="T16" fmla="*/ 2147483647 w 96"/>
              <a:gd name="T17" fmla="*/ 2147483647 h 155"/>
              <a:gd name="T18" fmla="*/ 2147483647 w 96"/>
              <a:gd name="T19" fmla="*/ 2147483647 h 155"/>
              <a:gd name="T20" fmla="*/ 2147483647 w 96"/>
              <a:gd name="T21" fmla="*/ 2147483647 h 155"/>
              <a:gd name="T22" fmla="*/ 2147483647 w 96"/>
              <a:gd name="T23" fmla="*/ 2147483647 h 155"/>
              <a:gd name="T24" fmla="*/ 2147483647 w 96"/>
              <a:gd name="T25" fmla="*/ 2147483647 h 155"/>
              <a:gd name="T26" fmla="*/ 2147483647 w 96"/>
              <a:gd name="T27" fmla="*/ 2147483647 h 155"/>
              <a:gd name="T28" fmla="*/ 2147483647 w 96"/>
              <a:gd name="T29" fmla="*/ 2147483647 h 155"/>
              <a:gd name="T30" fmla="*/ 2147483647 w 96"/>
              <a:gd name="T31" fmla="*/ 2147483647 h 155"/>
              <a:gd name="T32" fmla="*/ 2147483647 w 96"/>
              <a:gd name="T33" fmla="*/ 2147483647 h 155"/>
              <a:gd name="T34" fmla="*/ 0 w 96"/>
              <a:gd name="T35" fmla="*/ 0 h 15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96"/>
              <a:gd name="T55" fmla="*/ 0 h 155"/>
              <a:gd name="T56" fmla="*/ 96 w 96"/>
              <a:gd name="T57" fmla="*/ 155 h 15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96" h="155">
                <a:moveTo>
                  <a:pt x="96" y="155"/>
                </a:moveTo>
                <a:lnTo>
                  <a:pt x="96" y="153"/>
                </a:lnTo>
                <a:lnTo>
                  <a:pt x="96" y="142"/>
                </a:lnTo>
                <a:lnTo>
                  <a:pt x="96" y="130"/>
                </a:lnTo>
                <a:lnTo>
                  <a:pt x="92" y="117"/>
                </a:lnTo>
                <a:lnTo>
                  <a:pt x="90" y="105"/>
                </a:lnTo>
                <a:lnTo>
                  <a:pt x="86" y="96"/>
                </a:lnTo>
                <a:lnTo>
                  <a:pt x="82" y="84"/>
                </a:lnTo>
                <a:lnTo>
                  <a:pt x="77" y="73"/>
                </a:lnTo>
                <a:lnTo>
                  <a:pt x="71" y="63"/>
                </a:lnTo>
                <a:lnTo>
                  <a:pt x="63" y="54"/>
                </a:lnTo>
                <a:lnTo>
                  <a:pt x="58" y="44"/>
                </a:lnTo>
                <a:lnTo>
                  <a:pt x="48" y="34"/>
                </a:lnTo>
                <a:lnTo>
                  <a:pt x="40" y="27"/>
                </a:lnTo>
                <a:lnTo>
                  <a:pt x="31" y="19"/>
                </a:lnTo>
                <a:lnTo>
                  <a:pt x="21" y="11"/>
                </a:lnTo>
                <a:lnTo>
                  <a:pt x="12" y="6"/>
                </a:lnTo>
                <a:lnTo>
                  <a:pt x="0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95" name="Freeform 609"/>
          <p:cNvSpPr>
            <a:spLocks/>
          </p:cNvSpPr>
          <p:nvPr/>
        </p:nvSpPr>
        <p:spPr bwMode="auto">
          <a:xfrm>
            <a:off x="3976689" y="3432850"/>
            <a:ext cx="25003" cy="33338"/>
          </a:xfrm>
          <a:custGeom>
            <a:avLst/>
            <a:gdLst>
              <a:gd name="T0" fmla="*/ 0 w 42"/>
              <a:gd name="T1" fmla="*/ 2147483647 h 58"/>
              <a:gd name="T2" fmla="*/ 2147483647 w 42"/>
              <a:gd name="T3" fmla="*/ 2147483647 h 58"/>
              <a:gd name="T4" fmla="*/ 2147483647 w 42"/>
              <a:gd name="T5" fmla="*/ 2147483647 h 58"/>
              <a:gd name="T6" fmla="*/ 2147483647 w 42"/>
              <a:gd name="T7" fmla="*/ 2147483647 h 58"/>
              <a:gd name="T8" fmla="*/ 2147483647 w 42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"/>
              <a:gd name="T16" fmla="*/ 0 h 58"/>
              <a:gd name="T17" fmla="*/ 42 w 42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" h="58">
                <a:moveTo>
                  <a:pt x="0" y="58"/>
                </a:moveTo>
                <a:lnTo>
                  <a:pt x="13" y="46"/>
                </a:lnTo>
                <a:lnTo>
                  <a:pt x="25" y="31"/>
                </a:lnTo>
                <a:lnTo>
                  <a:pt x="34" y="18"/>
                </a:lnTo>
                <a:lnTo>
                  <a:pt x="42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96" name="Freeform 610"/>
          <p:cNvSpPr>
            <a:spLocks/>
          </p:cNvSpPr>
          <p:nvPr/>
        </p:nvSpPr>
        <p:spPr bwMode="auto">
          <a:xfrm>
            <a:off x="3940971" y="3303072"/>
            <a:ext cx="2381" cy="17860"/>
          </a:xfrm>
          <a:custGeom>
            <a:avLst/>
            <a:gdLst>
              <a:gd name="T0" fmla="*/ 2147483647 w 3"/>
              <a:gd name="T1" fmla="*/ 2147483647 h 29"/>
              <a:gd name="T2" fmla="*/ 2147483647 w 3"/>
              <a:gd name="T3" fmla="*/ 2147483647 h 29"/>
              <a:gd name="T4" fmla="*/ 2147483647 w 3"/>
              <a:gd name="T5" fmla="*/ 2147483647 h 29"/>
              <a:gd name="T6" fmla="*/ 2147483647 w 3"/>
              <a:gd name="T7" fmla="*/ 2147483647 h 29"/>
              <a:gd name="T8" fmla="*/ 0 w 3"/>
              <a:gd name="T9" fmla="*/ 0 h 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"/>
              <a:gd name="T16" fmla="*/ 0 h 29"/>
              <a:gd name="T17" fmla="*/ 3 w 3"/>
              <a:gd name="T18" fmla="*/ 29 h 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" h="29">
                <a:moveTo>
                  <a:pt x="3" y="29"/>
                </a:moveTo>
                <a:lnTo>
                  <a:pt x="3" y="27"/>
                </a:lnTo>
                <a:lnTo>
                  <a:pt x="3" y="25"/>
                </a:lnTo>
                <a:lnTo>
                  <a:pt x="2" y="13"/>
                </a:lnTo>
                <a:lnTo>
                  <a:pt x="0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97" name="Freeform 611"/>
          <p:cNvSpPr>
            <a:spLocks/>
          </p:cNvSpPr>
          <p:nvPr/>
        </p:nvSpPr>
        <p:spPr bwMode="auto">
          <a:xfrm>
            <a:off x="3779045" y="3263782"/>
            <a:ext cx="13097" cy="20240"/>
          </a:xfrm>
          <a:custGeom>
            <a:avLst/>
            <a:gdLst>
              <a:gd name="T0" fmla="*/ 2147483647 w 21"/>
              <a:gd name="T1" fmla="*/ 0 h 34"/>
              <a:gd name="T2" fmla="*/ 2147483647 w 21"/>
              <a:gd name="T3" fmla="*/ 2147483647 h 34"/>
              <a:gd name="T4" fmla="*/ 2147483647 w 21"/>
              <a:gd name="T5" fmla="*/ 2147483647 h 34"/>
              <a:gd name="T6" fmla="*/ 2147483647 w 21"/>
              <a:gd name="T7" fmla="*/ 2147483647 h 34"/>
              <a:gd name="T8" fmla="*/ 0 w 21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"/>
              <a:gd name="T16" fmla="*/ 0 h 34"/>
              <a:gd name="T17" fmla="*/ 21 w 21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" h="34">
                <a:moveTo>
                  <a:pt x="21" y="0"/>
                </a:moveTo>
                <a:lnTo>
                  <a:pt x="16" y="7"/>
                </a:lnTo>
                <a:lnTo>
                  <a:pt x="10" y="17"/>
                </a:lnTo>
                <a:lnTo>
                  <a:pt x="4" y="25"/>
                </a:lnTo>
                <a:lnTo>
                  <a:pt x="0" y="34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98" name="Freeform 612"/>
          <p:cNvSpPr>
            <a:spLocks/>
          </p:cNvSpPr>
          <p:nvPr/>
        </p:nvSpPr>
        <p:spPr bwMode="auto">
          <a:xfrm>
            <a:off x="3655221" y="3275688"/>
            <a:ext cx="7144" cy="19050"/>
          </a:xfrm>
          <a:custGeom>
            <a:avLst/>
            <a:gdLst>
              <a:gd name="T0" fmla="*/ 2147483647 w 12"/>
              <a:gd name="T1" fmla="*/ 0 h 30"/>
              <a:gd name="T2" fmla="*/ 2147483647 w 12"/>
              <a:gd name="T3" fmla="*/ 2147483647 h 30"/>
              <a:gd name="T4" fmla="*/ 2147483647 w 12"/>
              <a:gd name="T5" fmla="*/ 2147483647 h 30"/>
              <a:gd name="T6" fmla="*/ 2147483647 w 12"/>
              <a:gd name="T7" fmla="*/ 2147483647 h 30"/>
              <a:gd name="T8" fmla="*/ 0 w 12"/>
              <a:gd name="T9" fmla="*/ 2147483647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"/>
              <a:gd name="T16" fmla="*/ 0 h 30"/>
              <a:gd name="T17" fmla="*/ 12 w 12"/>
              <a:gd name="T18" fmla="*/ 30 h 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" h="30">
                <a:moveTo>
                  <a:pt x="12" y="0"/>
                </a:moveTo>
                <a:lnTo>
                  <a:pt x="8" y="7"/>
                </a:lnTo>
                <a:lnTo>
                  <a:pt x="6" y="15"/>
                </a:lnTo>
                <a:lnTo>
                  <a:pt x="2" y="23"/>
                </a:lnTo>
                <a:lnTo>
                  <a:pt x="0" y="3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399" name="Freeform 613"/>
          <p:cNvSpPr>
            <a:spLocks/>
          </p:cNvSpPr>
          <p:nvPr/>
        </p:nvSpPr>
        <p:spPr bwMode="auto">
          <a:xfrm>
            <a:off x="3513536" y="3300691"/>
            <a:ext cx="22622" cy="17860"/>
          </a:xfrm>
          <a:custGeom>
            <a:avLst/>
            <a:gdLst>
              <a:gd name="T0" fmla="*/ 2147483647 w 39"/>
              <a:gd name="T1" fmla="*/ 2147483647 h 29"/>
              <a:gd name="T2" fmla="*/ 2147483647 w 39"/>
              <a:gd name="T3" fmla="*/ 2147483647 h 29"/>
              <a:gd name="T4" fmla="*/ 2147483647 w 39"/>
              <a:gd name="T5" fmla="*/ 2147483647 h 29"/>
              <a:gd name="T6" fmla="*/ 2147483647 w 39"/>
              <a:gd name="T7" fmla="*/ 2147483647 h 29"/>
              <a:gd name="T8" fmla="*/ 0 w 39"/>
              <a:gd name="T9" fmla="*/ 0 h 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"/>
              <a:gd name="T16" fmla="*/ 0 h 29"/>
              <a:gd name="T17" fmla="*/ 39 w 39"/>
              <a:gd name="T18" fmla="*/ 29 h 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" h="29">
                <a:moveTo>
                  <a:pt x="39" y="29"/>
                </a:moveTo>
                <a:lnTo>
                  <a:pt x="31" y="21"/>
                </a:lnTo>
                <a:lnTo>
                  <a:pt x="21" y="13"/>
                </a:lnTo>
                <a:lnTo>
                  <a:pt x="10" y="6"/>
                </a:lnTo>
                <a:lnTo>
                  <a:pt x="0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00" name="Freeform 614"/>
          <p:cNvSpPr>
            <a:spLocks/>
          </p:cNvSpPr>
          <p:nvPr/>
        </p:nvSpPr>
        <p:spPr bwMode="auto">
          <a:xfrm>
            <a:off x="3336133" y="3419753"/>
            <a:ext cx="3572" cy="17860"/>
          </a:xfrm>
          <a:custGeom>
            <a:avLst/>
            <a:gdLst>
              <a:gd name="T0" fmla="*/ 0 w 6"/>
              <a:gd name="T1" fmla="*/ 0 h 31"/>
              <a:gd name="T2" fmla="*/ 2147483647 w 6"/>
              <a:gd name="T3" fmla="*/ 2147483647 h 31"/>
              <a:gd name="T4" fmla="*/ 2147483647 w 6"/>
              <a:gd name="T5" fmla="*/ 2147483647 h 31"/>
              <a:gd name="T6" fmla="*/ 0 60000 65536"/>
              <a:gd name="T7" fmla="*/ 0 60000 65536"/>
              <a:gd name="T8" fmla="*/ 0 60000 65536"/>
              <a:gd name="T9" fmla="*/ 0 w 6"/>
              <a:gd name="T10" fmla="*/ 0 h 31"/>
              <a:gd name="T11" fmla="*/ 6 w 6"/>
              <a:gd name="T12" fmla="*/ 31 h 3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" h="31">
                <a:moveTo>
                  <a:pt x="0" y="0"/>
                </a:moveTo>
                <a:lnTo>
                  <a:pt x="2" y="16"/>
                </a:lnTo>
                <a:lnTo>
                  <a:pt x="6" y="31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01" name="Freeform 615"/>
          <p:cNvSpPr>
            <a:spLocks/>
          </p:cNvSpPr>
          <p:nvPr/>
        </p:nvSpPr>
        <p:spPr bwMode="auto">
          <a:xfrm>
            <a:off x="3357565" y="3169722"/>
            <a:ext cx="126206" cy="94060"/>
          </a:xfrm>
          <a:custGeom>
            <a:avLst/>
            <a:gdLst>
              <a:gd name="T0" fmla="*/ 2147483647 w 212"/>
              <a:gd name="T1" fmla="*/ 0 h 157"/>
              <a:gd name="T2" fmla="*/ 2147483647 w 212"/>
              <a:gd name="T3" fmla="*/ 2147483647 h 157"/>
              <a:gd name="T4" fmla="*/ 2147483647 w 212"/>
              <a:gd name="T5" fmla="*/ 2147483647 h 157"/>
              <a:gd name="T6" fmla="*/ 2147483647 w 212"/>
              <a:gd name="T7" fmla="*/ 2147483647 h 157"/>
              <a:gd name="T8" fmla="*/ 2147483647 w 212"/>
              <a:gd name="T9" fmla="*/ 2147483647 h 157"/>
              <a:gd name="T10" fmla="*/ 2147483647 w 212"/>
              <a:gd name="T11" fmla="*/ 2147483647 h 157"/>
              <a:gd name="T12" fmla="*/ 2147483647 w 212"/>
              <a:gd name="T13" fmla="*/ 2147483647 h 157"/>
              <a:gd name="T14" fmla="*/ 0 w 212"/>
              <a:gd name="T15" fmla="*/ 2147483647 h 157"/>
              <a:gd name="T16" fmla="*/ 0 w 212"/>
              <a:gd name="T17" fmla="*/ 2147483647 h 157"/>
              <a:gd name="T18" fmla="*/ 2147483647 w 212"/>
              <a:gd name="T19" fmla="*/ 2147483647 h 157"/>
              <a:gd name="T20" fmla="*/ 2147483647 w 212"/>
              <a:gd name="T21" fmla="*/ 2147483647 h 157"/>
              <a:gd name="T22" fmla="*/ 2147483647 w 212"/>
              <a:gd name="T23" fmla="*/ 2147483647 h 157"/>
              <a:gd name="T24" fmla="*/ 2147483647 w 212"/>
              <a:gd name="T25" fmla="*/ 2147483647 h 157"/>
              <a:gd name="T26" fmla="*/ 2147483647 w 212"/>
              <a:gd name="T27" fmla="*/ 2147483647 h 157"/>
              <a:gd name="T28" fmla="*/ 2147483647 w 212"/>
              <a:gd name="T29" fmla="*/ 2147483647 h 157"/>
              <a:gd name="T30" fmla="*/ 2147483647 w 212"/>
              <a:gd name="T31" fmla="*/ 2147483647 h 157"/>
              <a:gd name="T32" fmla="*/ 2147483647 w 212"/>
              <a:gd name="T33" fmla="*/ 2147483647 h 157"/>
              <a:gd name="T34" fmla="*/ 2147483647 w 212"/>
              <a:gd name="T35" fmla="*/ 2147483647 h 157"/>
              <a:gd name="T36" fmla="*/ 2147483647 w 212"/>
              <a:gd name="T37" fmla="*/ 2147483647 h 157"/>
              <a:gd name="T38" fmla="*/ 2147483647 w 212"/>
              <a:gd name="T39" fmla="*/ 2147483647 h 157"/>
              <a:gd name="T40" fmla="*/ 2147483647 w 212"/>
              <a:gd name="T41" fmla="*/ 2147483647 h 157"/>
              <a:gd name="T42" fmla="*/ 2147483647 w 212"/>
              <a:gd name="T43" fmla="*/ 2147483647 h 157"/>
              <a:gd name="T44" fmla="*/ 2147483647 w 212"/>
              <a:gd name="T45" fmla="*/ 2147483647 h 157"/>
              <a:gd name="T46" fmla="*/ 2147483647 w 212"/>
              <a:gd name="T47" fmla="*/ 2147483647 h 157"/>
              <a:gd name="T48" fmla="*/ 2147483647 w 212"/>
              <a:gd name="T49" fmla="*/ 2147483647 h 157"/>
              <a:gd name="T50" fmla="*/ 2147483647 w 212"/>
              <a:gd name="T51" fmla="*/ 2147483647 h 157"/>
              <a:gd name="T52" fmla="*/ 2147483647 w 212"/>
              <a:gd name="T53" fmla="*/ 2147483647 h 157"/>
              <a:gd name="T54" fmla="*/ 2147483647 w 212"/>
              <a:gd name="T55" fmla="*/ 2147483647 h 157"/>
              <a:gd name="T56" fmla="*/ 2147483647 w 212"/>
              <a:gd name="T57" fmla="*/ 2147483647 h 157"/>
              <a:gd name="T58" fmla="*/ 2147483647 w 212"/>
              <a:gd name="T59" fmla="*/ 2147483647 h 157"/>
              <a:gd name="T60" fmla="*/ 2147483647 w 212"/>
              <a:gd name="T61" fmla="*/ 2147483647 h 157"/>
              <a:gd name="T62" fmla="*/ 2147483647 w 212"/>
              <a:gd name="T63" fmla="*/ 0 h 15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12"/>
              <a:gd name="T97" fmla="*/ 0 h 157"/>
              <a:gd name="T98" fmla="*/ 212 w 212"/>
              <a:gd name="T99" fmla="*/ 157 h 157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12" h="157">
                <a:moveTo>
                  <a:pt x="107" y="0"/>
                </a:moveTo>
                <a:lnTo>
                  <a:pt x="95" y="0"/>
                </a:lnTo>
                <a:lnTo>
                  <a:pt x="84" y="0"/>
                </a:lnTo>
                <a:lnTo>
                  <a:pt x="74" y="2"/>
                </a:lnTo>
                <a:lnTo>
                  <a:pt x="65" y="5"/>
                </a:lnTo>
                <a:lnTo>
                  <a:pt x="55" y="9"/>
                </a:lnTo>
                <a:lnTo>
                  <a:pt x="47" y="13"/>
                </a:lnTo>
                <a:lnTo>
                  <a:pt x="38" y="17"/>
                </a:lnTo>
                <a:lnTo>
                  <a:pt x="30" y="23"/>
                </a:lnTo>
                <a:lnTo>
                  <a:pt x="24" y="28"/>
                </a:lnTo>
                <a:lnTo>
                  <a:pt x="17" y="34"/>
                </a:lnTo>
                <a:lnTo>
                  <a:pt x="13" y="40"/>
                </a:lnTo>
                <a:lnTo>
                  <a:pt x="7" y="48"/>
                </a:lnTo>
                <a:lnTo>
                  <a:pt x="3" y="53"/>
                </a:lnTo>
                <a:lnTo>
                  <a:pt x="2" y="61"/>
                </a:lnTo>
                <a:lnTo>
                  <a:pt x="0" y="69"/>
                </a:lnTo>
                <a:lnTo>
                  <a:pt x="0" y="78"/>
                </a:lnTo>
                <a:lnTo>
                  <a:pt x="0" y="86"/>
                </a:lnTo>
                <a:lnTo>
                  <a:pt x="2" y="93"/>
                </a:lnTo>
                <a:lnTo>
                  <a:pt x="3" y="101"/>
                </a:lnTo>
                <a:lnTo>
                  <a:pt x="7" y="109"/>
                </a:lnTo>
                <a:lnTo>
                  <a:pt x="13" y="115"/>
                </a:lnTo>
                <a:lnTo>
                  <a:pt x="17" y="122"/>
                </a:lnTo>
                <a:lnTo>
                  <a:pt x="24" y="128"/>
                </a:lnTo>
                <a:lnTo>
                  <a:pt x="30" y="134"/>
                </a:lnTo>
                <a:lnTo>
                  <a:pt x="38" y="138"/>
                </a:lnTo>
                <a:lnTo>
                  <a:pt x="47" y="143"/>
                </a:lnTo>
                <a:lnTo>
                  <a:pt x="55" y="147"/>
                </a:lnTo>
                <a:lnTo>
                  <a:pt x="65" y="149"/>
                </a:lnTo>
                <a:lnTo>
                  <a:pt x="74" y="153"/>
                </a:lnTo>
                <a:lnTo>
                  <a:pt x="84" y="155"/>
                </a:lnTo>
                <a:lnTo>
                  <a:pt x="95" y="155"/>
                </a:lnTo>
                <a:lnTo>
                  <a:pt x="107" y="157"/>
                </a:lnTo>
                <a:lnTo>
                  <a:pt x="116" y="155"/>
                </a:lnTo>
                <a:lnTo>
                  <a:pt x="128" y="155"/>
                </a:lnTo>
                <a:lnTo>
                  <a:pt x="137" y="153"/>
                </a:lnTo>
                <a:lnTo>
                  <a:pt x="147" y="149"/>
                </a:lnTo>
                <a:lnTo>
                  <a:pt x="156" y="147"/>
                </a:lnTo>
                <a:lnTo>
                  <a:pt x="166" y="143"/>
                </a:lnTo>
                <a:lnTo>
                  <a:pt x="173" y="138"/>
                </a:lnTo>
                <a:lnTo>
                  <a:pt x="181" y="134"/>
                </a:lnTo>
                <a:lnTo>
                  <a:pt x="189" y="128"/>
                </a:lnTo>
                <a:lnTo>
                  <a:pt x="194" y="122"/>
                </a:lnTo>
                <a:lnTo>
                  <a:pt x="200" y="115"/>
                </a:lnTo>
                <a:lnTo>
                  <a:pt x="204" y="109"/>
                </a:lnTo>
                <a:lnTo>
                  <a:pt x="208" y="101"/>
                </a:lnTo>
                <a:lnTo>
                  <a:pt x="210" y="93"/>
                </a:lnTo>
                <a:lnTo>
                  <a:pt x="212" y="86"/>
                </a:lnTo>
                <a:lnTo>
                  <a:pt x="212" y="78"/>
                </a:lnTo>
                <a:lnTo>
                  <a:pt x="212" y="69"/>
                </a:lnTo>
                <a:lnTo>
                  <a:pt x="210" y="61"/>
                </a:lnTo>
                <a:lnTo>
                  <a:pt x="208" y="53"/>
                </a:lnTo>
                <a:lnTo>
                  <a:pt x="204" y="48"/>
                </a:lnTo>
                <a:lnTo>
                  <a:pt x="200" y="40"/>
                </a:lnTo>
                <a:lnTo>
                  <a:pt x="194" y="34"/>
                </a:lnTo>
                <a:lnTo>
                  <a:pt x="189" y="28"/>
                </a:lnTo>
                <a:lnTo>
                  <a:pt x="181" y="23"/>
                </a:lnTo>
                <a:lnTo>
                  <a:pt x="173" y="17"/>
                </a:lnTo>
                <a:lnTo>
                  <a:pt x="166" y="13"/>
                </a:lnTo>
                <a:lnTo>
                  <a:pt x="156" y="9"/>
                </a:lnTo>
                <a:lnTo>
                  <a:pt x="147" y="5"/>
                </a:lnTo>
                <a:lnTo>
                  <a:pt x="137" y="2"/>
                </a:lnTo>
                <a:lnTo>
                  <a:pt x="128" y="0"/>
                </a:lnTo>
                <a:lnTo>
                  <a:pt x="116" y="0"/>
                </a:lnTo>
                <a:lnTo>
                  <a:pt x="107" y="0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02" name="Freeform 616"/>
          <p:cNvSpPr>
            <a:spLocks/>
          </p:cNvSpPr>
          <p:nvPr/>
        </p:nvSpPr>
        <p:spPr bwMode="auto">
          <a:xfrm>
            <a:off x="3357565" y="3169722"/>
            <a:ext cx="126206" cy="94060"/>
          </a:xfrm>
          <a:custGeom>
            <a:avLst/>
            <a:gdLst>
              <a:gd name="T0" fmla="*/ 2147483647 w 212"/>
              <a:gd name="T1" fmla="*/ 0 h 157"/>
              <a:gd name="T2" fmla="*/ 2147483647 w 212"/>
              <a:gd name="T3" fmla="*/ 2147483647 h 157"/>
              <a:gd name="T4" fmla="*/ 2147483647 w 212"/>
              <a:gd name="T5" fmla="*/ 2147483647 h 157"/>
              <a:gd name="T6" fmla="*/ 2147483647 w 212"/>
              <a:gd name="T7" fmla="*/ 2147483647 h 157"/>
              <a:gd name="T8" fmla="*/ 2147483647 w 212"/>
              <a:gd name="T9" fmla="*/ 2147483647 h 157"/>
              <a:gd name="T10" fmla="*/ 2147483647 w 212"/>
              <a:gd name="T11" fmla="*/ 2147483647 h 157"/>
              <a:gd name="T12" fmla="*/ 2147483647 w 212"/>
              <a:gd name="T13" fmla="*/ 2147483647 h 157"/>
              <a:gd name="T14" fmla="*/ 0 w 212"/>
              <a:gd name="T15" fmla="*/ 2147483647 h 157"/>
              <a:gd name="T16" fmla="*/ 0 w 212"/>
              <a:gd name="T17" fmla="*/ 2147483647 h 157"/>
              <a:gd name="T18" fmla="*/ 2147483647 w 212"/>
              <a:gd name="T19" fmla="*/ 2147483647 h 157"/>
              <a:gd name="T20" fmla="*/ 2147483647 w 212"/>
              <a:gd name="T21" fmla="*/ 2147483647 h 157"/>
              <a:gd name="T22" fmla="*/ 2147483647 w 212"/>
              <a:gd name="T23" fmla="*/ 2147483647 h 157"/>
              <a:gd name="T24" fmla="*/ 2147483647 w 212"/>
              <a:gd name="T25" fmla="*/ 2147483647 h 157"/>
              <a:gd name="T26" fmla="*/ 2147483647 w 212"/>
              <a:gd name="T27" fmla="*/ 2147483647 h 157"/>
              <a:gd name="T28" fmla="*/ 2147483647 w 212"/>
              <a:gd name="T29" fmla="*/ 2147483647 h 157"/>
              <a:gd name="T30" fmla="*/ 2147483647 w 212"/>
              <a:gd name="T31" fmla="*/ 2147483647 h 157"/>
              <a:gd name="T32" fmla="*/ 2147483647 w 212"/>
              <a:gd name="T33" fmla="*/ 2147483647 h 157"/>
              <a:gd name="T34" fmla="*/ 2147483647 w 212"/>
              <a:gd name="T35" fmla="*/ 2147483647 h 157"/>
              <a:gd name="T36" fmla="*/ 2147483647 w 212"/>
              <a:gd name="T37" fmla="*/ 2147483647 h 157"/>
              <a:gd name="T38" fmla="*/ 2147483647 w 212"/>
              <a:gd name="T39" fmla="*/ 2147483647 h 157"/>
              <a:gd name="T40" fmla="*/ 2147483647 w 212"/>
              <a:gd name="T41" fmla="*/ 2147483647 h 157"/>
              <a:gd name="T42" fmla="*/ 2147483647 w 212"/>
              <a:gd name="T43" fmla="*/ 2147483647 h 157"/>
              <a:gd name="T44" fmla="*/ 2147483647 w 212"/>
              <a:gd name="T45" fmla="*/ 2147483647 h 157"/>
              <a:gd name="T46" fmla="*/ 2147483647 w 212"/>
              <a:gd name="T47" fmla="*/ 2147483647 h 157"/>
              <a:gd name="T48" fmla="*/ 2147483647 w 212"/>
              <a:gd name="T49" fmla="*/ 2147483647 h 157"/>
              <a:gd name="T50" fmla="*/ 2147483647 w 212"/>
              <a:gd name="T51" fmla="*/ 2147483647 h 157"/>
              <a:gd name="T52" fmla="*/ 2147483647 w 212"/>
              <a:gd name="T53" fmla="*/ 2147483647 h 157"/>
              <a:gd name="T54" fmla="*/ 2147483647 w 212"/>
              <a:gd name="T55" fmla="*/ 2147483647 h 157"/>
              <a:gd name="T56" fmla="*/ 2147483647 w 212"/>
              <a:gd name="T57" fmla="*/ 2147483647 h 157"/>
              <a:gd name="T58" fmla="*/ 2147483647 w 212"/>
              <a:gd name="T59" fmla="*/ 2147483647 h 157"/>
              <a:gd name="T60" fmla="*/ 2147483647 w 212"/>
              <a:gd name="T61" fmla="*/ 2147483647 h 157"/>
              <a:gd name="T62" fmla="*/ 2147483647 w 212"/>
              <a:gd name="T63" fmla="*/ 0 h 15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12"/>
              <a:gd name="T97" fmla="*/ 0 h 157"/>
              <a:gd name="T98" fmla="*/ 212 w 212"/>
              <a:gd name="T99" fmla="*/ 157 h 157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12" h="157">
                <a:moveTo>
                  <a:pt x="107" y="0"/>
                </a:moveTo>
                <a:lnTo>
                  <a:pt x="95" y="0"/>
                </a:lnTo>
                <a:lnTo>
                  <a:pt x="84" y="0"/>
                </a:lnTo>
                <a:lnTo>
                  <a:pt x="74" y="2"/>
                </a:lnTo>
                <a:lnTo>
                  <a:pt x="65" y="5"/>
                </a:lnTo>
                <a:lnTo>
                  <a:pt x="55" y="9"/>
                </a:lnTo>
                <a:lnTo>
                  <a:pt x="47" y="13"/>
                </a:lnTo>
                <a:lnTo>
                  <a:pt x="38" y="17"/>
                </a:lnTo>
                <a:lnTo>
                  <a:pt x="30" y="23"/>
                </a:lnTo>
                <a:lnTo>
                  <a:pt x="24" y="28"/>
                </a:lnTo>
                <a:lnTo>
                  <a:pt x="17" y="34"/>
                </a:lnTo>
                <a:lnTo>
                  <a:pt x="13" y="40"/>
                </a:lnTo>
                <a:lnTo>
                  <a:pt x="7" y="48"/>
                </a:lnTo>
                <a:lnTo>
                  <a:pt x="3" y="53"/>
                </a:lnTo>
                <a:lnTo>
                  <a:pt x="2" y="61"/>
                </a:lnTo>
                <a:lnTo>
                  <a:pt x="0" y="69"/>
                </a:lnTo>
                <a:lnTo>
                  <a:pt x="0" y="78"/>
                </a:lnTo>
                <a:lnTo>
                  <a:pt x="0" y="86"/>
                </a:lnTo>
                <a:lnTo>
                  <a:pt x="2" y="93"/>
                </a:lnTo>
                <a:lnTo>
                  <a:pt x="3" y="101"/>
                </a:lnTo>
                <a:lnTo>
                  <a:pt x="7" y="109"/>
                </a:lnTo>
                <a:lnTo>
                  <a:pt x="13" y="115"/>
                </a:lnTo>
                <a:lnTo>
                  <a:pt x="17" y="122"/>
                </a:lnTo>
                <a:lnTo>
                  <a:pt x="24" y="128"/>
                </a:lnTo>
                <a:lnTo>
                  <a:pt x="30" y="134"/>
                </a:lnTo>
                <a:lnTo>
                  <a:pt x="38" y="138"/>
                </a:lnTo>
                <a:lnTo>
                  <a:pt x="47" y="143"/>
                </a:lnTo>
                <a:lnTo>
                  <a:pt x="55" y="147"/>
                </a:lnTo>
                <a:lnTo>
                  <a:pt x="65" y="149"/>
                </a:lnTo>
                <a:lnTo>
                  <a:pt x="74" y="153"/>
                </a:lnTo>
                <a:lnTo>
                  <a:pt x="84" y="155"/>
                </a:lnTo>
                <a:lnTo>
                  <a:pt x="95" y="155"/>
                </a:lnTo>
                <a:lnTo>
                  <a:pt x="107" y="157"/>
                </a:lnTo>
                <a:lnTo>
                  <a:pt x="116" y="155"/>
                </a:lnTo>
                <a:lnTo>
                  <a:pt x="128" y="155"/>
                </a:lnTo>
                <a:lnTo>
                  <a:pt x="137" y="153"/>
                </a:lnTo>
                <a:lnTo>
                  <a:pt x="147" y="149"/>
                </a:lnTo>
                <a:lnTo>
                  <a:pt x="156" y="147"/>
                </a:lnTo>
                <a:lnTo>
                  <a:pt x="166" y="143"/>
                </a:lnTo>
                <a:lnTo>
                  <a:pt x="173" y="138"/>
                </a:lnTo>
                <a:lnTo>
                  <a:pt x="181" y="134"/>
                </a:lnTo>
                <a:lnTo>
                  <a:pt x="189" y="128"/>
                </a:lnTo>
                <a:lnTo>
                  <a:pt x="194" y="122"/>
                </a:lnTo>
                <a:lnTo>
                  <a:pt x="200" y="115"/>
                </a:lnTo>
                <a:lnTo>
                  <a:pt x="204" y="109"/>
                </a:lnTo>
                <a:lnTo>
                  <a:pt x="208" y="101"/>
                </a:lnTo>
                <a:lnTo>
                  <a:pt x="210" y="93"/>
                </a:lnTo>
                <a:lnTo>
                  <a:pt x="212" y="86"/>
                </a:lnTo>
                <a:lnTo>
                  <a:pt x="212" y="78"/>
                </a:lnTo>
                <a:lnTo>
                  <a:pt x="212" y="69"/>
                </a:lnTo>
                <a:lnTo>
                  <a:pt x="210" y="61"/>
                </a:lnTo>
                <a:lnTo>
                  <a:pt x="208" y="53"/>
                </a:lnTo>
                <a:lnTo>
                  <a:pt x="204" y="48"/>
                </a:lnTo>
                <a:lnTo>
                  <a:pt x="200" y="40"/>
                </a:lnTo>
                <a:lnTo>
                  <a:pt x="194" y="34"/>
                </a:lnTo>
                <a:lnTo>
                  <a:pt x="189" y="28"/>
                </a:lnTo>
                <a:lnTo>
                  <a:pt x="181" y="23"/>
                </a:lnTo>
                <a:lnTo>
                  <a:pt x="173" y="17"/>
                </a:lnTo>
                <a:lnTo>
                  <a:pt x="166" y="13"/>
                </a:lnTo>
                <a:lnTo>
                  <a:pt x="156" y="9"/>
                </a:lnTo>
                <a:lnTo>
                  <a:pt x="147" y="5"/>
                </a:lnTo>
                <a:lnTo>
                  <a:pt x="137" y="2"/>
                </a:lnTo>
                <a:lnTo>
                  <a:pt x="128" y="0"/>
                </a:lnTo>
                <a:lnTo>
                  <a:pt x="116" y="0"/>
                </a:lnTo>
                <a:lnTo>
                  <a:pt x="107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03" name="Freeform 617"/>
          <p:cNvSpPr>
            <a:spLocks/>
          </p:cNvSpPr>
          <p:nvPr/>
        </p:nvSpPr>
        <p:spPr bwMode="auto">
          <a:xfrm>
            <a:off x="3317083" y="3105428"/>
            <a:ext cx="84534" cy="61913"/>
          </a:xfrm>
          <a:custGeom>
            <a:avLst/>
            <a:gdLst>
              <a:gd name="T0" fmla="*/ 2147483647 w 141"/>
              <a:gd name="T1" fmla="*/ 0 h 106"/>
              <a:gd name="T2" fmla="*/ 2147483647 w 141"/>
              <a:gd name="T3" fmla="*/ 0 h 106"/>
              <a:gd name="T4" fmla="*/ 2147483647 w 141"/>
              <a:gd name="T5" fmla="*/ 2147483647 h 106"/>
              <a:gd name="T6" fmla="*/ 2147483647 w 141"/>
              <a:gd name="T7" fmla="*/ 2147483647 h 106"/>
              <a:gd name="T8" fmla="*/ 2147483647 w 141"/>
              <a:gd name="T9" fmla="*/ 2147483647 h 106"/>
              <a:gd name="T10" fmla="*/ 2147483647 w 141"/>
              <a:gd name="T11" fmla="*/ 2147483647 h 106"/>
              <a:gd name="T12" fmla="*/ 2147483647 w 141"/>
              <a:gd name="T13" fmla="*/ 2147483647 h 106"/>
              <a:gd name="T14" fmla="*/ 2147483647 w 141"/>
              <a:gd name="T15" fmla="*/ 2147483647 h 106"/>
              <a:gd name="T16" fmla="*/ 2147483647 w 141"/>
              <a:gd name="T17" fmla="*/ 2147483647 h 106"/>
              <a:gd name="T18" fmla="*/ 2147483647 w 141"/>
              <a:gd name="T19" fmla="*/ 2147483647 h 106"/>
              <a:gd name="T20" fmla="*/ 2147483647 w 141"/>
              <a:gd name="T21" fmla="*/ 2147483647 h 106"/>
              <a:gd name="T22" fmla="*/ 2147483647 w 141"/>
              <a:gd name="T23" fmla="*/ 2147483647 h 106"/>
              <a:gd name="T24" fmla="*/ 2147483647 w 141"/>
              <a:gd name="T25" fmla="*/ 2147483647 h 106"/>
              <a:gd name="T26" fmla="*/ 0 w 141"/>
              <a:gd name="T27" fmla="*/ 2147483647 h 106"/>
              <a:gd name="T28" fmla="*/ 0 w 141"/>
              <a:gd name="T29" fmla="*/ 2147483647 h 106"/>
              <a:gd name="T30" fmla="*/ 0 w 141"/>
              <a:gd name="T31" fmla="*/ 2147483647 h 106"/>
              <a:gd name="T32" fmla="*/ 2147483647 w 141"/>
              <a:gd name="T33" fmla="*/ 2147483647 h 106"/>
              <a:gd name="T34" fmla="*/ 2147483647 w 141"/>
              <a:gd name="T35" fmla="*/ 2147483647 h 106"/>
              <a:gd name="T36" fmla="*/ 2147483647 w 141"/>
              <a:gd name="T37" fmla="*/ 2147483647 h 106"/>
              <a:gd name="T38" fmla="*/ 2147483647 w 141"/>
              <a:gd name="T39" fmla="*/ 2147483647 h 106"/>
              <a:gd name="T40" fmla="*/ 2147483647 w 141"/>
              <a:gd name="T41" fmla="*/ 2147483647 h 106"/>
              <a:gd name="T42" fmla="*/ 2147483647 w 141"/>
              <a:gd name="T43" fmla="*/ 2147483647 h 106"/>
              <a:gd name="T44" fmla="*/ 2147483647 w 141"/>
              <a:gd name="T45" fmla="*/ 2147483647 h 106"/>
              <a:gd name="T46" fmla="*/ 2147483647 w 141"/>
              <a:gd name="T47" fmla="*/ 2147483647 h 106"/>
              <a:gd name="T48" fmla="*/ 2147483647 w 141"/>
              <a:gd name="T49" fmla="*/ 2147483647 h 106"/>
              <a:gd name="T50" fmla="*/ 2147483647 w 141"/>
              <a:gd name="T51" fmla="*/ 2147483647 h 106"/>
              <a:gd name="T52" fmla="*/ 2147483647 w 141"/>
              <a:gd name="T53" fmla="*/ 2147483647 h 106"/>
              <a:gd name="T54" fmla="*/ 2147483647 w 141"/>
              <a:gd name="T55" fmla="*/ 2147483647 h 106"/>
              <a:gd name="T56" fmla="*/ 2147483647 w 141"/>
              <a:gd name="T57" fmla="*/ 2147483647 h 106"/>
              <a:gd name="T58" fmla="*/ 2147483647 w 141"/>
              <a:gd name="T59" fmla="*/ 2147483647 h 106"/>
              <a:gd name="T60" fmla="*/ 2147483647 w 141"/>
              <a:gd name="T61" fmla="*/ 2147483647 h 106"/>
              <a:gd name="T62" fmla="*/ 2147483647 w 141"/>
              <a:gd name="T63" fmla="*/ 2147483647 h 106"/>
              <a:gd name="T64" fmla="*/ 2147483647 w 141"/>
              <a:gd name="T65" fmla="*/ 2147483647 h 106"/>
              <a:gd name="T66" fmla="*/ 2147483647 w 141"/>
              <a:gd name="T67" fmla="*/ 2147483647 h 106"/>
              <a:gd name="T68" fmla="*/ 2147483647 w 141"/>
              <a:gd name="T69" fmla="*/ 2147483647 h 106"/>
              <a:gd name="T70" fmla="*/ 2147483647 w 141"/>
              <a:gd name="T71" fmla="*/ 2147483647 h 106"/>
              <a:gd name="T72" fmla="*/ 2147483647 w 141"/>
              <a:gd name="T73" fmla="*/ 2147483647 h 106"/>
              <a:gd name="T74" fmla="*/ 2147483647 w 141"/>
              <a:gd name="T75" fmla="*/ 2147483647 h 106"/>
              <a:gd name="T76" fmla="*/ 2147483647 w 141"/>
              <a:gd name="T77" fmla="*/ 2147483647 h 106"/>
              <a:gd name="T78" fmla="*/ 2147483647 w 141"/>
              <a:gd name="T79" fmla="*/ 2147483647 h 106"/>
              <a:gd name="T80" fmla="*/ 2147483647 w 141"/>
              <a:gd name="T81" fmla="*/ 2147483647 h 106"/>
              <a:gd name="T82" fmla="*/ 2147483647 w 141"/>
              <a:gd name="T83" fmla="*/ 2147483647 h 106"/>
              <a:gd name="T84" fmla="*/ 2147483647 w 141"/>
              <a:gd name="T85" fmla="*/ 2147483647 h 106"/>
              <a:gd name="T86" fmla="*/ 2147483647 w 141"/>
              <a:gd name="T87" fmla="*/ 2147483647 h 106"/>
              <a:gd name="T88" fmla="*/ 2147483647 w 141"/>
              <a:gd name="T89" fmla="*/ 2147483647 h 106"/>
              <a:gd name="T90" fmla="*/ 2147483647 w 141"/>
              <a:gd name="T91" fmla="*/ 2147483647 h 106"/>
              <a:gd name="T92" fmla="*/ 2147483647 w 141"/>
              <a:gd name="T93" fmla="*/ 2147483647 h 106"/>
              <a:gd name="T94" fmla="*/ 2147483647 w 141"/>
              <a:gd name="T95" fmla="*/ 2147483647 h 106"/>
              <a:gd name="T96" fmla="*/ 2147483647 w 141"/>
              <a:gd name="T97" fmla="*/ 2147483647 h 106"/>
              <a:gd name="T98" fmla="*/ 2147483647 w 141"/>
              <a:gd name="T99" fmla="*/ 2147483647 h 106"/>
              <a:gd name="T100" fmla="*/ 2147483647 w 141"/>
              <a:gd name="T101" fmla="*/ 2147483647 h 106"/>
              <a:gd name="T102" fmla="*/ 2147483647 w 141"/>
              <a:gd name="T103" fmla="*/ 2147483647 h 106"/>
              <a:gd name="T104" fmla="*/ 2147483647 w 141"/>
              <a:gd name="T105" fmla="*/ 2147483647 h 106"/>
              <a:gd name="T106" fmla="*/ 2147483647 w 141"/>
              <a:gd name="T107" fmla="*/ 2147483647 h 106"/>
              <a:gd name="T108" fmla="*/ 2147483647 w 141"/>
              <a:gd name="T109" fmla="*/ 2147483647 h 106"/>
              <a:gd name="T110" fmla="*/ 2147483647 w 141"/>
              <a:gd name="T111" fmla="*/ 0 h 106"/>
              <a:gd name="T112" fmla="*/ 2147483647 w 141"/>
              <a:gd name="T113" fmla="*/ 0 h 10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41"/>
              <a:gd name="T172" fmla="*/ 0 h 106"/>
              <a:gd name="T173" fmla="*/ 141 w 141"/>
              <a:gd name="T174" fmla="*/ 106 h 10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41" h="106">
                <a:moveTo>
                  <a:pt x="70" y="0"/>
                </a:moveTo>
                <a:lnTo>
                  <a:pt x="63" y="0"/>
                </a:lnTo>
                <a:lnTo>
                  <a:pt x="57" y="2"/>
                </a:lnTo>
                <a:lnTo>
                  <a:pt x="49" y="2"/>
                </a:lnTo>
                <a:lnTo>
                  <a:pt x="44" y="4"/>
                </a:lnTo>
                <a:lnTo>
                  <a:pt x="30" y="10"/>
                </a:lnTo>
                <a:lnTo>
                  <a:pt x="21" y="16"/>
                </a:lnTo>
                <a:lnTo>
                  <a:pt x="15" y="20"/>
                </a:lnTo>
                <a:lnTo>
                  <a:pt x="11" y="23"/>
                </a:lnTo>
                <a:lnTo>
                  <a:pt x="7" y="27"/>
                </a:lnTo>
                <a:lnTo>
                  <a:pt x="5" y="33"/>
                </a:lnTo>
                <a:lnTo>
                  <a:pt x="4" y="37"/>
                </a:lnTo>
                <a:lnTo>
                  <a:pt x="2" y="43"/>
                </a:lnTo>
                <a:lnTo>
                  <a:pt x="0" y="48"/>
                </a:lnTo>
                <a:lnTo>
                  <a:pt x="0" y="52"/>
                </a:lnTo>
                <a:lnTo>
                  <a:pt x="0" y="58"/>
                </a:lnTo>
                <a:lnTo>
                  <a:pt x="2" y="64"/>
                </a:lnTo>
                <a:lnTo>
                  <a:pt x="4" y="67"/>
                </a:lnTo>
                <a:lnTo>
                  <a:pt x="5" y="73"/>
                </a:lnTo>
                <a:lnTo>
                  <a:pt x="7" y="77"/>
                </a:lnTo>
                <a:lnTo>
                  <a:pt x="11" y="83"/>
                </a:lnTo>
                <a:lnTo>
                  <a:pt x="15" y="87"/>
                </a:lnTo>
                <a:lnTo>
                  <a:pt x="21" y="90"/>
                </a:lnTo>
                <a:lnTo>
                  <a:pt x="30" y="96"/>
                </a:lnTo>
                <a:lnTo>
                  <a:pt x="44" y="102"/>
                </a:lnTo>
                <a:lnTo>
                  <a:pt x="49" y="102"/>
                </a:lnTo>
                <a:lnTo>
                  <a:pt x="57" y="104"/>
                </a:lnTo>
                <a:lnTo>
                  <a:pt x="63" y="106"/>
                </a:lnTo>
                <a:lnTo>
                  <a:pt x="70" y="106"/>
                </a:lnTo>
                <a:lnTo>
                  <a:pt x="78" y="106"/>
                </a:lnTo>
                <a:lnTo>
                  <a:pt x="86" y="104"/>
                </a:lnTo>
                <a:lnTo>
                  <a:pt x="91" y="102"/>
                </a:lnTo>
                <a:lnTo>
                  <a:pt x="97" y="102"/>
                </a:lnTo>
                <a:lnTo>
                  <a:pt x="111" y="96"/>
                </a:lnTo>
                <a:lnTo>
                  <a:pt x="120" y="90"/>
                </a:lnTo>
                <a:lnTo>
                  <a:pt x="126" y="87"/>
                </a:lnTo>
                <a:lnTo>
                  <a:pt x="130" y="83"/>
                </a:lnTo>
                <a:lnTo>
                  <a:pt x="133" y="77"/>
                </a:lnTo>
                <a:lnTo>
                  <a:pt x="135" y="73"/>
                </a:lnTo>
                <a:lnTo>
                  <a:pt x="139" y="67"/>
                </a:lnTo>
                <a:lnTo>
                  <a:pt x="139" y="64"/>
                </a:lnTo>
                <a:lnTo>
                  <a:pt x="141" y="58"/>
                </a:lnTo>
                <a:lnTo>
                  <a:pt x="141" y="52"/>
                </a:lnTo>
                <a:lnTo>
                  <a:pt x="141" y="48"/>
                </a:lnTo>
                <a:lnTo>
                  <a:pt x="139" y="43"/>
                </a:lnTo>
                <a:lnTo>
                  <a:pt x="139" y="37"/>
                </a:lnTo>
                <a:lnTo>
                  <a:pt x="135" y="33"/>
                </a:lnTo>
                <a:lnTo>
                  <a:pt x="133" y="27"/>
                </a:lnTo>
                <a:lnTo>
                  <a:pt x="130" y="23"/>
                </a:lnTo>
                <a:lnTo>
                  <a:pt x="126" y="20"/>
                </a:lnTo>
                <a:lnTo>
                  <a:pt x="120" y="16"/>
                </a:lnTo>
                <a:lnTo>
                  <a:pt x="111" y="10"/>
                </a:lnTo>
                <a:lnTo>
                  <a:pt x="97" y="4"/>
                </a:lnTo>
                <a:lnTo>
                  <a:pt x="91" y="2"/>
                </a:lnTo>
                <a:lnTo>
                  <a:pt x="86" y="2"/>
                </a:lnTo>
                <a:lnTo>
                  <a:pt x="78" y="0"/>
                </a:lnTo>
                <a:lnTo>
                  <a:pt x="70" y="0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04" name="Freeform 618"/>
          <p:cNvSpPr>
            <a:spLocks/>
          </p:cNvSpPr>
          <p:nvPr/>
        </p:nvSpPr>
        <p:spPr bwMode="auto">
          <a:xfrm>
            <a:off x="3317083" y="3105428"/>
            <a:ext cx="84534" cy="61913"/>
          </a:xfrm>
          <a:custGeom>
            <a:avLst/>
            <a:gdLst>
              <a:gd name="T0" fmla="*/ 2147483647 w 141"/>
              <a:gd name="T1" fmla="*/ 0 h 106"/>
              <a:gd name="T2" fmla="*/ 2147483647 w 141"/>
              <a:gd name="T3" fmla="*/ 0 h 106"/>
              <a:gd name="T4" fmla="*/ 2147483647 w 141"/>
              <a:gd name="T5" fmla="*/ 2147483647 h 106"/>
              <a:gd name="T6" fmla="*/ 2147483647 w 141"/>
              <a:gd name="T7" fmla="*/ 2147483647 h 106"/>
              <a:gd name="T8" fmla="*/ 2147483647 w 141"/>
              <a:gd name="T9" fmla="*/ 2147483647 h 106"/>
              <a:gd name="T10" fmla="*/ 2147483647 w 141"/>
              <a:gd name="T11" fmla="*/ 2147483647 h 106"/>
              <a:gd name="T12" fmla="*/ 2147483647 w 141"/>
              <a:gd name="T13" fmla="*/ 2147483647 h 106"/>
              <a:gd name="T14" fmla="*/ 2147483647 w 141"/>
              <a:gd name="T15" fmla="*/ 2147483647 h 106"/>
              <a:gd name="T16" fmla="*/ 2147483647 w 141"/>
              <a:gd name="T17" fmla="*/ 2147483647 h 106"/>
              <a:gd name="T18" fmla="*/ 2147483647 w 141"/>
              <a:gd name="T19" fmla="*/ 2147483647 h 106"/>
              <a:gd name="T20" fmla="*/ 2147483647 w 141"/>
              <a:gd name="T21" fmla="*/ 2147483647 h 106"/>
              <a:gd name="T22" fmla="*/ 2147483647 w 141"/>
              <a:gd name="T23" fmla="*/ 2147483647 h 106"/>
              <a:gd name="T24" fmla="*/ 2147483647 w 141"/>
              <a:gd name="T25" fmla="*/ 2147483647 h 106"/>
              <a:gd name="T26" fmla="*/ 0 w 141"/>
              <a:gd name="T27" fmla="*/ 2147483647 h 106"/>
              <a:gd name="T28" fmla="*/ 0 w 141"/>
              <a:gd name="T29" fmla="*/ 2147483647 h 106"/>
              <a:gd name="T30" fmla="*/ 0 w 141"/>
              <a:gd name="T31" fmla="*/ 2147483647 h 106"/>
              <a:gd name="T32" fmla="*/ 2147483647 w 141"/>
              <a:gd name="T33" fmla="*/ 2147483647 h 106"/>
              <a:gd name="T34" fmla="*/ 2147483647 w 141"/>
              <a:gd name="T35" fmla="*/ 2147483647 h 106"/>
              <a:gd name="T36" fmla="*/ 2147483647 w 141"/>
              <a:gd name="T37" fmla="*/ 2147483647 h 106"/>
              <a:gd name="T38" fmla="*/ 2147483647 w 141"/>
              <a:gd name="T39" fmla="*/ 2147483647 h 106"/>
              <a:gd name="T40" fmla="*/ 2147483647 w 141"/>
              <a:gd name="T41" fmla="*/ 2147483647 h 106"/>
              <a:gd name="T42" fmla="*/ 2147483647 w 141"/>
              <a:gd name="T43" fmla="*/ 2147483647 h 106"/>
              <a:gd name="T44" fmla="*/ 2147483647 w 141"/>
              <a:gd name="T45" fmla="*/ 2147483647 h 106"/>
              <a:gd name="T46" fmla="*/ 2147483647 w 141"/>
              <a:gd name="T47" fmla="*/ 2147483647 h 106"/>
              <a:gd name="T48" fmla="*/ 2147483647 w 141"/>
              <a:gd name="T49" fmla="*/ 2147483647 h 106"/>
              <a:gd name="T50" fmla="*/ 2147483647 w 141"/>
              <a:gd name="T51" fmla="*/ 2147483647 h 106"/>
              <a:gd name="T52" fmla="*/ 2147483647 w 141"/>
              <a:gd name="T53" fmla="*/ 2147483647 h 106"/>
              <a:gd name="T54" fmla="*/ 2147483647 w 141"/>
              <a:gd name="T55" fmla="*/ 2147483647 h 106"/>
              <a:gd name="T56" fmla="*/ 2147483647 w 141"/>
              <a:gd name="T57" fmla="*/ 2147483647 h 106"/>
              <a:gd name="T58" fmla="*/ 2147483647 w 141"/>
              <a:gd name="T59" fmla="*/ 2147483647 h 106"/>
              <a:gd name="T60" fmla="*/ 2147483647 w 141"/>
              <a:gd name="T61" fmla="*/ 2147483647 h 106"/>
              <a:gd name="T62" fmla="*/ 2147483647 w 141"/>
              <a:gd name="T63" fmla="*/ 2147483647 h 106"/>
              <a:gd name="T64" fmla="*/ 2147483647 w 141"/>
              <a:gd name="T65" fmla="*/ 2147483647 h 106"/>
              <a:gd name="T66" fmla="*/ 2147483647 w 141"/>
              <a:gd name="T67" fmla="*/ 2147483647 h 106"/>
              <a:gd name="T68" fmla="*/ 2147483647 w 141"/>
              <a:gd name="T69" fmla="*/ 2147483647 h 106"/>
              <a:gd name="T70" fmla="*/ 2147483647 w 141"/>
              <a:gd name="T71" fmla="*/ 2147483647 h 106"/>
              <a:gd name="T72" fmla="*/ 2147483647 w 141"/>
              <a:gd name="T73" fmla="*/ 2147483647 h 106"/>
              <a:gd name="T74" fmla="*/ 2147483647 w 141"/>
              <a:gd name="T75" fmla="*/ 2147483647 h 106"/>
              <a:gd name="T76" fmla="*/ 2147483647 w 141"/>
              <a:gd name="T77" fmla="*/ 2147483647 h 106"/>
              <a:gd name="T78" fmla="*/ 2147483647 w 141"/>
              <a:gd name="T79" fmla="*/ 2147483647 h 106"/>
              <a:gd name="T80" fmla="*/ 2147483647 w 141"/>
              <a:gd name="T81" fmla="*/ 2147483647 h 106"/>
              <a:gd name="T82" fmla="*/ 2147483647 w 141"/>
              <a:gd name="T83" fmla="*/ 2147483647 h 106"/>
              <a:gd name="T84" fmla="*/ 2147483647 w 141"/>
              <a:gd name="T85" fmla="*/ 2147483647 h 106"/>
              <a:gd name="T86" fmla="*/ 2147483647 w 141"/>
              <a:gd name="T87" fmla="*/ 2147483647 h 106"/>
              <a:gd name="T88" fmla="*/ 2147483647 w 141"/>
              <a:gd name="T89" fmla="*/ 2147483647 h 106"/>
              <a:gd name="T90" fmla="*/ 2147483647 w 141"/>
              <a:gd name="T91" fmla="*/ 2147483647 h 106"/>
              <a:gd name="T92" fmla="*/ 2147483647 w 141"/>
              <a:gd name="T93" fmla="*/ 2147483647 h 106"/>
              <a:gd name="T94" fmla="*/ 2147483647 w 141"/>
              <a:gd name="T95" fmla="*/ 2147483647 h 106"/>
              <a:gd name="T96" fmla="*/ 2147483647 w 141"/>
              <a:gd name="T97" fmla="*/ 2147483647 h 106"/>
              <a:gd name="T98" fmla="*/ 2147483647 w 141"/>
              <a:gd name="T99" fmla="*/ 2147483647 h 106"/>
              <a:gd name="T100" fmla="*/ 2147483647 w 141"/>
              <a:gd name="T101" fmla="*/ 2147483647 h 106"/>
              <a:gd name="T102" fmla="*/ 2147483647 w 141"/>
              <a:gd name="T103" fmla="*/ 2147483647 h 106"/>
              <a:gd name="T104" fmla="*/ 2147483647 w 141"/>
              <a:gd name="T105" fmla="*/ 2147483647 h 106"/>
              <a:gd name="T106" fmla="*/ 2147483647 w 141"/>
              <a:gd name="T107" fmla="*/ 2147483647 h 106"/>
              <a:gd name="T108" fmla="*/ 2147483647 w 141"/>
              <a:gd name="T109" fmla="*/ 2147483647 h 106"/>
              <a:gd name="T110" fmla="*/ 2147483647 w 141"/>
              <a:gd name="T111" fmla="*/ 0 h 106"/>
              <a:gd name="T112" fmla="*/ 2147483647 w 141"/>
              <a:gd name="T113" fmla="*/ 0 h 10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41"/>
              <a:gd name="T172" fmla="*/ 0 h 106"/>
              <a:gd name="T173" fmla="*/ 141 w 141"/>
              <a:gd name="T174" fmla="*/ 106 h 10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41" h="106">
                <a:moveTo>
                  <a:pt x="70" y="0"/>
                </a:moveTo>
                <a:lnTo>
                  <a:pt x="63" y="0"/>
                </a:lnTo>
                <a:lnTo>
                  <a:pt x="57" y="2"/>
                </a:lnTo>
                <a:lnTo>
                  <a:pt x="49" y="2"/>
                </a:lnTo>
                <a:lnTo>
                  <a:pt x="44" y="4"/>
                </a:lnTo>
                <a:lnTo>
                  <a:pt x="30" y="10"/>
                </a:lnTo>
                <a:lnTo>
                  <a:pt x="21" y="16"/>
                </a:lnTo>
                <a:lnTo>
                  <a:pt x="15" y="20"/>
                </a:lnTo>
                <a:lnTo>
                  <a:pt x="11" y="23"/>
                </a:lnTo>
                <a:lnTo>
                  <a:pt x="7" y="27"/>
                </a:lnTo>
                <a:lnTo>
                  <a:pt x="5" y="33"/>
                </a:lnTo>
                <a:lnTo>
                  <a:pt x="4" y="37"/>
                </a:lnTo>
                <a:lnTo>
                  <a:pt x="2" y="43"/>
                </a:lnTo>
                <a:lnTo>
                  <a:pt x="0" y="48"/>
                </a:lnTo>
                <a:lnTo>
                  <a:pt x="0" y="52"/>
                </a:lnTo>
                <a:lnTo>
                  <a:pt x="0" y="58"/>
                </a:lnTo>
                <a:lnTo>
                  <a:pt x="2" y="64"/>
                </a:lnTo>
                <a:lnTo>
                  <a:pt x="4" y="67"/>
                </a:lnTo>
                <a:lnTo>
                  <a:pt x="5" y="73"/>
                </a:lnTo>
                <a:lnTo>
                  <a:pt x="7" y="77"/>
                </a:lnTo>
                <a:lnTo>
                  <a:pt x="11" y="83"/>
                </a:lnTo>
                <a:lnTo>
                  <a:pt x="15" y="87"/>
                </a:lnTo>
                <a:lnTo>
                  <a:pt x="21" y="90"/>
                </a:lnTo>
                <a:lnTo>
                  <a:pt x="30" y="96"/>
                </a:lnTo>
                <a:lnTo>
                  <a:pt x="44" y="102"/>
                </a:lnTo>
                <a:lnTo>
                  <a:pt x="49" y="102"/>
                </a:lnTo>
                <a:lnTo>
                  <a:pt x="57" y="104"/>
                </a:lnTo>
                <a:lnTo>
                  <a:pt x="63" y="106"/>
                </a:lnTo>
                <a:lnTo>
                  <a:pt x="70" y="106"/>
                </a:lnTo>
                <a:lnTo>
                  <a:pt x="78" y="106"/>
                </a:lnTo>
                <a:lnTo>
                  <a:pt x="86" y="104"/>
                </a:lnTo>
                <a:lnTo>
                  <a:pt x="91" y="102"/>
                </a:lnTo>
                <a:lnTo>
                  <a:pt x="97" y="102"/>
                </a:lnTo>
                <a:lnTo>
                  <a:pt x="111" y="96"/>
                </a:lnTo>
                <a:lnTo>
                  <a:pt x="120" y="90"/>
                </a:lnTo>
                <a:lnTo>
                  <a:pt x="126" y="87"/>
                </a:lnTo>
                <a:lnTo>
                  <a:pt x="130" y="83"/>
                </a:lnTo>
                <a:lnTo>
                  <a:pt x="133" y="77"/>
                </a:lnTo>
                <a:lnTo>
                  <a:pt x="135" y="73"/>
                </a:lnTo>
                <a:lnTo>
                  <a:pt x="139" y="67"/>
                </a:lnTo>
                <a:lnTo>
                  <a:pt x="139" y="64"/>
                </a:lnTo>
                <a:lnTo>
                  <a:pt x="141" y="58"/>
                </a:lnTo>
                <a:lnTo>
                  <a:pt x="141" y="52"/>
                </a:lnTo>
                <a:lnTo>
                  <a:pt x="141" y="48"/>
                </a:lnTo>
                <a:lnTo>
                  <a:pt x="139" y="43"/>
                </a:lnTo>
                <a:lnTo>
                  <a:pt x="139" y="37"/>
                </a:lnTo>
                <a:lnTo>
                  <a:pt x="135" y="33"/>
                </a:lnTo>
                <a:lnTo>
                  <a:pt x="133" y="27"/>
                </a:lnTo>
                <a:lnTo>
                  <a:pt x="130" y="23"/>
                </a:lnTo>
                <a:lnTo>
                  <a:pt x="126" y="20"/>
                </a:lnTo>
                <a:lnTo>
                  <a:pt x="120" y="16"/>
                </a:lnTo>
                <a:lnTo>
                  <a:pt x="111" y="10"/>
                </a:lnTo>
                <a:lnTo>
                  <a:pt x="97" y="4"/>
                </a:lnTo>
                <a:lnTo>
                  <a:pt x="91" y="2"/>
                </a:lnTo>
                <a:lnTo>
                  <a:pt x="86" y="2"/>
                </a:lnTo>
                <a:lnTo>
                  <a:pt x="78" y="0"/>
                </a:lnTo>
                <a:lnTo>
                  <a:pt x="70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05" name="Freeform 619"/>
          <p:cNvSpPr>
            <a:spLocks/>
          </p:cNvSpPr>
          <p:nvPr/>
        </p:nvSpPr>
        <p:spPr bwMode="auto">
          <a:xfrm>
            <a:off x="3298033" y="3067329"/>
            <a:ext cx="41672" cy="32147"/>
          </a:xfrm>
          <a:custGeom>
            <a:avLst/>
            <a:gdLst>
              <a:gd name="T0" fmla="*/ 2147483647 w 71"/>
              <a:gd name="T1" fmla="*/ 0 h 54"/>
              <a:gd name="T2" fmla="*/ 2147483647 w 71"/>
              <a:gd name="T3" fmla="*/ 2147483647 h 54"/>
              <a:gd name="T4" fmla="*/ 2147483647 w 71"/>
              <a:gd name="T5" fmla="*/ 2147483647 h 54"/>
              <a:gd name="T6" fmla="*/ 2147483647 w 71"/>
              <a:gd name="T7" fmla="*/ 2147483647 h 54"/>
              <a:gd name="T8" fmla="*/ 2147483647 w 71"/>
              <a:gd name="T9" fmla="*/ 2147483647 h 54"/>
              <a:gd name="T10" fmla="*/ 2147483647 w 71"/>
              <a:gd name="T11" fmla="*/ 2147483647 h 54"/>
              <a:gd name="T12" fmla="*/ 2147483647 w 71"/>
              <a:gd name="T13" fmla="*/ 2147483647 h 54"/>
              <a:gd name="T14" fmla="*/ 0 w 71"/>
              <a:gd name="T15" fmla="*/ 2147483647 h 54"/>
              <a:gd name="T16" fmla="*/ 0 w 71"/>
              <a:gd name="T17" fmla="*/ 2147483647 h 54"/>
              <a:gd name="T18" fmla="*/ 0 w 71"/>
              <a:gd name="T19" fmla="*/ 2147483647 h 54"/>
              <a:gd name="T20" fmla="*/ 2147483647 w 71"/>
              <a:gd name="T21" fmla="*/ 2147483647 h 54"/>
              <a:gd name="T22" fmla="*/ 2147483647 w 71"/>
              <a:gd name="T23" fmla="*/ 2147483647 h 54"/>
              <a:gd name="T24" fmla="*/ 2147483647 w 71"/>
              <a:gd name="T25" fmla="*/ 2147483647 h 54"/>
              <a:gd name="T26" fmla="*/ 2147483647 w 71"/>
              <a:gd name="T27" fmla="*/ 2147483647 h 54"/>
              <a:gd name="T28" fmla="*/ 2147483647 w 71"/>
              <a:gd name="T29" fmla="*/ 2147483647 h 54"/>
              <a:gd name="T30" fmla="*/ 2147483647 w 71"/>
              <a:gd name="T31" fmla="*/ 2147483647 h 54"/>
              <a:gd name="T32" fmla="*/ 2147483647 w 71"/>
              <a:gd name="T33" fmla="*/ 2147483647 h 54"/>
              <a:gd name="T34" fmla="*/ 2147483647 w 71"/>
              <a:gd name="T35" fmla="*/ 2147483647 h 54"/>
              <a:gd name="T36" fmla="*/ 2147483647 w 71"/>
              <a:gd name="T37" fmla="*/ 2147483647 h 54"/>
              <a:gd name="T38" fmla="*/ 2147483647 w 71"/>
              <a:gd name="T39" fmla="*/ 2147483647 h 54"/>
              <a:gd name="T40" fmla="*/ 2147483647 w 71"/>
              <a:gd name="T41" fmla="*/ 2147483647 h 54"/>
              <a:gd name="T42" fmla="*/ 2147483647 w 71"/>
              <a:gd name="T43" fmla="*/ 2147483647 h 54"/>
              <a:gd name="T44" fmla="*/ 2147483647 w 71"/>
              <a:gd name="T45" fmla="*/ 2147483647 h 54"/>
              <a:gd name="T46" fmla="*/ 2147483647 w 71"/>
              <a:gd name="T47" fmla="*/ 2147483647 h 54"/>
              <a:gd name="T48" fmla="*/ 2147483647 w 71"/>
              <a:gd name="T49" fmla="*/ 2147483647 h 54"/>
              <a:gd name="T50" fmla="*/ 2147483647 w 71"/>
              <a:gd name="T51" fmla="*/ 2147483647 h 54"/>
              <a:gd name="T52" fmla="*/ 2147483647 w 71"/>
              <a:gd name="T53" fmla="*/ 2147483647 h 54"/>
              <a:gd name="T54" fmla="*/ 2147483647 w 71"/>
              <a:gd name="T55" fmla="*/ 2147483647 h 54"/>
              <a:gd name="T56" fmla="*/ 2147483647 w 71"/>
              <a:gd name="T57" fmla="*/ 2147483647 h 54"/>
              <a:gd name="T58" fmla="*/ 2147483647 w 71"/>
              <a:gd name="T59" fmla="*/ 2147483647 h 54"/>
              <a:gd name="T60" fmla="*/ 2147483647 w 71"/>
              <a:gd name="T61" fmla="*/ 2147483647 h 54"/>
              <a:gd name="T62" fmla="*/ 2147483647 w 71"/>
              <a:gd name="T63" fmla="*/ 2147483647 h 54"/>
              <a:gd name="T64" fmla="*/ 2147483647 w 71"/>
              <a:gd name="T65" fmla="*/ 0 h 5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71"/>
              <a:gd name="T100" fmla="*/ 0 h 54"/>
              <a:gd name="T101" fmla="*/ 71 w 71"/>
              <a:gd name="T102" fmla="*/ 54 h 5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71" h="54">
                <a:moveTo>
                  <a:pt x="37" y="0"/>
                </a:moveTo>
                <a:lnTo>
                  <a:pt x="29" y="2"/>
                </a:lnTo>
                <a:lnTo>
                  <a:pt x="21" y="2"/>
                </a:lnTo>
                <a:lnTo>
                  <a:pt x="16" y="6"/>
                </a:lnTo>
                <a:lnTo>
                  <a:pt x="10" y="8"/>
                </a:lnTo>
                <a:lnTo>
                  <a:pt x="6" y="12"/>
                </a:lnTo>
                <a:lnTo>
                  <a:pt x="2" y="17"/>
                </a:lnTo>
                <a:lnTo>
                  <a:pt x="0" y="21"/>
                </a:lnTo>
                <a:lnTo>
                  <a:pt x="0" y="27"/>
                </a:lnTo>
                <a:lnTo>
                  <a:pt x="0" y="33"/>
                </a:lnTo>
                <a:lnTo>
                  <a:pt x="2" y="37"/>
                </a:lnTo>
                <a:lnTo>
                  <a:pt x="6" y="42"/>
                </a:lnTo>
                <a:lnTo>
                  <a:pt x="10" y="46"/>
                </a:lnTo>
                <a:lnTo>
                  <a:pt x="16" y="48"/>
                </a:lnTo>
                <a:lnTo>
                  <a:pt x="21" y="52"/>
                </a:lnTo>
                <a:lnTo>
                  <a:pt x="29" y="52"/>
                </a:lnTo>
                <a:lnTo>
                  <a:pt x="37" y="54"/>
                </a:lnTo>
                <a:lnTo>
                  <a:pt x="42" y="52"/>
                </a:lnTo>
                <a:lnTo>
                  <a:pt x="50" y="52"/>
                </a:lnTo>
                <a:lnTo>
                  <a:pt x="56" y="48"/>
                </a:lnTo>
                <a:lnTo>
                  <a:pt x="61" y="46"/>
                </a:lnTo>
                <a:lnTo>
                  <a:pt x="65" y="42"/>
                </a:lnTo>
                <a:lnTo>
                  <a:pt x="69" y="37"/>
                </a:lnTo>
                <a:lnTo>
                  <a:pt x="71" y="33"/>
                </a:lnTo>
                <a:lnTo>
                  <a:pt x="71" y="27"/>
                </a:lnTo>
                <a:lnTo>
                  <a:pt x="71" y="21"/>
                </a:lnTo>
                <a:lnTo>
                  <a:pt x="69" y="17"/>
                </a:lnTo>
                <a:lnTo>
                  <a:pt x="65" y="12"/>
                </a:lnTo>
                <a:lnTo>
                  <a:pt x="61" y="8"/>
                </a:lnTo>
                <a:lnTo>
                  <a:pt x="56" y="6"/>
                </a:lnTo>
                <a:lnTo>
                  <a:pt x="50" y="2"/>
                </a:lnTo>
                <a:lnTo>
                  <a:pt x="42" y="2"/>
                </a:lnTo>
                <a:lnTo>
                  <a:pt x="37" y="0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06" name="Freeform 620"/>
          <p:cNvSpPr>
            <a:spLocks/>
          </p:cNvSpPr>
          <p:nvPr/>
        </p:nvSpPr>
        <p:spPr bwMode="auto">
          <a:xfrm>
            <a:off x="3298033" y="3067329"/>
            <a:ext cx="41672" cy="32147"/>
          </a:xfrm>
          <a:custGeom>
            <a:avLst/>
            <a:gdLst>
              <a:gd name="T0" fmla="*/ 2147483647 w 71"/>
              <a:gd name="T1" fmla="*/ 0 h 54"/>
              <a:gd name="T2" fmla="*/ 2147483647 w 71"/>
              <a:gd name="T3" fmla="*/ 2147483647 h 54"/>
              <a:gd name="T4" fmla="*/ 2147483647 w 71"/>
              <a:gd name="T5" fmla="*/ 2147483647 h 54"/>
              <a:gd name="T6" fmla="*/ 2147483647 w 71"/>
              <a:gd name="T7" fmla="*/ 2147483647 h 54"/>
              <a:gd name="T8" fmla="*/ 2147483647 w 71"/>
              <a:gd name="T9" fmla="*/ 2147483647 h 54"/>
              <a:gd name="T10" fmla="*/ 2147483647 w 71"/>
              <a:gd name="T11" fmla="*/ 2147483647 h 54"/>
              <a:gd name="T12" fmla="*/ 2147483647 w 71"/>
              <a:gd name="T13" fmla="*/ 2147483647 h 54"/>
              <a:gd name="T14" fmla="*/ 0 w 71"/>
              <a:gd name="T15" fmla="*/ 2147483647 h 54"/>
              <a:gd name="T16" fmla="*/ 0 w 71"/>
              <a:gd name="T17" fmla="*/ 2147483647 h 54"/>
              <a:gd name="T18" fmla="*/ 0 w 71"/>
              <a:gd name="T19" fmla="*/ 2147483647 h 54"/>
              <a:gd name="T20" fmla="*/ 2147483647 w 71"/>
              <a:gd name="T21" fmla="*/ 2147483647 h 54"/>
              <a:gd name="T22" fmla="*/ 2147483647 w 71"/>
              <a:gd name="T23" fmla="*/ 2147483647 h 54"/>
              <a:gd name="T24" fmla="*/ 2147483647 w 71"/>
              <a:gd name="T25" fmla="*/ 2147483647 h 54"/>
              <a:gd name="T26" fmla="*/ 2147483647 w 71"/>
              <a:gd name="T27" fmla="*/ 2147483647 h 54"/>
              <a:gd name="T28" fmla="*/ 2147483647 w 71"/>
              <a:gd name="T29" fmla="*/ 2147483647 h 54"/>
              <a:gd name="T30" fmla="*/ 2147483647 w 71"/>
              <a:gd name="T31" fmla="*/ 2147483647 h 54"/>
              <a:gd name="T32" fmla="*/ 2147483647 w 71"/>
              <a:gd name="T33" fmla="*/ 2147483647 h 54"/>
              <a:gd name="T34" fmla="*/ 2147483647 w 71"/>
              <a:gd name="T35" fmla="*/ 2147483647 h 54"/>
              <a:gd name="T36" fmla="*/ 2147483647 w 71"/>
              <a:gd name="T37" fmla="*/ 2147483647 h 54"/>
              <a:gd name="T38" fmla="*/ 2147483647 w 71"/>
              <a:gd name="T39" fmla="*/ 2147483647 h 54"/>
              <a:gd name="T40" fmla="*/ 2147483647 w 71"/>
              <a:gd name="T41" fmla="*/ 2147483647 h 54"/>
              <a:gd name="T42" fmla="*/ 2147483647 w 71"/>
              <a:gd name="T43" fmla="*/ 2147483647 h 54"/>
              <a:gd name="T44" fmla="*/ 2147483647 w 71"/>
              <a:gd name="T45" fmla="*/ 2147483647 h 54"/>
              <a:gd name="T46" fmla="*/ 2147483647 w 71"/>
              <a:gd name="T47" fmla="*/ 2147483647 h 54"/>
              <a:gd name="T48" fmla="*/ 2147483647 w 71"/>
              <a:gd name="T49" fmla="*/ 2147483647 h 54"/>
              <a:gd name="T50" fmla="*/ 2147483647 w 71"/>
              <a:gd name="T51" fmla="*/ 2147483647 h 54"/>
              <a:gd name="T52" fmla="*/ 2147483647 w 71"/>
              <a:gd name="T53" fmla="*/ 2147483647 h 54"/>
              <a:gd name="T54" fmla="*/ 2147483647 w 71"/>
              <a:gd name="T55" fmla="*/ 2147483647 h 54"/>
              <a:gd name="T56" fmla="*/ 2147483647 w 71"/>
              <a:gd name="T57" fmla="*/ 2147483647 h 54"/>
              <a:gd name="T58" fmla="*/ 2147483647 w 71"/>
              <a:gd name="T59" fmla="*/ 2147483647 h 54"/>
              <a:gd name="T60" fmla="*/ 2147483647 w 71"/>
              <a:gd name="T61" fmla="*/ 2147483647 h 54"/>
              <a:gd name="T62" fmla="*/ 2147483647 w 71"/>
              <a:gd name="T63" fmla="*/ 2147483647 h 54"/>
              <a:gd name="T64" fmla="*/ 2147483647 w 71"/>
              <a:gd name="T65" fmla="*/ 0 h 5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71"/>
              <a:gd name="T100" fmla="*/ 0 h 54"/>
              <a:gd name="T101" fmla="*/ 71 w 71"/>
              <a:gd name="T102" fmla="*/ 54 h 5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71" h="54">
                <a:moveTo>
                  <a:pt x="37" y="0"/>
                </a:moveTo>
                <a:lnTo>
                  <a:pt x="29" y="2"/>
                </a:lnTo>
                <a:lnTo>
                  <a:pt x="21" y="2"/>
                </a:lnTo>
                <a:lnTo>
                  <a:pt x="16" y="6"/>
                </a:lnTo>
                <a:lnTo>
                  <a:pt x="10" y="8"/>
                </a:lnTo>
                <a:lnTo>
                  <a:pt x="6" y="12"/>
                </a:lnTo>
                <a:lnTo>
                  <a:pt x="2" y="17"/>
                </a:lnTo>
                <a:lnTo>
                  <a:pt x="0" y="21"/>
                </a:lnTo>
                <a:lnTo>
                  <a:pt x="0" y="27"/>
                </a:lnTo>
                <a:lnTo>
                  <a:pt x="0" y="33"/>
                </a:lnTo>
                <a:lnTo>
                  <a:pt x="2" y="37"/>
                </a:lnTo>
                <a:lnTo>
                  <a:pt x="6" y="42"/>
                </a:lnTo>
                <a:lnTo>
                  <a:pt x="10" y="46"/>
                </a:lnTo>
                <a:lnTo>
                  <a:pt x="16" y="48"/>
                </a:lnTo>
                <a:lnTo>
                  <a:pt x="21" y="52"/>
                </a:lnTo>
                <a:lnTo>
                  <a:pt x="29" y="52"/>
                </a:lnTo>
                <a:lnTo>
                  <a:pt x="37" y="54"/>
                </a:lnTo>
                <a:lnTo>
                  <a:pt x="42" y="52"/>
                </a:lnTo>
                <a:lnTo>
                  <a:pt x="50" y="52"/>
                </a:lnTo>
                <a:lnTo>
                  <a:pt x="56" y="48"/>
                </a:lnTo>
                <a:lnTo>
                  <a:pt x="61" y="46"/>
                </a:lnTo>
                <a:lnTo>
                  <a:pt x="65" y="42"/>
                </a:lnTo>
                <a:lnTo>
                  <a:pt x="69" y="37"/>
                </a:lnTo>
                <a:lnTo>
                  <a:pt x="71" y="33"/>
                </a:lnTo>
                <a:lnTo>
                  <a:pt x="71" y="27"/>
                </a:lnTo>
                <a:lnTo>
                  <a:pt x="71" y="21"/>
                </a:lnTo>
                <a:lnTo>
                  <a:pt x="69" y="17"/>
                </a:lnTo>
                <a:lnTo>
                  <a:pt x="65" y="12"/>
                </a:lnTo>
                <a:lnTo>
                  <a:pt x="61" y="8"/>
                </a:lnTo>
                <a:lnTo>
                  <a:pt x="56" y="6"/>
                </a:lnTo>
                <a:lnTo>
                  <a:pt x="50" y="2"/>
                </a:lnTo>
                <a:lnTo>
                  <a:pt x="42" y="2"/>
                </a:lnTo>
                <a:lnTo>
                  <a:pt x="37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07" name="Rectangle 621"/>
          <p:cNvSpPr>
            <a:spLocks noChangeArrowheads="1"/>
          </p:cNvSpPr>
          <p:nvPr/>
        </p:nvSpPr>
        <p:spPr bwMode="auto">
          <a:xfrm>
            <a:off x="3434955" y="3343553"/>
            <a:ext cx="330219" cy="11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50" dirty="0">
                <a:solidFill>
                  <a:srgbClr val="000000"/>
                </a:solidFill>
              </a:rPr>
              <a:t>Random</a:t>
            </a:r>
            <a:endParaRPr lang="en-US" sz="1350" dirty="0"/>
          </a:p>
        </p:txBody>
      </p:sp>
      <p:sp>
        <p:nvSpPr>
          <p:cNvPr id="14408" name="Rectangle 622"/>
          <p:cNvSpPr>
            <a:spLocks noChangeArrowheads="1"/>
          </p:cNvSpPr>
          <p:nvPr/>
        </p:nvSpPr>
        <p:spPr bwMode="auto">
          <a:xfrm>
            <a:off x="3405189" y="3454282"/>
            <a:ext cx="314189" cy="11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50" dirty="0">
                <a:solidFill>
                  <a:srgbClr val="000000"/>
                </a:solidFill>
              </a:rPr>
              <a:t>variable</a:t>
            </a:r>
            <a:endParaRPr lang="en-US" sz="1350" dirty="0"/>
          </a:p>
        </p:txBody>
      </p:sp>
      <p:sp>
        <p:nvSpPr>
          <p:cNvPr id="14409" name="Rectangle 623"/>
          <p:cNvSpPr>
            <a:spLocks noChangeArrowheads="1"/>
          </p:cNvSpPr>
          <p:nvPr/>
        </p:nvSpPr>
        <p:spPr bwMode="auto">
          <a:xfrm>
            <a:off x="3434955" y="3565009"/>
            <a:ext cx="458459" cy="11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50" dirty="0">
                <a:solidFill>
                  <a:srgbClr val="000000"/>
                </a:solidFill>
              </a:rPr>
              <a:t>distribution</a:t>
            </a:r>
            <a:endParaRPr lang="en-US" sz="1350" dirty="0"/>
          </a:p>
        </p:txBody>
      </p:sp>
      <p:sp>
        <p:nvSpPr>
          <p:cNvPr id="14410" name="Freeform 624"/>
          <p:cNvSpPr>
            <a:spLocks noEditPoints="1"/>
          </p:cNvSpPr>
          <p:nvPr/>
        </p:nvSpPr>
        <p:spPr bwMode="auto">
          <a:xfrm>
            <a:off x="5217321" y="3211394"/>
            <a:ext cx="286940" cy="34528"/>
          </a:xfrm>
          <a:custGeom>
            <a:avLst/>
            <a:gdLst>
              <a:gd name="T0" fmla="*/ 0 w 481"/>
              <a:gd name="T1" fmla="*/ 2147483647 h 57"/>
              <a:gd name="T2" fmla="*/ 2147483647 w 481"/>
              <a:gd name="T3" fmla="*/ 2147483647 h 57"/>
              <a:gd name="T4" fmla="*/ 2147483647 w 481"/>
              <a:gd name="T5" fmla="*/ 2147483647 h 57"/>
              <a:gd name="T6" fmla="*/ 0 w 481"/>
              <a:gd name="T7" fmla="*/ 2147483647 h 57"/>
              <a:gd name="T8" fmla="*/ 0 w 481"/>
              <a:gd name="T9" fmla="*/ 2147483647 h 57"/>
              <a:gd name="T10" fmla="*/ 2147483647 w 481"/>
              <a:gd name="T11" fmla="*/ 0 h 57"/>
              <a:gd name="T12" fmla="*/ 2147483647 w 481"/>
              <a:gd name="T13" fmla="*/ 2147483647 h 57"/>
              <a:gd name="T14" fmla="*/ 2147483647 w 481"/>
              <a:gd name="T15" fmla="*/ 2147483647 h 57"/>
              <a:gd name="T16" fmla="*/ 2147483647 w 481"/>
              <a:gd name="T17" fmla="*/ 0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81"/>
              <a:gd name="T28" fmla="*/ 0 h 57"/>
              <a:gd name="T29" fmla="*/ 481 w 481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81" h="57">
                <a:moveTo>
                  <a:pt x="0" y="24"/>
                </a:moveTo>
                <a:lnTo>
                  <a:pt x="434" y="24"/>
                </a:lnTo>
                <a:lnTo>
                  <a:pt x="434" y="34"/>
                </a:lnTo>
                <a:lnTo>
                  <a:pt x="0" y="34"/>
                </a:lnTo>
                <a:lnTo>
                  <a:pt x="0" y="24"/>
                </a:lnTo>
                <a:close/>
                <a:moveTo>
                  <a:pt x="424" y="0"/>
                </a:moveTo>
                <a:lnTo>
                  <a:pt x="481" y="28"/>
                </a:lnTo>
                <a:lnTo>
                  <a:pt x="424" y="57"/>
                </a:lnTo>
                <a:lnTo>
                  <a:pt x="424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pl-PL" sz="1350"/>
          </a:p>
        </p:txBody>
      </p:sp>
      <p:sp>
        <p:nvSpPr>
          <p:cNvPr id="14411" name="Freeform 625"/>
          <p:cNvSpPr>
            <a:spLocks/>
          </p:cNvSpPr>
          <p:nvPr/>
        </p:nvSpPr>
        <p:spPr bwMode="auto">
          <a:xfrm>
            <a:off x="5637611" y="3454282"/>
            <a:ext cx="822722" cy="15478"/>
          </a:xfrm>
          <a:custGeom>
            <a:avLst/>
            <a:gdLst>
              <a:gd name="T0" fmla="*/ 0 w 1383"/>
              <a:gd name="T1" fmla="*/ 2147483647 h 26"/>
              <a:gd name="T2" fmla="*/ 2147483647 w 1383"/>
              <a:gd name="T3" fmla="*/ 0 h 26"/>
              <a:gd name="T4" fmla="*/ 2147483647 w 1383"/>
              <a:gd name="T5" fmla="*/ 0 h 26"/>
              <a:gd name="T6" fmla="*/ 2147483647 w 1383"/>
              <a:gd name="T7" fmla="*/ 2147483647 h 26"/>
              <a:gd name="T8" fmla="*/ 0 w 1383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83"/>
              <a:gd name="T16" fmla="*/ 0 h 26"/>
              <a:gd name="T17" fmla="*/ 1383 w 1383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83" h="26">
                <a:moveTo>
                  <a:pt x="0" y="26"/>
                </a:moveTo>
                <a:lnTo>
                  <a:pt x="36" y="0"/>
                </a:lnTo>
                <a:lnTo>
                  <a:pt x="1383" y="0"/>
                </a:lnTo>
                <a:lnTo>
                  <a:pt x="1349" y="26"/>
                </a:lnTo>
                <a:lnTo>
                  <a:pt x="0" y="26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12" name="Freeform 626"/>
          <p:cNvSpPr>
            <a:spLocks/>
          </p:cNvSpPr>
          <p:nvPr/>
        </p:nvSpPr>
        <p:spPr bwMode="auto">
          <a:xfrm>
            <a:off x="5637611" y="2928025"/>
            <a:ext cx="21431" cy="541734"/>
          </a:xfrm>
          <a:custGeom>
            <a:avLst/>
            <a:gdLst>
              <a:gd name="T0" fmla="*/ 0 w 36"/>
              <a:gd name="T1" fmla="*/ 2147483647 h 910"/>
              <a:gd name="T2" fmla="*/ 0 w 36"/>
              <a:gd name="T3" fmla="*/ 2147483647 h 910"/>
              <a:gd name="T4" fmla="*/ 2147483647 w 36"/>
              <a:gd name="T5" fmla="*/ 0 h 910"/>
              <a:gd name="T6" fmla="*/ 2147483647 w 36"/>
              <a:gd name="T7" fmla="*/ 2147483647 h 910"/>
              <a:gd name="T8" fmla="*/ 0 w 36"/>
              <a:gd name="T9" fmla="*/ 2147483647 h 9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910"/>
              <a:gd name="T17" fmla="*/ 36 w 36"/>
              <a:gd name="T18" fmla="*/ 910 h 9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910">
                <a:moveTo>
                  <a:pt x="0" y="910"/>
                </a:moveTo>
                <a:lnTo>
                  <a:pt x="0" y="27"/>
                </a:lnTo>
                <a:lnTo>
                  <a:pt x="36" y="0"/>
                </a:lnTo>
                <a:lnTo>
                  <a:pt x="36" y="884"/>
                </a:lnTo>
                <a:lnTo>
                  <a:pt x="0" y="91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13" name="Rectangle 627"/>
          <p:cNvSpPr>
            <a:spLocks noChangeArrowheads="1"/>
          </p:cNvSpPr>
          <p:nvPr/>
        </p:nvSpPr>
        <p:spPr bwMode="auto">
          <a:xfrm>
            <a:off x="5659042" y="2928026"/>
            <a:ext cx="801291" cy="52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14" name="Freeform 628"/>
          <p:cNvSpPr>
            <a:spLocks/>
          </p:cNvSpPr>
          <p:nvPr/>
        </p:nvSpPr>
        <p:spPr bwMode="auto">
          <a:xfrm>
            <a:off x="5637611" y="3454282"/>
            <a:ext cx="822722" cy="15478"/>
          </a:xfrm>
          <a:custGeom>
            <a:avLst/>
            <a:gdLst>
              <a:gd name="T0" fmla="*/ 0 w 724"/>
              <a:gd name="T1" fmla="*/ 2147483647 h 14"/>
              <a:gd name="T2" fmla="*/ 2147483647 w 724"/>
              <a:gd name="T3" fmla="*/ 0 h 14"/>
              <a:gd name="T4" fmla="*/ 2147483647 w 724"/>
              <a:gd name="T5" fmla="*/ 0 h 14"/>
              <a:gd name="T6" fmla="*/ 0 60000 65536"/>
              <a:gd name="T7" fmla="*/ 0 60000 65536"/>
              <a:gd name="T8" fmla="*/ 0 60000 65536"/>
              <a:gd name="T9" fmla="*/ 0 w 724"/>
              <a:gd name="T10" fmla="*/ 0 h 14"/>
              <a:gd name="T11" fmla="*/ 724 w 724"/>
              <a:gd name="T12" fmla="*/ 14 h 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24" h="14">
                <a:moveTo>
                  <a:pt x="0" y="14"/>
                </a:moveTo>
                <a:lnTo>
                  <a:pt x="19" y="0"/>
                </a:lnTo>
                <a:lnTo>
                  <a:pt x="724" y="0"/>
                </a:lnTo>
              </a:path>
            </a:pathLst>
          </a:custGeom>
          <a:noFill/>
          <a:ln w="15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15" name="Freeform 629"/>
          <p:cNvSpPr>
            <a:spLocks/>
          </p:cNvSpPr>
          <p:nvPr/>
        </p:nvSpPr>
        <p:spPr bwMode="auto">
          <a:xfrm>
            <a:off x="5637611" y="3364985"/>
            <a:ext cx="822722" cy="16669"/>
          </a:xfrm>
          <a:custGeom>
            <a:avLst/>
            <a:gdLst>
              <a:gd name="T0" fmla="*/ 0 w 724"/>
              <a:gd name="T1" fmla="*/ 2147483647 h 15"/>
              <a:gd name="T2" fmla="*/ 2147483647 w 724"/>
              <a:gd name="T3" fmla="*/ 0 h 15"/>
              <a:gd name="T4" fmla="*/ 2147483647 w 724"/>
              <a:gd name="T5" fmla="*/ 0 h 15"/>
              <a:gd name="T6" fmla="*/ 0 60000 65536"/>
              <a:gd name="T7" fmla="*/ 0 60000 65536"/>
              <a:gd name="T8" fmla="*/ 0 60000 65536"/>
              <a:gd name="T9" fmla="*/ 0 w 724"/>
              <a:gd name="T10" fmla="*/ 0 h 15"/>
              <a:gd name="T11" fmla="*/ 724 w 724"/>
              <a:gd name="T12" fmla="*/ 15 h 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24" h="15">
                <a:moveTo>
                  <a:pt x="0" y="15"/>
                </a:moveTo>
                <a:lnTo>
                  <a:pt x="19" y="0"/>
                </a:lnTo>
                <a:lnTo>
                  <a:pt x="724" y="0"/>
                </a:lnTo>
              </a:path>
            </a:pathLst>
          </a:custGeom>
          <a:noFill/>
          <a:ln w="15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16" name="Freeform 630"/>
          <p:cNvSpPr>
            <a:spLocks/>
          </p:cNvSpPr>
          <p:nvPr/>
        </p:nvSpPr>
        <p:spPr bwMode="auto">
          <a:xfrm>
            <a:off x="5637611" y="3276878"/>
            <a:ext cx="822722" cy="17860"/>
          </a:xfrm>
          <a:custGeom>
            <a:avLst/>
            <a:gdLst>
              <a:gd name="T0" fmla="*/ 0 w 724"/>
              <a:gd name="T1" fmla="*/ 2147483647 h 15"/>
              <a:gd name="T2" fmla="*/ 2147483647 w 724"/>
              <a:gd name="T3" fmla="*/ 0 h 15"/>
              <a:gd name="T4" fmla="*/ 2147483647 w 724"/>
              <a:gd name="T5" fmla="*/ 0 h 15"/>
              <a:gd name="T6" fmla="*/ 0 60000 65536"/>
              <a:gd name="T7" fmla="*/ 0 60000 65536"/>
              <a:gd name="T8" fmla="*/ 0 60000 65536"/>
              <a:gd name="T9" fmla="*/ 0 w 724"/>
              <a:gd name="T10" fmla="*/ 0 h 15"/>
              <a:gd name="T11" fmla="*/ 724 w 724"/>
              <a:gd name="T12" fmla="*/ 15 h 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24" h="15">
                <a:moveTo>
                  <a:pt x="0" y="15"/>
                </a:moveTo>
                <a:lnTo>
                  <a:pt x="19" y="0"/>
                </a:lnTo>
                <a:lnTo>
                  <a:pt x="724" y="0"/>
                </a:lnTo>
              </a:path>
            </a:pathLst>
          </a:custGeom>
          <a:noFill/>
          <a:ln w="15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17" name="Freeform 631"/>
          <p:cNvSpPr>
            <a:spLocks/>
          </p:cNvSpPr>
          <p:nvPr/>
        </p:nvSpPr>
        <p:spPr bwMode="auto">
          <a:xfrm>
            <a:off x="5637611" y="3191153"/>
            <a:ext cx="822722" cy="15479"/>
          </a:xfrm>
          <a:custGeom>
            <a:avLst/>
            <a:gdLst>
              <a:gd name="T0" fmla="*/ 0 w 724"/>
              <a:gd name="T1" fmla="*/ 2147483647 h 14"/>
              <a:gd name="T2" fmla="*/ 2147483647 w 724"/>
              <a:gd name="T3" fmla="*/ 0 h 14"/>
              <a:gd name="T4" fmla="*/ 2147483647 w 724"/>
              <a:gd name="T5" fmla="*/ 0 h 14"/>
              <a:gd name="T6" fmla="*/ 0 60000 65536"/>
              <a:gd name="T7" fmla="*/ 0 60000 65536"/>
              <a:gd name="T8" fmla="*/ 0 60000 65536"/>
              <a:gd name="T9" fmla="*/ 0 w 724"/>
              <a:gd name="T10" fmla="*/ 0 h 14"/>
              <a:gd name="T11" fmla="*/ 724 w 724"/>
              <a:gd name="T12" fmla="*/ 14 h 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24" h="14">
                <a:moveTo>
                  <a:pt x="0" y="14"/>
                </a:moveTo>
                <a:lnTo>
                  <a:pt x="19" y="0"/>
                </a:lnTo>
                <a:lnTo>
                  <a:pt x="724" y="0"/>
                </a:lnTo>
              </a:path>
            </a:pathLst>
          </a:custGeom>
          <a:noFill/>
          <a:ln w="15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18" name="Freeform 632"/>
          <p:cNvSpPr>
            <a:spLocks/>
          </p:cNvSpPr>
          <p:nvPr/>
        </p:nvSpPr>
        <p:spPr bwMode="auto">
          <a:xfrm>
            <a:off x="5637611" y="3104238"/>
            <a:ext cx="822722" cy="15478"/>
          </a:xfrm>
          <a:custGeom>
            <a:avLst/>
            <a:gdLst>
              <a:gd name="T0" fmla="*/ 0 w 724"/>
              <a:gd name="T1" fmla="*/ 2147483647 h 14"/>
              <a:gd name="T2" fmla="*/ 2147483647 w 724"/>
              <a:gd name="T3" fmla="*/ 0 h 14"/>
              <a:gd name="T4" fmla="*/ 2147483647 w 724"/>
              <a:gd name="T5" fmla="*/ 0 h 14"/>
              <a:gd name="T6" fmla="*/ 0 60000 65536"/>
              <a:gd name="T7" fmla="*/ 0 60000 65536"/>
              <a:gd name="T8" fmla="*/ 0 60000 65536"/>
              <a:gd name="T9" fmla="*/ 0 w 724"/>
              <a:gd name="T10" fmla="*/ 0 h 14"/>
              <a:gd name="T11" fmla="*/ 724 w 724"/>
              <a:gd name="T12" fmla="*/ 14 h 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24" h="14">
                <a:moveTo>
                  <a:pt x="0" y="14"/>
                </a:moveTo>
                <a:lnTo>
                  <a:pt x="19" y="0"/>
                </a:lnTo>
                <a:lnTo>
                  <a:pt x="724" y="0"/>
                </a:lnTo>
              </a:path>
            </a:pathLst>
          </a:custGeom>
          <a:noFill/>
          <a:ln w="15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19" name="Freeform 633"/>
          <p:cNvSpPr>
            <a:spLocks/>
          </p:cNvSpPr>
          <p:nvPr/>
        </p:nvSpPr>
        <p:spPr bwMode="auto">
          <a:xfrm>
            <a:off x="5637611" y="3014941"/>
            <a:ext cx="822722" cy="16669"/>
          </a:xfrm>
          <a:custGeom>
            <a:avLst/>
            <a:gdLst>
              <a:gd name="T0" fmla="*/ 0 w 724"/>
              <a:gd name="T1" fmla="*/ 2147483647 h 15"/>
              <a:gd name="T2" fmla="*/ 2147483647 w 724"/>
              <a:gd name="T3" fmla="*/ 0 h 15"/>
              <a:gd name="T4" fmla="*/ 2147483647 w 724"/>
              <a:gd name="T5" fmla="*/ 0 h 15"/>
              <a:gd name="T6" fmla="*/ 0 60000 65536"/>
              <a:gd name="T7" fmla="*/ 0 60000 65536"/>
              <a:gd name="T8" fmla="*/ 0 60000 65536"/>
              <a:gd name="T9" fmla="*/ 0 w 724"/>
              <a:gd name="T10" fmla="*/ 0 h 15"/>
              <a:gd name="T11" fmla="*/ 724 w 724"/>
              <a:gd name="T12" fmla="*/ 15 h 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24" h="15">
                <a:moveTo>
                  <a:pt x="0" y="15"/>
                </a:moveTo>
                <a:lnTo>
                  <a:pt x="19" y="0"/>
                </a:lnTo>
                <a:lnTo>
                  <a:pt x="724" y="0"/>
                </a:lnTo>
              </a:path>
            </a:pathLst>
          </a:custGeom>
          <a:noFill/>
          <a:ln w="15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20" name="Freeform 634"/>
          <p:cNvSpPr>
            <a:spLocks/>
          </p:cNvSpPr>
          <p:nvPr/>
        </p:nvSpPr>
        <p:spPr bwMode="auto">
          <a:xfrm>
            <a:off x="5637611" y="2928026"/>
            <a:ext cx="822722" cy="16669"/>
          </a:xfrm>
          <a:custGeom>
            <a:avLst/>
            <a:gdLst>
              <a:gd name="T0" fmla="*/ 0 w 724"/>
              <a:gd name="T1" fmla="*/ 2147483647 h 14"/>
              <a:gd name="T2" fmla="*/ 2147483647 w 724"/>
              <a:gd name="T3" fmla="*/ 0 h 14"/>
              <a:gd name="T4" fmla="*/ 2147483647 w 724"/>
              <a:gd name="T5" fmla="*/ 0 h 14"/>
              <a:gd name="T6" fmla="*/ 0 60000 65536"/>
              <a:gd name="T7" fmla="*/ 0 60000 65536"/>
              <a:gd name="T8" fmla="*/ 0 60000 65536"/>
              <a:gd name="T9" fmla="*/ 0 w 724"/>
              <a:gd name="T10" fmla="*/ 0 h 14"/>
              <a:gd name="T11" fmla="*/ 724 w 724"/>
              <a:gd name="T12" fmla="*/ 14 h 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24" h="14">
                <a:moveTo>
                  <a:pt x="0" y="14"/>
                </a:moveTo>
                <a:lnTo>
                  <a:pt x="19" y="0"/>
                </a:lnTo>
                <a:lnTo>
                  <a:pt x="724" y="0"/>
                </a:lnTo>
              </a:path>
            </a:pathLst>
          </a:custGeom>
          <a:noFill/>
          <a:ln w="15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21" name="Freeform 635"/>
          <p:cNvSpPr>
            <a:spLocks/>
          </p:cNvSpPr>
          <p:nvPr/>
        </p:nvSpPr>
        <p:spPr bwMode="auto">
          <a:xfrm>
            <a:off x="5637611" y="3454282"/>
            <a:ext cx="822722" cy="15478"/>
          </a:xfrm>
          <a:custGeom>
            <a:avLst/>
            <a:gdLst>
              <a:gd name="T0" fmla="*/ 2147483647 w 1383"/>
              <a:gd name="T1" fmla="*/ 0 h 26"/>
              <a:gd name="T2" fmla="*/ 2147483647 w 1383"/>
              <a:gd name="T3" fmla="*/ 2147483647 h 26"/>
              <a:gd name="T4" fmla="*/ 0 w 1383"/>
              <a:gd name="T5" fmla="*/ 2147483647 h 26"/>
              <a:gd name="T6" fmla="*/ 2147483647 w 1383"/>
              <a:gd name="T7" fmla="*/ 0 h 26"/>
              <a:gd name="T8" fmla="*/ 2147483647 w 1383"/>
              <a:gd name="T9" fmla="*/ 0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83"/>
              <a:gd name="T16" fmla="*/ 0 h 26"/>
              <a:gd name="T17" fmla="*/ 1383 w 1383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83" h="26">
                <a:moveTo>
                  <a:pt x="1383" y="0"/>
                </a:moveTo>
                <a:lnTo>
                  <a:pt x="1349" y="26"/>
                </a:lnTo>
                <a:lnTo>
                  <a:pt x="0" y="26"/>
                </a:lnTo>
                <a:lnTo>
                  <a:pt x="36" y="0"/>
                </a:lnTo>
                <a:lnTo>
                  <a:pt x="1383" y="0"/>
                </a:lnTo>
                <a:close/>
              </a:path>
            </a:pathLst>
          </a:custGeom>
          <a:noFill/>
          <a:ln w="15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22" name="Freeform 636"/>
          <p:cNvSpPr>
            <a:spLocks/>
          </p:cNvSpPr>
          <p:nvPr/>
        </p:nvSpPr>
        <p:spPr bwMode="auto">
          <a:xfrm>
            <a:off x="5637611" y="2928025"/>
            <a:ext cx="21431" cy="541734"/>
          </a:xfrm>
          <a:custGeom>
            <a:avLst/>
            <a:gdLst>
              <a:gd name="T0" fmla="*/ 0 w 36"/>
              <a:gd name="T1" fmla="*/ 2147483647 h 910"/>
              <a:gd name="T2" fmla="*/ 0 w 36"/>
              <a:gd name="T3" fmla="*/ 2147483647 h 910"/>
              <a:gd name="T4" fmla="*/ 2147483647 w 36"/>
              <a:gd name="T5" fmla="*/ 0 h 910"/>
              <a:gd name="T6" fmla="*/ 2147483647 w 36"/>
              <a:gd name="T7" fmla="*/ 2147483647 h 910"/>
              <a:gd name="T8" fmla="*/ 0 w 36"/>
              <a:gd name="T9" fmla="*/ 2147483647 h 9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910"/>
              <a:gd name="T17" fmla="*/ 36 w 36"/>
              <a:gd name="T18" fmla="*/ 910 h 9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910">
                <a:moveTo>
                  <a:pt x="0" y="910"/>
                </a:moveTo>
                <a:lnTo>
                  <a:pt x="0" y="27"/>
                </a:lnTo>
                <a:lnTo>
                  <a:pt x="36" y="0"/>
                </a:lnTo>
                <a:lnTo>
                  <a:pt x="36" y="884"/>
                </a:lnTo>
                <a:lnTo>
                  <a:pt x="0" y="910"/>
                </a:lnTo>
                <a:close/>
              </a:path>
            </a:pathLst>
          </a:custGeom>
          <a:noFill/>
          <a:ln w="15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23" name="Rectangle 637"/>
          <p:cNvSpPr>
            <a:spLocks noChangeArrowheads="1"/>
          </p:cNvSpPr>
          <p:nvPr/>
        </p:nvSpPr>
        <p:spPr bwMode="auto">
          <a:xfrm>
            <a:off x="5659042" y="2928026"/>
            <a:ext cx="801291" cy="526256"/>
          </a:xfrm>
          <a:prstGeom prst="rect">
            <a:avLst/>
          </a:prstGeom>
          <a:noFill/>
          <a:ln w="1588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24" name="Freeform 638"/>
          <p:cNvSpPr>
            <a:spLocks/>
          </p:cNvSpPr>
          <p:nvPr/>
        </p:nvSpPr>
        <p:spPr bwMode="auto">
          <a:xfrm>
            <a:off x="5749529" y="3104238"/>
            <a:ext cx="23813" cy="365522"/>
          </a:xfrm>
          <a:custGeom>
            <a:avLst/>
            <a:gdLst>
              <a:gd name="T0" fmla="*/ 0 w 38"/>
              <a:gd name="T1" fmla="*/ 2147483647 h 615"/>
              <a:gd name="T2" fmla="*/ 0 w 38"/>
              <a:gd name="T3" fmla="*/ 2147483647 h 615"/>
              <a:gd name="T4" fmla="*/ 2147483647 w 38"/>
              <a:gd name="T5" fmla="*/ 0 h 615"/>
              <a:gd name="T6" fmla="*/ 2147483647 w 38"/>
              <a:gd name="T7" fmla="*/ 2147483647 h 615"/>
              <a:gd name="T8" fmla="*/ 0 w 38"/>
              <a:gd name="T9" fmla="*/ 2147483647 h 6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615"/>
              <a:gd name="T17" fmla="*/ 38 w 38"/>
              <a:gd name="T18" fmla="*/ 615 h 6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615">
                <a:moveTo>
                  <a:pt x="0" y="615"/>
                </a:moveTo>
                <a:lnTo>
                  <a:pt x="0" y="27"/>
                </a:lnTo>
                <a:lnTo>
                  <a:pt x="38" y="0"/>
                </a:lnTo>
                <a:lnTo>
                  <a:pt x="38" y="589"/>
                </a:lnTo>
                <a:lnTo>
                  <a:pt x="0" y="615"/>
                </a:lnTo>
                <a:close/>
              </a:path>
            </a:pathLst>
          </a:custGeom>
          <a:solidFill>
            <a:srgbClr val="004D4D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pl-PL" sz="1350"/>
          </a:p>
        </p:txBody>
      </p:sp>
      <p:sp>
        <p:nvSpPr>
          <p:cNvPr id="14425" name="Rectangle 639"/>
          <p:cNvSpPr>
            <a:spLocks noChangeArrowheads="1"/>
          </p:cNvSpPr>
          <p:nvPr/>
        </p:nvSpPr>
        <p:spPr bwMode="auto">
          <a:xfrm>
            <a:off x="5686427" y="3119716"/>
            <a:ext cx="63103" cy="350044"/>
          </a:xfrm>
          <a:prstGeom prst="rect">
            <a:avLst/>
          </a:prstGeom>
          <a:solidFill>
            <a:srgbClr val="009999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 sz="1350"/>
          </a:p>
        </p:txBody>
      </p:sp>
      <p:sp>
        <p:nvSpPr>
          <p:cNvPr id="14426" name="Freeform 640"/>
          <p:cNvSpPr>
            <a:spLocks/>
          </p:cNvSpPr>
          <p:nvPr/>
        </p:nvSpPr>
        <p:spPr bwMode="auto">
          <a:xfrm>
            <a:off x="5686427" y="3104238"/>
            <a:ext cx="86915" cy="15478"/>
          </a:xfrm>
          <a:custGeom>
            <a:avLst/>
            <a:gdLst>
              <a:gd name="T0" fmla="*/ 2147483647 w 145"/>
              <a:gd name="T1" fmla="*/ 2147483647 h 27"/>
              <a:gd name="T2" fmla="*/ 2147483647 w 145"/>
              <a:gd name="T3" fmla="*/ 0 h 27"/>
              <a:gd name="T4" fmla="*/ 2147483647 w 145"/>
              <a:gd name="T5" fmla="*/ 0 h 27"/>
              <a:gd name="T6" fmla="*/ 0 w 145"/>
              <a:gd name="T7" fmla="*/ 2147483647 h 27"/>
              <a:gd name="T8" fmla="*/ 2147483647 w 145"/>
              <a:gd name="T9" fmla="*/ 2147483647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5"/>
              <a:gd name="T16" fmla="*/ 0 h 27"/>
              <a:gd name="T17" fmla="*/ 145 w 145"/>
              <a:gd name="T18" fmla="*/ 27 h 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5" h="27">
                <a:moveTo>
                  <a:pt x="107" y="27"/>
                </a:moveTo>
                <a:lnTo>
                  <a:pt x="145" y="0"/>
                </a:lnTo>
                <a:lnTo>
                  <a:pt x="34" y="0"/>
                </a:lnTo>
                <a:lnTo>
                  <a:pt x="0" y="27"/>
                </a:lnTo>
                <a:lnTo>
                  <a:pt x="107" y="27"/>
                </a:lnTo>
                <a:close/>
              </a:path>
            </a:pathLst>
          </a:custGeom>
          <a:solidFill>
            <a:srgbClr val="007373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pl-PL" sz="1350"/>
          </a:p>
        </p:txBody>
      </p:sp>
      <p:sp>
        <p:nvSpPr>
          <p:cNvPr id="14427" name="Freeform 641"/>
          <p:cNvSpPr>
            <a:spLocks/>
          </p:cNvSpPr>
          <p:nvPr/>
        </p:nvSpPr>
        <p:spPr bwMode="auto">
          <a:xfrm>
            <a:off x="5910265" y="2975650"/>
            <a:ext cx="21431" cy="494109"/>
          </a:xfrm>
          <a:custGeom>
            <a:avLst/>
            <a:gdLst>
              <a:gd name="T0" fmla="*/ 0 w 37"/>
              <a:gd name="T1" fmla="*/ 2147483647 h 829"/>
              <a:gd name="T2" fmla="*/ 0 w 37"/>
              <a:gd name="T3" fmla="*/ 2147483647 h 829"/>
              <a:gd name="T4" fmla="*/ 2147483647 w 37"/>
              <a:gd name="T5" fmla="*/ 0 h 829"/>
              <a:gd name="T6" fmla="*/ 2147483647 w 37"/>
              <a:gd name="T7" fmla="*/ 2147483647 h 829"/>
              <a:gd name="T8" fmla="*/ 0 w 37"/>
              <a:gd name="T9" fmla="*/ 2147483647 h 8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"/>
              <a:gd name="T16" fmla="*/ 0 h 829"/>
              <a:gd name="T17" fmla="*/ 37 w 37"/>
              <a:gd name="T18" fmla="*/ 829 h 8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" h="829">
                <a:moveTo>
                  <a:pt x="0" y="829"/>
                </a:moveTo>
                <a:lnTo>
                  <a:pt x="0" y="27"/>
                </a:lnTo>
                <a:lnTo>
                  <a:pt x="37" y="0"/>
                </a:lnTo>
                <a:lnTo>
                  <a:pt x="37" y="803"/>
                </a:lnTo>
                <a:lnTo>
                  <a:pt x="0" y="829"/>
                </a:lnTo>
                <a:close/>
              </a:path>
            </a:pathLst>
          </a:custGeom>
          <a:solidFill>
            <a:srgbClr val="004D4D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pl-PL" sz="1350"/>
          </a:p>
        </p:txBody>
      </p:sp>
      <p:sp>
        <p:nvSpPr>
          <p:cNvPr id="14428" name="Rectangle 642"/>
          <p:cNvSpPr>
            <a:spLocks noChangeArrowheads="1"/>
          </p:cNvSpPr>
          <p:nvPr/>
        </p:nvSpPr>
        <p:spPr bwMode="auto">
          <a:xfrm>
            <a:off x="5845971" y="2992320"/>
            <a:ext cx="64294" cy="477440"/>
          </a:xfrm>
          <a:prstGeom prst="rect">
            <a:avLst/>
          </a:prstGeom>
          <a:solidFill>
            <a:srgbClr val="009999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 sz="1350"/>
          </a:p>
        </p:txBody>
      </p:sp>
      <p:sp>
        <p:nvSpPr>
          <p:cNvPr id="14429" name="Freeform 643"/>
          <p:cNvSpPr>
            <a:spLocks/>
          </p:cNvSpPr>
          <p:nvPr/>
        </p:nvSpPr>
        <p:spPr bwMode="auto">
          <a:xfrm>
            <a:off x="5845970" y="2975651"/>
            <a:ext cx="85725" cy="16669"/>
          </a:xfrm>
          <a:custGeom>
            <a:avLst/>
            <a:gdLst>
              <a:gd name="T0" fmla="*/ 2147483647 w 146"/>
              <a:gd name="T1" fmla="*/ 2147483647 h 27"/>
              <a:gd name="T2" fmla="*/ 2147483647 w 146"/>
              <a:gd name="T3" fmla="*/ 0 h 27"/>
              <a:gd name="T4" fmla="*/ 2147483647 w 146"/>
              <a:gd name="T5" fmla="*/ 0 h 27"/>
              <a:gd name="T6" fmla="*/ 0 w 146"/>
              <a:gd name="T7" fmla="*/ 2147483647 h 27"/>
              <a:gd name="T8" fmla="*/ 2147483647 w 146"/>
              <a:gd name="T9" fmla="*/ 2147483647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6"/>
              <a:gd name="T16" fmla="*/ 0 h 27"/>
              <a:gd name="T17" fmla="*/ 146 w 146"/>
              <a:gd name="T18" fmla="*/ 27 h 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6" h="27">
                <a:moveTo>
                  <a:pt x="109" y="27"/>
                </a:moveTo>
                <a:lnTo>
                  <a:pt x="146" y="0"/>
                </a:lnTo>
                <a:lnTo>
                  <a:pt x="39" y="0"/>
                </a:lnTo>
                <a:lnTo>
                  <a:pt x="0" y="27"/>
                </a:lnTo>
                <a:lnTo>
                  <a:pt x="109" y="27"/>
                </a:lnTo>
                <a:close/>
              </a:path>
            </a:pathLst>
          </a:custGeom>
          <a:solidFill>
            <a:srgbClr val="007373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pl-PL" sz="1350"/>
          </a:p>
        </p:txBody>
      </p:sp>
      <p:sp>
        <p:nvSpPr>
          <p:cNvPr id="14430" name="Freeform 644"/>
          <p:cNvSpPr>
            <a:spLocks/>
          </p:cNvSpPr>
          <p:nvPr/>
        </p:nvSpPr>
        <p:spPr bwMode="auto">
          <a:xfrm>
            <a:off x="6069808" y="3057804"/>
            <a:ext cx="22622" cy="411956"/>
          </a:xfrm>
          <a:custGeom>
            <a:avLst/>
            <a:gdLst>
              <a:gd name="T0" fmla="*/ 0 w 38"/>
              <a:gd name="T1" fmla="*/ 2147483647 h 691"/>
              <a:gd name="T2" fmla="*/ 0 w 38"/>
              <a:gd name="T3" fmla="*/ 2147483647 h 691"/>
              <a:gd name="T4" fmla="*/ 2147483647 w 38"/>
              <a:gd name="T5" fmla="*/ 0 h 691"/>
              <a:gd name="T6" fmla="*/ 2147483647 w 38"/>
              <a:gd name="T7" fmla="*/ 2147483647 h 691"/>
              <a:gd name="T8" fmla="*/ 0 w 38"/>
              <a:gd name="T9" fmla="*/ 2147483647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691"/>
              <a:gd name="T17" fmla="*/ 38 w 38"/>
              <a:gd name="T18" fmla="*/ 691 h 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691">
                <a:moveTo>
                  <a:pt x="0" y="691"/>
                </a:moveTo>
                <a:lnTo>
                  <a:pt x="0" y="31"/>
                </a:lnTo>
                <a:lnTo>
                  <a:pt x="38" y="0"/>
                </a:lnTo>
                <a:lnTo>
                  <a:pt x="38" y="665"/>
                </a:lnTo>
                <a:lnTo>
                  <a:pt x="0" y="691"/>
                </a:lnTo>
                <a:close/>
              </a:path>
            </a:pathLst>
          </a:custGeom>
          <a:solidFill>
            <a:srgbClr val="004D4D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pl-PL" sz="1350"/>
          </a:p>
        </p:txBody>
      </p:sp>
      <p:sp>
        <p:nvSpPr>
          <p:cNvPr id="14431" name="Rectangle 645"/>
          <p:cNvSpPr>
            <a:spLocks noChangeArrowheads="1"/>
          </p:cNvSpPr>
          <p:nvPr/>
        </p:nvSpPr>
        <p:spPr bwMode="auto">
          <a:xfrm>
            <a:off x="6005514" y="3076854"/>
            <a:ext cx="64294" cy="392906"/>
          </a:xfrm>
          <a:prstGeom prst="rect">
            <a:avLst/>
          </a:prstGeom>
          <a:solidFill>
            <a:srgbClr val="009999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 sz="1350"/>
          </a:p>
        </p:txBody>
      </p:sp>
      <p:sp>
        <p:nvSpPr>
          <p:cNvPr id="14432" name="Freeform 646"/>
          <p:cNvSpPr>
            <a:spLocks/>
          </p:cNvSpPr>
          <p:nvPr/>
        </p:nvSpPr>
        <p:spPr bwMode="auto">
          <a:xfrm>
            <a:off x="6005515" y="3057803"/>
            <a:ext cx="86915" cy="19050"/>
          </a:xfrm>
          <a:custGeom>
            <a:avLst/>
            <a:gdLst>
              <a:gd name="T0" fmla="*/ 2147483647 w 145"/>
              <a:gd name="T1" fmla="*/ 2147483647 h 31"/>
              <a:gd name="T2" fmla="*/ 2147483647 w 145"/>
              <a:gd name="T3" fmla="*/ 0 h 31"/>
              <a:gd name="T4" fmla="*/ 2147483647 w 145"/>
              <a:gd name="T5" fmla="*/ 0 h 31"/>
              <a:gd name="T6" fmla="*/ 0 w 145"/>
              <a:gd name="T7" fmla="*/ 2147483647 h 31"/>
              <a:gd name="T8" fmla="*/ 2147483647 w 145"/>
              <a:gd name="T9" fmla="*/ 214748364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5"/>
              <a:gd name="T16" fmla="*/ 0 h 31"/>
              <a:gd name="T17" fmla="*/ 145 w 145"/>
              <a:gd name="T18" fmla="*/ 31 h 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5" h="31">
                <a:moveTo>
                  <a:pt x="107" y="31"/>
                </a:moveTo>
                <a:lnTo>
                  <a:pt x="145" y="0"/>
                </a:lnTo>
                <a:lnTo>
                  <a:pt x="38" y="0"/>
                </a:lnTo>
                <a:lnTo>
                  <a:pt x="0" y="31"/>
                </a:lnTo>
                <a:lnTo>
                  <a:pt x="107" y="31"/>
                </a:lnTo>
                <a:close/>
              </a:path>
            </a:pathLst>
          </a:custGeom>
          <a:solidFill>
            <a:srgbClr val="007373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pl-PL" sz="1350"/>
          </a:p>
        </p:txBody>
      </p:sp>
      <p:sp>
        <p:nvSpPr>
          <p:cNvPr id="14433" name="Freeform 647"/>
          <p:cNvSpPr>
            <a:spLocks/>
          </p:cNvSpPr>
          <p:nvPr/>
        </p:nvSpPr>
        <p:spPr bwMode="auto">
          <a:xfrm>
            <a:off x="6230542" y="3107809"/>
            <a:ext cx="22622" cy="361950"/>
          </a:xfrm>
          <a:custGeom>
            <a:avLst/>
            <a:gdLst>
              <a:gd name="T0" fmla="*/ 0 w 38"/>
              <a:gd name="T1" fmla="*/ 2147483647 h 609"/>
              <a:gd name="T2" fmla="*/ 0 w 38"/>
              <a:gd name="T3" fmla="*/ 2147483647 h 609"/>
              <a:gd name="T4" fmla="*/ 2147483647 w 38"/>
              <a:gd name="T5" fmla="*/ 0 h 609"/>
              <a:gd name="T6" fmla="*/ 2147483647 w 38"/>
              <a:gd name="T7" fmla="*/ 2147483647 h 609"/>
              <a:gd name="T8" fmla="*/ 0 w 38"/>
              <a:gd name="T9" fmla="*/ 2147483647 h 6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609"/>
              <a:gd name="T17" fmla="*/ 38 w 38"/>
              <a:gd name="T18" fmla="*/ 609 h 6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609">
                <a:moveTo>
                  <a:pt x="0" y="609"/>
                </a:moveTo>
                <a:lnTo>
                  <a:pt x="0" y="29"/>
                </a:lnTo>
                <a:lnTo>
                  <a:pt x="38" y="0"/>
                </a:lnTo>
                <a:lnTo>
                  <a:pt x="38" y="583"/>
                </a:lnTo>
                <a:lnTo>
                  <a:pt x="0" y="609"/>
                </a:lnTo>
                <a:close/>
              </a:path>
            </a:pathLst>
          </a:custGeom>
          <a:solidFill>
            <a:srgbClr val="004D4D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pl-PL" sz="1350"/>
          </a:p>
        </p:txBody>
      </p:sp>
      <p:sp>
        <p:nvSpPr>
          <p:cNvPr id="14434" name="Rectangle 648"/>
          <p:cNvSpPr>
            <a:spLocks noChangeArrowheads="1"/>
          </p:cNvSpPr>
          <p:nvPr/>
        </p:nvSpPr>
        <p:spPr bwMode="auto">
          <a:xfrm>
            <a:off x="6166248" y="3124479"/>
            <a:ext cx="64294" cy="345281"/>
          </a:xfrm>
          <a:prstGeom prst="rect">
            <a:avLst/>
          </a:prstGeom>
          <a:solidFill>
            <a:srgbClr val="009999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 sz="1350"/>
          </a:p>
        </p:txBody>
      </p:sp>
      <p:sp>
        <p:nvSpPr>
          <p:cNvPr id="14435" name="Freeform 649"/>
          <p:cNvSpPr>
            <a:spLocks/>
          </p:cNvSpPr>
          <p:nvPr/>
        </p:nvSpPr>
        <p:spPr bwMode="auto">
          <a:xfrm>
            <a:off x="6166248" y="3107810"/>
            <a:ext cx="86916" cy="16669"/>
          </a:xfrm>
          <a:custGeom>
            <a:avLst/>
            <a:gdLst>
              <a:gd name="T0" fmla="*/ 2147483647 w 145"/>
              <a:gd name="T1" fmla="*/ 2147483647 h 29"/>
              <a:gd name="T2" fmla="*/ 2147483647 w 145"/>
              <a:gd name="T3" fmla="*/ 0 h 29"/>
              <a:gd name="T4" fmla="*/ 2147483647 w 145"/>
              <a:gd name="T5" fmla="*/ 0 h 29"/>
              <a:gd name="T6" fmla="*/ 0 w 145"/>
              <a:gd name="T7" fmla="*/ 2147483647 h 29"/>
              <a:gd name="T8" fmla="*/ 2147483647 w 145"/>
              <a:gd name="T9" fmla="*/ 2147483647 h 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5"/>
              <a:gd name="T16" fmla="*/ 0 h 29"/>
              <a:gd name="T17" fmla="*/ 145 w 145"/>
              <a:gd name="T18" fmla="*/ 29 h 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5" h="29">
                <a:moveTo>
                  <a:pt x="107" y="29"/>
                </a:moveTo>
                <a:lnTo>
                  <a:pt x="145" y="0"/>
                </a:lnTo>
                <a:lnTo>
                  <a:pt x="38" y="0"/>
                </a:lnTo>
                <a:lnTo>
                  <a:pt x="0" y="29"/>
                </a:lnTo>
                <a:lnTo>
                  <a:pt x="107" y="29"/>
                </a:lnTo>
                <a:close/>
              </a:path>
            </a:pathLst>
          </a:custGeom>
          <a:solidFill>
            <a:srgbClr val="007373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pl-PL" sz="1350"/>
          </a:p>
        </p:txBody>
      </p:sp>
      <p:sp>
        <p:nvSpPr>
          <p:cNvPr id="14436" name="Freeform 650"/>
          <p:cNvSpPr>
            <a:spLocks/>
          </p:cNvSpPr>
          <p:nvPr/>
        </p:nvSpPr>
        <p:spPr bwMode="auto">
          <a:xfrm>
            <a:off x="6391277" y="3276879"/>
            <a:ext cx="21431" cy="192881"/>
          </a:xfrm>
          <a:custGeom>
            <a:avLst/>
            <a:gdLst>
              <a:gd name="T0" fmla="*/ 0 w 37"/>
              <a:gd name="T1" fmla="*/ 2147483647 h 323"/>
              <a:gd name="T2" fmla="*/ 0 w 37"/>
              <a:gd name="T3" fmla="*/ 2147483647 h 323"/>
              <a:gd name="T4" fmla="*/ 2147483647 w 37"/>
              <a:gd name="T5" fmla="*/ 0 h 323"/>
              <a:gd name="T6" fmla="*/ 2147483647 w 37"/>
              <a:gd name="T7" fmla="*/ 2147483647 h 323"/>
              <a:gd name="T8" fmla="*/ 0 w 37"/>
              <a:gd name="T9" fmla="*/ 2147483647 h 3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"/>
              <a:gd name="T16" fmla="*/ 0 h 323"/>
              <a:gd name="T17" fmla="*/ 37 w 37"/>
              <a:gd name="T18" fmla="*/ 323 h 3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" h="323">
                <a:moveTo>
                  <a:pt x="0" y="323"/>
                </a:moveTo>
                <a:lnTo>
                  <a:pt x="0" y="28"/>
                </a:lnTo>
                <a:lnTo>
                  <a:pt x="37" y="0"/>
                </a:lnTo>
                <a:lnTo>
                  <a:pt x="37" y="297"/>
                </a:lnTo>
                <a:lnTo>
                  <a:pt x="0" y="323"/>
                </a:lnTo>
                <a:close/>
              </a:path>
            </a:pathLst>
          </a:custGeom>
          <a:solidFill>
            <a:srgbClr val="004D4D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pl-PL" sz="1350"/>
          </a:p>
        </p:txBody>
      </p:sp>
      <p:sp>
        <p:nvSpPr>
          <p:cNvPr id="14437" name="Rectangle 651"/>
          <p:cNvSpPr>
            <a:spLocks noChangeArrowheads="1"/>
          </p:cNvSpPr>
          <p:nvPr/>
        </p:nvSpPr>
        <p:spPr bwMode="auto">
          <a:xfrm>
            <a:off x="6326983" y="3294738"/>
            <a:ext cx="64294" cy="175022"/>
          </a:xfrm>
          <a:prstGeom prst="rect">
            <a:avLst/>
          </a:prstGeom>
          <a:solidFill>
            <a:srgbClr val="009999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pl-PL" sz="1350"/>
          </a:p>
        </p:txBody>
      </p:sp>
      <p:sp>
        <p:nvSpPr>
          <p:cNvPr id="14438" name="Freeform 652"/>
          <p:cNvSpPr>
            <a:spLocks/>
          </p:cNvSpPr>
          <p:nvPr/>
        </p:nvSpPr>
        <p:spPr bwMode="auto">
          <a:xfrm>
            <a:off x="6326983" y="3276878"/>
            <a:ext cx="85725" cy="17860"/>
          </a:xfrm>
          <a:custGeom>
            <a:avLst/>
            <a:gdLst>
              <a:gd name="T0" fmla="*/ 2147483647 w 146"/>
              <a:gd name="T1" fmla="*/ 2147483647 h 28"/>
              <a:gd name="T2" fmla="*/ 2147483647 w 146"/>
              <a:gd name="T3" fmla="*/ 0 h 28"/>
              <a:gd name="T4" fmla="*/ 2147483647 w 146"/>
              <a:gd name="T5" fmla="*/ 0 h 28"/>
              <a:gd name="T6" fmla="*/ 0 w 146"/>
              <a:gd name="T7" fmla="*/ 2147483647 h 28"/>
              <a:gd name="T8" fmla="*/ 2147483647 w 146"/>
              <a:gd name="T9" fmla="*/ 2147483647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6"/>
              <a:gd name="T16" fmla="*/ 0 h 28"/>
              <a:gd name="T17" fmla="*/ 146 w 146"/>
              <a:gd name="T18" fmla="*/ 28 h 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6" h="28">
                <a:moveTo>
                  <a:pt x="109" y="28"/>
                </a:moveTo>
                <a:lnTo>
                  <a:pt x="146" y="0"/>
                </a:lnTo>
                <a:lnTo>
                  <a:pt x="37" y="0"/>
                </a:lnTo>
                <a:lnTo>
                  <a:pt x="0" y="28"/>
                </a:lnTo>
                <a:lnTo>
                  <a:pt x="109" y="28"/>
                </a:lnTo>
                <a:close/>
              </a:path>
            </a:pathLst>
          </a:custGeom>
          <a:solidFill>
            <a:srgbClr val="007373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pl-PL" sz="1350"/>
          </a:p>
        </p:txBody>
      </p:sp>
      <p:sp>
        <p:nvSpPr>
          <p:cNvPr id="14439" name="Line 653"/>
          <p:cNvSpPr>
            <a:spLocks noChangeShapeType="1"/>
          </p:cNvSpPr>
          <p:nvPr/>
        </p:nvSpPr>
        <p:spPr bwMode="auto">
          <a:xfrm flipV="1">
            <a:off x="5637611" y="2944695"/>
            <a:ext cx="1191" cy="525065"/>
          </a:xfrm>
          <a:prstGeom prst="line">
            <a:avLst/>
          </a:prstGeom>
          <a:noFill/>
          <a:ln w="15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40" name="Line 654"/>
          <p:cNvSpPr>
            <a:spLocks noChangeShapeType="1"/>
          </p:cNvSpPr>
          <p:nvPr/>
        </p:nvSpPr>
        <p:spPr bwMode="auto">
          <a:xfrm flipH="1">
            <a:off x="5629277" y="3469759"/>
            <a:ext cx="8334" cy="1191"/>
          </a:xfrm>
          <a:prstGeom prst="line">
            <a:avLst/>
          </a:prstGeom>
          <a:noFill/>
          <a:ln w="15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41" name="Line 655"/>
          <p:cNvSpPr>
            <a:spLocks noChangeShapeType="1"/>
          </p:cNvSpPr>
          <p:nvPr/>
        </p:nvSpPr>
        <p:spPr bwMode="auto">
          <a:xfrm flipH="1">
            <a:off x="5629277" y="3381653"/>
            <a:ext cx="8334" cy="1191"/>
          </a:xfrm>
          <a:prstGeom prst="line">
            <a:avLst/>
          </a:prstGeom>
          <a:noFill/>
          <a:ln w="15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42" name="Line 656"/>
          <p:cNvSpPr>
            <a:spLocks noChangeShapeType="1"/>
          </p:cNvSpPr>
          <p:nvPr/>
        </p:nvSpPr>
        <p:spPr bwMode="auto">
          <a:xfrm flipH="1">
            <a:off x="5629277" y="3294738"/>
            <a:ext cx="8334" cy="1190"/>
          </a:xfrm>
          <a:prstGeom prst="line">
            <a:avLst/>
          </a:prstGeom>
          <a:noFill/>
          <a:ln w="15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43" name="Line 657"/>
          <p:cNvSpPr>
            <a:spLocks noChangeShapeType="1"/>
          </p:cNvSpPr>
          <p:nvPr/>
        </p:nvSpPr>
        <p:spPr bwMode="auto">
          <a:xfrm flipH="1">
            <a:off x="5629277" y="3206632"/>
            <a:ext cx="8334" cy="1190"/>
          </a:xfrm>
          <a:prstGeom prst="line">
            <a:avLst/>
          </a:prstGeom>
          <a:noFill/>
          <a:ln w="15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44" name="Line 658"/>
          <p:cNvSpPr>
            <a:spLocks noChangeShapeType="1"/>
          </p:cNvSpPr>
          <p:nvPr/>
        </p:nvSpPr>
        <p:spPr bwMode="auto">
          <a:xfrm flipH="1">
            <a:off x="5629277" y="3119716"/>
            <a:ext cx="8334" cy="1191"/>
          </a:xfrm>
          <a:prstGeom prst="line">
            <a:avLst/>
          </a:prstGeom>
          <a:noFill/>
          <a:ln w="15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45" name="Line 659"/>
          <p:cNvSpPr>
            <a:spLocks noChangeShapeType="1"/>
          </p:cNvSpPr>
          <p:nvPr/>
        </p:nvSpPr>
        <p:spPr bwMode="auto">
          <a:xfrm flipH="1">
            <a:off x="5629277" y="3031609"/>
            <a:ext cx="8334" cy="1191"/>
          </a:xfrm>
          <a:prstGeom prst="line">
            <a:avLst/>
          </a:prstGeom>
          <a:noFill/>
          <a:ln w="15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46" name="Line 660"/>
          <p:cNvSpPr>
            <a:spLocks noChangeShapeType="1"/>
          </p:cNvSpPr>
          <p:nvPr/>
        </p:nvSpPr>
        <p:spPr bwMode="auto">
          <a:xfrm flipH="1">
            <a:off x="5629277" y="2944695"/>
            <a:ext cx="8334" cy="1190"/>
          </a:xfrm>
          <a:prstGeom prst="line">
            <a:avLst/>
          </a:prstGeom>
          <a:noFill/>
          <a:ln w="15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47" name="Rectangle 661"/>
          <p:cNvSpPr>
            <a:spLocks noChangeArrowheads="1"/>
          </p:cNvSpPr>
          <p:nvPr/>
        </p:nvSpPr>
        <p:spPr bwMode="auto">
          <a:xfrm>
            <a:off x="5581652" y="3447138"/>
            <a:ext cx="38472" cy="4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300" b="1">
                <a:solidFill>
                  <a:srgbClr val="000000"/>
                </a:solidFill>
              </a:rPr>
              <a:t>36</a:t>
            </a:r>
            <a:endParaRPr lang="en-US" sz="1350"/>
          </a:p>
        </p:txBody>
      </p:sp>
      <p:sp>
        <p:nvSpPr>
          <p:cNvPr id="14448" name="Rectangle 662"/>
          <p:cNvSpPr>
            <a:spLocks noChangeArrowheads="1"/>
          </p:cNvSpPr>
          <p:nvPr/>
        </p:nvSpPr>
        <p:spPr bwMode="auto">
          <a:xfrm>
            <a:off x="5581652" y="3360222"/>
            <a:ext cx="38472" cy="4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300" b="1">
                <a:solidFill>
                  <a:srgbClr val="000000"/>
                </a:solidFill>
              </a:rPr>
              <a:t>38</a:t>
            </a:r>
            <a:endParaRPr lang="en-US" sz="1350"/>
          </a:p>
        </p:txBody>
      </p:sp>
      <p:sp>
        <p:nvSpPr>
          <p:cNvPr id="14449" name="Rectangle 663"/>
          <p:cNvSpPr>
            <a:spLocks noChangeArrowheads="1"/>
          </p:cNvSpPr>
          <p:nvPr/>
        </p:nvSpPr>
        <p:spPr bwMode="auto">
          <a:xfrm>
            <a:off x="5581652" y="3272115"/>
            <a:ext cx="38472" cy="4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300" b="1">
                <a:solidFill>
                  <a:srgbClr val="000000"/>
                </a:solidFill>
              </a:rPr>
              <a:t>40</a:t>
            </a:r>
            <a:endParaRPr lang="en-US" sz="1350"/>
          </a:p>
        </p:txBody>
      </p:sp>
      <p:sp>
        <p:nvSpPr>
          <p:cNvPr id="14450" name="Rectangle 664"/>
          <p:cNvSpPr>
            <a:spLocks noChangeArrowheads="1"/>
          </p:cNvSpPr>
          <p:nvPr/>
        </p:nvSpPr>
        <p:spPr bwMode="auto">
          <a:xfrm>
            <a:off x="5581652" y="3184009"/>
            <a:ext cx="38472" cy="4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300" b="1">
                <a:solidFill>
                  <a:srgbClr val="000000"/>
                </a:solidFill>
              </a:rPr>
              <a:t>42</a:t>
            </a:r>
            <a:endParaRPr lang="en-US" sz="1350"/>
          </a:p>
        </p:txBody>
      </p:sp>
      <p:sp>
        <p:nvSpPr>
          <p:cNvPr id="14451" name="Rectangle 665"/>
          <p:cNvSpPr>
            <a:spLocks noChangeArrowheads="1"/>
          </p:cNvSpPr>
          <p:nvPr/>
        </p:nvSpPr>
        <p:spPr bwMode="auto">
          <a:xfrm>
            <a:off x="5581652" y="3097094"/>
            <a:ext cx="38472" cy="4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300" b="1">
                <a:solidFill>
                  <a:srgbClr val="000000"/>
                </a:solidFill>
              </a:rPr>
              <a:t>44</a:t>
            </a:r>
            <a:endParaRPr lang="en-US" sz="1350"/>
          </a:p>
        </p:txBody>
      </p:sp>
      <p:sp>
        <p:nvSpPr>
          <p:cNvPr id="14452" name="Rectangle 666"/>
          <p:cNvSpPr>
            <a:spLocks noChangeArrowheads="1"/>
          </p:cNvSpPr>
          <p:nvPr/>
        </p:nvSpPr>
        <p:spPr bwMode="auto">
          <a:xfrm>
            <a:off x="5581652" y="3010178"/>
            <a:ext cx="38472" cy="4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300" b="1">
                <a:solidFill>
                  <a:srgbClr val="000000"/>
                </a:solidFill>
              </a:rPr>
              <a:t>46</a:t>
            </a:r>
            <a:endParaRPr lang="en-US" sz="1350"/>
          </a:p>
        </p:txBody>
      </p:sp>
      <p:sp>
        <p:nvSpPr>
          <p:cNvPr id="14453" name="Rectangle 667"/>
          <p:cNvSpPr>
            <a:spLocks noChangeArrowheads="1"/>
          </p:cNvSpPr>
          <p:nvPr/>
        </p:nvSpPr>
        <p:spPr bwMode="auto">
          <a:xfrm>
            <a:off x="5581652" y="2920881"/>
            <a:ext cx="38472" cy="4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300" b="1">
                <a:solidFill>
                  <a:srgbClr val="000000"/>
                </a:solidFill>
              </a:rPr>
              <a:t>48</a:t>
            </a:r>
            <a:endParaRPr lang="en-US" sz="1350"/>
          </a:p>
        </p:txBody>
      </p:sp>
      <p:sp>
        <p:nvSpPr>
          <p:cNvPr id="14454" name="Line 668"/>
          <p:cNvSpPr>
            <a:spLocks noChangeShapeType="1"/>
          </p:cNvSpPr>
          <p:nvPr/>
        </p:nvSpPr>
        <p:spPr bwMode="auto">
          <a:xfrm>
            <a:off x="5637611" y="3469759"/>
            <a:ext cx="802481" cy="1191"/>
          </a:xfrm>
          <a:prstGeom prst="line">
            <a:avLst/>
          </a:prstGeom>
          <a:noFill/>
          <a:ln w="15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55" name="Line 669"/>
          <p:cNvSpPr>
            <a:spLocks noChangeShapeType="1"/>
          </p:cNvSpPr>
          <p:nvPr/>
        </p:nvSpPr>
        <p:spPr bwMode="auto">
          <a:xfrm>
            <a:off x="5637611" y="3469760"/>
            <a:ext cx="1191" cy="8335"/>
          </a:xfrm>
          <a:prstGeom prst="line">
            <a:avLst/>
          </a:prstGeom>
          <a:noFill/>
          <a:ln w="15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56" name="Line 670"/>
          <p:cNvSpPr>
            <a:spLocks noChangeShapeType="1"/>
          </p:cNvSpPr>
          <p:nvPr/>
        </p:nvSpPr>
        <p:spPr bwMode="auto">
          <a:xfrm>
            <a:off x="5798346" y="3469760"/>
            <a:ext cx="1190" cy="8335"/>
          </a:xfrm>
          <a:prstGeom prst="line">
            <a:avLst/>
          </a:prstGeom>
          <a:noFill/>
          <a:ln w="15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57" name="Line 671"/>
          <p:cNvSpPr>
            <a:spLocks noChangeShapeType="1"/>
          </p:cNvSpPr>
          <p:nvPr/>
        </p:nvSpPr>
        <p:spPr bwMode="auto">
          <a:xfrm>
            <a:off x="5957890" y="3469760"/>
            <a:ext cx="1190" cy="8335"/>
          </a:xfrm>
          <a:prstGeom prst="line">
            <a:avLst/>
          </a:prstGeom>
          <a:noFill/>
          <a:ln w="15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58" name="Line 672"/>
          <p:cNvSpPr>
            <a:spLocks noChangeShapeType="1"/>
          </p:cNvSpPr>
          <p:nvPr/>
        </p:nvSpPr>
        <p:spPr bwMode="auto">
          <a:xfrm>
            <a:off x="6118623" y="3469760"/>
            <a:ext cx="1191" cy="8335"/>
          </a:xfrm>
          <a:prstGeom prst="line">
            <a:avLst/>
          </a:prstGeom>
          <a:noFill/>
          <a:ln w="15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59" name="Line 673"/>
          <p:cNvSpPr>
            <a:spLocks noChangeShapeType="1"/>
          </p:cNvSpPr>
          <p:nvPr/>
        </p:nvSpPr>
        <p:spPr bwMode="auto">
          <a:xfrm>
            <a:off x="6278167" y="3469760"/>
            <a:ext cx="1191" cy="8335"/>
          </a:xfrm>
          <a:prstGeom prst="line">
            <a:avLst/>
          </a:prstGeom>
          <a:noFill/>
          <a:ln w="15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60" name="Line 674"/>
          <p:cNvSpPr>
            <a:spLocks noChangeShapeType="1"/>
          </p:cNvSpPr>
          <p:nvPr/>
        </p:nvSpPr>
        <p:spPr bwMode="auto">
          <a:xfrm>
            <a:off x="6440092" y="3469760"/>
            <a:ext cx="1191" cy="8335"/>
          </a:xfrm>
          <a:prstGeom prst="line">
            <a:avLst/>
          </a:prstGeom>
          <a:noFill/>
          <a:ln w="15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 sz="1350"/>
          </a:p>
        </p:txBody>
      </p:sp>
      <p:sp>
        <p:nvSpPr>
          <p:cNvPr id="14461" name="Rectangle 675"/>
          <p:cNvSpPr>
            <a:spLocks noChangeArrowheads="1"/>
          </p:cNvSpPr>
          <p:nvPr/>
        </p:nvSpPr>
        <p:spPr bwMode="auto">
          <a:xfrm>
            <a:off x="5687617" y="3490000"/>
            <a:ext cx="57708" cy="4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300" b="1">
                <a:solidFill>
                  <a:srgbClr val="000000"/>
                </a:solidFill>
              </a:rPr>
              <a:t>100</a:t>
            </a:r>
            <a:endParaRPr lang="en-US" sz="1350"/>
          </a:p>
        </p:txBody>
      </p:sp>
      <p:sp>
        <p:nvSpPr>
          <p:cNvPr id="14462" name="Rectangle 676"/>
          <p:cNvSpPr>
            <a:spLocks noChangeArrowheads="1"/>
          </p:cNvSpPr>
          <p:nvPr/>
        </p:nvSpPr>
        <p:spPr bwMode="auto">
          <a:xfrm>
            <a:off x="5848352" y="3490000"/>
            <a:ext cx="57708" cy="4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300" b="1">
                <a:solidFill>
                  <a:srgbClr val="000000"/>
                </a:solidFill>
              </a:rPr>
              <a:t>200</a:t>
            </a:r>
            <a:endParaRPr lang="en-US" sz="1350"/>
          </a:p>
        </p:txBody>
      </p:sp>
      <p:sp>
        <p:nvSpPr>
          <p:cNvPr id="14463" name="Rectangle 677"/>
          <p:cNvSpPr>
            <a:spLocks noChangeArrowheads="1"/>
          </p:cNvSpPr>
          <p:nvPr/>
        </p:nvSpPr>
        <p:spPr bwMode="auto">
          <a:xfrm>
            <a:off x="6007895" y="3490000"/>
            <a:ext cx="57708" cy="4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300" b="1">
                <a:solidFill>
                  <a:srgbClr val="000000"/>
                </a:solidFill>
              </a:rPr>
              <a:t>300</a:t>
            </a:r>
            <a:endParaRPr lang="en-US" sz="1350"/>
          </a:p>
        </p:txBody>
      </p:sp>
      <p:sp>
        <p:nvSpPr>
          <p:cNvPr id="14464" name="Rectangle 678"/>
          <p:cNvSpPr>
            <a:spLocks noChangeArrowheads="1"/>
          </p:cNvSpPr>
          <p:nvPr/>
        </p:nvSpPr>
        <p:spPr bwMode="auto">
          <a:xfrm>
            <a:off x="6167439" y="3490000"/>
            <a:ext cx="57708" cy="4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300" b="1">
                <a:solidFill>
                  <a:srgbClr val="000000"/>
                </a:solidFill>
              </a:rPr>
              <a:t>400</a:t>
            </a:r>
            <a:endParaRPr lang="en-US" sz="1350"/>
          </a:p>
        </p:txBody>
      </p:sp>
      <p:sp>
        <p:nvSpPr>
          <p:cNvPr id="14465" name="Rectangle 679"/>
          <p:cNvSpPr>
            <a:spLocks noChangeArrowheads="1"/>
          </p:cNvSpPr>
          <p:nvPr/>
        </p:nvSpPr>
        <p:spPr bwMode="auto">
          <a:xfrm>
            <a:off x="6329364" y="3490000"/>
            <a:ext cx="57708" cy="4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300" b="1">
                <a:solidFill>
                  <a:srgbClr val="000000"/>
                </a:solidFill>
              </a:rPr>
              <a:t>500</a:t>
            </a:r>
            <a:endParaRPr lang="en-US" sz="1350"/>
          </a:p>
        </p:txBody>
      </p:sp>
      <p:sp>
        <p:nvSpPr>
          <p:cNvPr id="14466" name="Rectangle 680"/>
          <p:cNvSpPr>
            <a:spLocks noChangeArrowheads="1"/>
          </p:cNvSpPr>
          <p:nvPr/>
        </p:nvSpPr>
        <p:spPr bwMode="auto">
          <a:xfrm>
            <a:off x="2362200" y="5280422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67" name="Rectangle 681"/>
          <p:cNvSpPr>
            <a:spLocks noChangeArrowheads="1"/>
          </p:cNvSpPr>
          <p:nvPr/>
        </p:nvSpPr>
        <p:spPr bwMode="auto">
          <a:xfrm>
            <a:off x="2362200" y="5281613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 i="1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68" name="Rectangle 682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69" name="Rectangle 683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70" name="Rectangle 684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71" name="Rectangle 685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72" name="Rectangle 686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73" name="Rectangle 687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74" name="Rectangle 688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75" name="Rectangle 689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76" name="Rectangle 690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77" name="Rectangle 691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78" name="Rectangle 692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79" name="Rectangle 693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80" name="Rectangle 694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81" name="Rectangle 695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82" name="Rectangle 696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83" name="Rectangle 697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84" name="Rectangle 698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85" name="Rectangle 699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86" name="Rectangle 700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87" name="Rectangle 701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88" name="Rectangle 702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 i="1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89" name="Rectangle 703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 i="1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90" name="Rectangle 704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 i="1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91" name="Rectangle 705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92" name="Rectangle 706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 i="1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93" name="Rectangle 707"/>
          <p:cNvSpPr>
            <a:spLocks noChangeArrowheads="1"/>
          </p:cNvSpPr>
          <p:nvPr/>
        </p:nvSpPr>
        <p:spPr bwMode="auto">
          <a:xfrm>
            <a:off x="-4162425" y="-145257"/>
            <a:ext cx="8016" cy="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25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grpSp>
        <p:nvGrpSpPr>
          <p:cNvPr id="14494" name="Group 1094"/>
          <p:cNvGrpSpPr>
            <a:grpSpLocks/>
          </p:cNvGrpSpPr>
          <p:nvPr/>
        </p:nvGrpSpPr>
        <p:grpSpPr bwMode="auto">
          <a:xfrm>
            <a:off x="3444479" y="4313636"/>
            <a:ext cx="789385" cy="439340"/>
            <a:chOff x="1021" y="4444"/>
            <a:chExt cx="663" cy="369"/>
          </a:xfrm>
        </p:grpSpPr>
        <p:sp>
          <p:nvSpPr>
            <p:cNvPr id="14743" name="Line 708"/>
            <p:cNvSpPr>
              <a:spLocks noChangeShapeType="1"/>
            </p:cNvSpPr>
            <p:nvPr/>
          </p:nvSpPr>
          <p:spPr bwMode="auto">
            <a:xfrm>
              <a:off x="1142" y="4775"/>
              <a:ext cx="527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44" name="Freeform 709"/>
            <p:cNvSpPr>
              <a:spLocks/>
            </p:cNvSpPr>
            <p:nvPr/>
          </p:nvSpPr>
          <p:spPr bwMode="auto">
            <a:xfrm>
              <a:off x="1660" y="4768"/>
              <a:ext cx="18" cy="12"/>
            </a:xfrm>
            <a:custGeom>
              <a:avLst/>
              <a:gdLst>
                <a:gd name="T0" fmla="*/ 1 w 36"/>
                <a:gd name="T1" fmla="*/ 0 h 25"/>
                <a:gd name="T2" fmla="*/ 0 w 36"/>
                <a:gd name="T3" fmla="*/ 0 h 25"/>
                <a:gd name="T4" fmla="*/ 1 w 36"/>
                <a:gd name="T5" fmla="*/ 0 h 25"/>
                <a:gd name="T6" fmla="*/ 1 w 36"/>
                <a:gd name="T7" fmla="*/ 0 h 25"/>
                <a:gd name="T8" fmla="*/ 1 w 36"/>
                <a:gd name="T9" fmla="*/ 0 h 25"/>
                <a:gd name="T10" fmla="*/ 1 w 36"/>
                <a:gd name="T11" fmla="*/ 0 h 25"/>
                <a:gd name="T12" fmla="*/ 1 w 36"/>
                <a:gd name="T13" fmla="*/ 0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25"/>
                <a:gd name="T23" fmla="*/ 36 w 36"/>
                <a:gd name="T24" fmla="*/ 25 h 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25">
                  <a:moveTo>
                    <a:pt x="4" y="25"/>
                  </a:moveTo>
                  <a:lnTo>
                    <a:pt x="0" y="13"/>
                  </a:lnTo>
                  <a:lnTo>
                    <a:pt x="4" y="0"/>
                  </a:lnTo>
                  <a:lnTo>
                    <a:pt x="36" y="13"/>
                  </a:lnTo>
                  <a:lnTo>
                    <a:pt x="4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45" name="Line 710"/>
            <p:cNvSpPr>
              <a:spLocks noChangeShapeType="1"/>
            </p:cNvSpPr>
            <p:nvPr/>
          </p:nvSpPr>
          <p:spPr bwMode="auto">
            <a:xfrm flipV="1">
              <a:off x="1142" y="4461"/>
              <a:ext cx="1" cy="314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46" name="Freeform 711"/>
            <p:cNvSpPr>
              <a:spLocks/>
            </p:cNvSpPr>
            <p:nvPr/>
          </p:nvSpPr>
          <p:spPr bwMode="auto">
            <a:xfrm>
              <a:off x="1135" y="4452"/>
              <a:ext cx="12" cy="18"/>
            </a:xfrm>
            <a:custGeom>
              <a:avLst/>
              <a:gdLst>
                <a:gd name="T0" fmla="*/ 0 w 25"/>
                <a:gd name="T1" fmla="*/ 1 h 36"/>
                <a:gd name="T2" fmla="*/ 0 w 25"/>
                <a:gd name="T3" fmla="*/ 1 h 36"/>
                <a:gd name="T4" fmla="*/ 0 w 25"/>
                <a:gd name="T5" fmla="*/ 1 h 36"/>
                <a:gd name="T6" fmla="*/ 0 w 25"/>
                <a:gd name="T7" fmla="*/ 1 h 36"/>
                <a:gd name="T8" fmla="*/ 0 w 25"/>
                <a:gd name="T9" fmla="*/ 0 h 36"/>
                <a:gd name="T10" fmla="*/ 0 w 25"/>
                <a:gd name="T11" fmla="*/ 0 h 36"/>
                <a:gd name="T12" fmla="*/ 0 w 25"/>
                <a:gd name="T13" fmla="*/ 1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36"/>
                <a:gd name="T23" fmla="*/ 25 w 25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36">
                  <a:moveTo>
                    <a:pt x="25" y="32"/>
                  </a:moveTo>
                  <a:lnTo>
                    <a:pt x="14" y="36"/>
                  </a:lnTo>
                  <a:lnTo>
                    <a:pt x="0" y="32"/>
                  </a:lnTo>
                  <a:lnTo>
                    <a:pt x="14" y="0"/>
                  </a:lnTo>
                  <a:lnTo>
                    <a:pt x="2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47" name="Rectangle 712"/>
            <p:cNvSpPr>
              <a:spLocks noChangeArrowheads="1"/>
            </p:cNvSpPr>
            <p:nvPr/>
          </p:nvSpPr>
          <p:spPr bwMode="auto">
            <a:xfrm>
              <a:off x="1021" y="4444"/>
              <a:ext cx="118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Probability</a:t>
              </a:r>
              <a:endParaRPr lang="en-US" sz="1350"/>
            </a:p>
          </p:txBody>
        </p:sp>
        <p:sp>
          <p:nvSpPr>
            <p:cNvPr id="14748" name="Line 713"/>
            <p:cNvSpPr>
              <a:spLocks noChangeShapeType="1"/>
            </p:cNvSpPr>
            <p:nvPr/>
          </p:nvSpPr>
          <p:spPr bwMode="auto">
            <a:xfrm>
              <a:off x="1142" y="4748"/>
              <a:ext cx="14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49" name="Line 714"/>
            <p:cNvSpPr>
              <a:spLocks noChangeShapeType="1"/>
            </p:cNvSpPr>
            <p:nvPr/>
          </p:nvSpPr>
          <p:spPr bwMode="auto">
            <a:xfrm>
              <a:off x="1142" y="4720"/>
              <a:ext cx="14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50" name="Line 715"/>
            <p:cNvSpPr>
              <a:spLocks noChangeShapeType="1"/>
            </p:cNvSpPr>
            <p:nvPr/>
          </p:nvSpPr>
          <p:spPr bwMode="auto">
            <a:xfrm>
              <a:off x="1142" y="4693"/>
              <a:ext cx="14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51" name="Line 716"/>
            <p:cNvSpPr>
              <a:spLocks noChangeShapeType="1"/>
            </p:cNvSpPr>
            <p:nvPr/>
          </p:nvSpPr>
          <p:spPr bwMode="auto">
            <a:xfrm>
              <a:off x="1142" y="4665"/>
              <a:ext cx="14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52" name="Line 717"/>
            <p:cNvSpPr>
              <a:spLocks noChangeShapeType="1"/>
            </p:cNvSpPr>
            <p:nvPr/>
          </p:nvSpPr>
          <p:spPr bwMode="auto">
            <a:xfrm>
              <a:off x="1142" y="4639"/>
              <a:ext cx="14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53" name="Line 718"/>
            <p:cNvSpPr>
              <a:spLocks noChangeShapeType="1"/>
            </p:cNvSpPr>
            <p:nvPr/>
          </p:nvSpPr>
          <p:spPr bwMode="auto">
            <a:xfrm>
              <a:off x="1142" y="4611"/>
              <a:ext cx="14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54" name="Line 719"/>
            <p:cNvSpPr>
              <a:spLocks noChangeShapeType="1"/>
            </p:cNvSpPr>
            <p:nvPr/>
          </p:nvSpPr>
          <p:spPr bwMode="auto">
            <a:xfrm>
              <a:off x="1142" y="4584"/>
              <a:ext cx="14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55" name="Line 720"/>
            <p:cNvSpPr>
              <a:spLocks noChangeShapeType="1"/>
            </p:cNvSpPr>
            <p:nvPr/>
          </p:nvSpPr>
          <p:spPr bwMode="auto">
            <a:xfrm>
              <a:off x="1142" y="4556"/>
              <a:ext cx="14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56" name="Line 721"/>
            <p:cNvSpPr>
              <a:spLocks noChangeShapeType="1"/>
            </p:cNvSpPr>
            <p:nvPr/>
          </p:nvSpPr>
          <p:spPr bwMode="auto">
            <a:xfrm>
              <a:off x="1142" y="4529"/>
              <a:ext cx="14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57" name="Line 722"/>
            <p:cNvSpPr>
              <a:spLocks noChangeShapeType="1"/>
            </p:cNvSpPr>
            <p:nvPr/>
          </p:nvSpPr>
          <p:spPr bwMode="auto">
            <a:xfrm>
              <a:off x="1142" y="4502"/>
              <a:ext cx="14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58" name="Rectangle 723"/>
            <p:cNvSpPr>
              <a:spLocks noChangeArrowheads="1"/>
            </p:cNvSpPr>
            <p:nvPr/>
          </p:nvSpPr>
          <p:spPr bwMode="auto">
            <a:xfrm>
              <a:off x="1110" y="4736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0.1</a:t>
              </a:r>
              <a:endParaRPr lang="en-US" sz="1350"/>
            </a:p>
          </p:txBody>
        </p:sp>
        <p:sp>
          <p:nvSpPr>
            <p:cNvPr id="14759" name="Rectangle 724"/>
            <p:cNvSpPr>
              <a:spLocks noChangeArrowheads="1"/>
            </p:cNvSpPr>
            <p:nvPr/>
          </p:nvSpPr>
          <p:spPr bwMode="auto">
            <a:xfrm>
              <a:off x="1110" y="4709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0.2</a:t>
              </a:r>
              <a:endParaRPr lang="en-US" sz="1350"/>
            </a:p>
          </p:txBody>
        </p:sp>
        <p:sp>
          <p:nvSpPr>
            <p:cNvPr id="14760" name="Rectangle 725"/>
            <p:cNvSpPr>
              <a:spLocks noChangeArrowheads="1"/>
            </p:cNvSpPr>
            <p:nvPr/>
          </p:nvSpPr>
          <p:spPr bwMode="auto">
            <a:xfrm>
              <a:off x="1110" y="4681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0.3</a:t>
              </a:r>
              <a:endParaRPr lang="en-US" sz="1350"/>
            </a:p>
          </p:txBody>
        </p:sp>
        <p:sp>
          <p:nvSpPr>
            <p:cNvPr id="14761" name="Rectangle 726"/>
            <p:cNvSpPr>
              <a:spLocks noChangeArrowheads="1"/>
            </p:cNvSpPr>
            <p:nvPr/>
          </p:nvSpPr>
          <p:spPr bwMode="auto">
            <a:xfrm>
              <a:off x="1110" y="4654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0.4</a:t>
              </a:r>
              <a:endParaRPr lang="en-US" sz="1350"/>
            </a:p>
          </p:txBody>
        </p:sp>
        <p:sp>
          <p:nvSpPr>
            <p:cNvPr id="14762" name="Rectangle 727"/>
            <p:cNvSpPr>
              <a:spLocks noChangeArrowheads="1"/>
            </p:cNvSpPr>
            <p:nvPr/>
          </p:nvSpPr>
          <p:spPr bwMode="auto">
            <a:xfrm>
              <a:off x="1110" y="4626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0.5</a:t>
              </a:r>
              <a:endParaRPr lang="en-US" sz="1350"/>
            </a:p>
          </p:txBody>
        </p:sp>
        <p:sp>
          <p:nvSpPr>
            <p:cNvPr id="14763" name="Rectangle 728"/>
            <p:cNvSpPr>
              <a:spLocks noChangeArrowheads="1"/>
            </p:cNvSpPr>
            <p:nvPr/>
          </p:nvSpPr>
          <p:spPr bwMode="auto">
            <a:xfrm>
              <a:off x="1110" y="4600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0.6</a:t>
              </a:r>
              <a:endParaRPr lang="en-US" sz="1350"/>
            </a:p>
          </p:txBody>
        </p:sp>
        <p:sp>
          <p:nvSpPr>
            <p:cNvPr id="14764" name="Rectangle 729"/>
            <p:cNvSpPr>
              <a:spLocks noChangeArrowheads="1"/>
            </p:cNvSpPr>
            <p:nvPr/>
          </p:nvSpPr>
          <p:spPr bwMode="auto">
            <a:xfrm>
              <a:off x="1110" y="4572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0.7</a:t>
              </a:r>
              <a:endParaRPr lang="en-US" sz="1350"/>
            </a:p>
          </p:txBody>
        </p:sp>
        <p:sp>
          <p:nvSpPr>
            <p:cNvPr id="14765" name="Rectangle 730"/>
            <p:cNvSpPr>
              <a:spLocks noChangeArrowheads="1"/>
            </p:cNvSpPr>
            <p:nvPr/>
          </p:nvSpPr>
          <p:spPr bwMode="auto">
            <a:xfrm>
              <a:off x="1110" y="4545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0.8</a:t>
              </a:r>
              <a:endParaRPr lang="en-US" sz="1350"/>
            </a:p>
          </p:txBody>
        </p:sp>
        <p:sp>
          <p:nvSpPr>
            <p:cNvPr id="14766" name="Rectangle 731"/>
            <p:cNvSpPr>
              <a:spLocks noChangeArrowheads="1"/>
            </p:cNvSpPr>
            <p:nvPr/>
          </p:nvSpPr>
          <p:spPr bwMode="auto">
            <a:xfrm>
              <a:off x="1110" y="4517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0.9</a:t>
              </a:r>
              <a:endParaRPr lang="en-US" sz="1350"/>
            </a:p>
          </p:txBody>
        </p:sp>
        <p:sp>
          <p:nvSpPr>
            <p:cNvPr id="14767" name="Rectangle 732"/>
            <p:cNvSpPr>
              <a:spLocks noChangeArrowheads="1"/>
            </p:cNvSpPr>
            <p:nvPr/>
          </p:nvSpPr>
          <p:spPr bwMode="auto">
            <a:xfrm>
              <a:off x="1110" y="4490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1.0</a:t>
              </a:r>
              <a:endParaRPr lang="en-US" sz="1350"/>
            </a:p>
          </p:txBody>
        </p:sp>
        <p:sp>
          <p:nvSpPr>
            <p:cNvPr id="14768" name="Line 733"/>
            <p:cNvSpPr>
              <a:spLocks noChangeShapeType="1"/>
            </p:cNvSpPr>
            <p:nvPr/>
          </p:nvSpPr>
          <p:spPr bwMode="auto">
            <a:xfrm flipV="1">
              <a:off x="1196" y="4761"/>
              <a:ext cx="1" cy="14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69" name="Line 734"/>
            <p:cNvSpPr>
              <a:spLocks noChangeShapeType="1"/>
            </p:cNvSpPr>
            <p:nvPr/>
          </p:nvSpPr>
          <p:spPr bwMode="auto">
            <a:xfrm flipV="1">
              <a:off x="1250" y="4761"/>
              <a:ext cx="1" cy="14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70" name="Line 735"/>
            <p:cNvSpPr>
              <a:spLocks noChangeShapeType="1"/>
            </p:cNvSpPr>
            <p:nvPr/>
          </p:nvSpPr>
          <p:spPr bwMode="auto">
            <a:xfrm flipV="1">
              <a:off x="1305" y="4761"/>
              <a:ext cx="1" cy="14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71" name="Line 736"/>
            <p:cNvSpPr>
              <a:spLocks noChangeShapeType="1"/>
            </p:cNvSpPr>
            <p:nvPr/>
          </p:nvSpPr>
          <p:spPr bwMode="auto">
            <a:xfrm flipV="1">
              <a:off x="1358" y="4761"/>
              <a:ext cx="1" cy="14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72" name="Line 737"/>
            <p:cNvSpPr>
              <a:spLocks noChangeShapeType="1"/>
            </p:cNvSpPr>
            <p:nvPr/>
          </p:nvSpPr>
          <p:spPr bwMode="auto">
            <a:xfrm flipV="1">
              <a:off x="1413" y="4761"/>
              <a:ext cx="1" cy="14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73" name="Line 738"/>
            <p:cNvSpPr>
              <a:spLocks noChangeShapeType="1"/>
            </p:cNvSpPr>
            <p:nvPr/>
          </p:nvSpPr>
          <p:spPr bwMode="auto">
            <a:xfrm flipV="1">
              <a:off x="1467" y="4761"/>
              <a:ext cx="1" cy="14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74" name="Line 739"/>
            <p:cNvSpPr>
              <a:spLocks noChangeShapeType="1"/>
            </p:cNvSpPr>
            <p:nvPr/>
          </p:nvSpPr>
          <p:spPr bwMode="auto">
            <a:xfrm flipV="1">
              <a:off x="1521" y="4761"/>
              <a:ext cx="1" cy="14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75" name="Line 740"/>
            <p:cNvSpPr>
              <a:spLocks noChangeShapeType="1"/>
            </p:cNvSpPr>
            <p:nvPr/>
          </p:nvSpPr>
          <p:spPr bwMode="auto">
            <a:xfrm flipV="1">
              <a:off x="1575" y="4761"/>
              <a:ext cx="1" cy="14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76" name="Line 741"/>
            <p:cNvSpPr>
              <a:spLocks noChangeShapeType="1"/>
            </p:cNvSpPr>
            <p:nvPr/>
          </p:nvSpPr>
          <p:spPr bwMode="auto">
            <a:xfrm flipV="1">
              <a:off x="1629" y="4761"/>
              <a:ext cx="1" cy="14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77" name="Rectangle 742"/>
            <p:cNvSpPr>
              <a:spLocks noChangeArrowheads="1"/>
            </p:cNvSpPr>
            <p:nvPr/>
          </p:nvSpPr>
          <p:spPr bwMode="auto">
            <a:xfrm>
              <a:off x="1191" y="4777"/>
              <a:ext cx="1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1</a:t>
              </a:r>
              <a:endParaRPr lang="en-US" sz="1350"/>
            </a:p>
          </p:txBody>
        </p:sp>
        <p:sp>
          <p:nvSpPr>
            <p:cNvPr id="14778" name="Rectangle 743"/>
            <p:cNvSpPr>
              <a:spLocks noChangeArrowheads="1"/>
            </p:cNvSpPr>
            <p:nvPr/>
          </p:nvSpPr>
          <p:spPr bwMode="auto">
            <a:xfrm>
              <a:off x="1245" y="4777"/>
              <a:ext cx="1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2</a:t>
              </a:r>
              <a:endParaRPr lang="en-US" sz="1350"/>
            </a:p>
          </p:txBody>
        </p:sp>
        <p:sp>
          <p:nvSpPr>
            <p:cNvPr id="14779" name="Rectangle 744"/>
            <p:cNvSpPr>
              <a:spLocks noChangeArrowheads="1"/>
            </p:cNvSpPr>
            <p:nvPr/>
          </p:nvSpPr>
          <p:spPr bwMode="auto">
            <a:xfrm>
              <a:off x="1300" y="4777"/>
              <a:ext cx="1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3</a:t>
              </a:r>
              <a:endParaRPr lang="en-US" sz="1350"/>
            </a:p>
          </p:txBody>
        </p:sp>
        <p:sp>
          <p:nvSpPr>
            <p:cNvPr id="14780" name="Rectangle 745"/>
            <p:cNvSpPr>
              <a:spLocks noChangeArrowheads="1"/>
            </p:cNvSpPr>
            <p:nvPr/>
          </p:nvSpPr>
          <p:spPr bwMode="auto">
            <a:xfrm>
              <a:off x="1354" y="4777"/>
              <a:ext cx="1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4</a:t>
              </a:r>
              <a:endParaRPr lang="en-US" sz="1350"/>
            </a:p>
          </p:txBody>
        </p:sp>
        <p:sp>
          <p:nvSpPr>
            <p:cNvPr id="14781" name="Rectangle 746"/>
            <p:cNvSpPr>
              <a:spLocks noChangeArrowheads="1"/>
            </p:cNvSpPr>
            <p:nvPr/>
          </p:nvSpPr>
          <p:spPr bwMode="auto">
            <a:xfrm>
              <a:off x="1408" y="4777"/>
              <a:ext cx="1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5</a:t>
              </a:r>
              <a:endParaRPr lang="en-US" sz="1350"/>
            </a:p>
          </p:txBody>
        </p:sp>
        <p:sp>
          <p:nvSpPr>
            <p:cNvPr id="14782" name="Rectangle 747"/>
            <p:cNvSpPr>
              <a:spLocks noChangeArrowheads="1"/>
            </p:cNvSpPr>
            <p:nvPr/>
          </p:nvSpPr>
          <p:spPr bwMode="auto">
            <a:xfrm>
              <a:off x="1462" y="4777"/>
              <a:ext cx="1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6</a:t>
              </a:r>
              <a:endParaRPr lang="en-US" sz="1350"/>
            </a:p>
          </p:txBody>
        </p:sp>
        <p:sp>
          <p:nvSpPr>
            <p:cNvPr id="14783" name="Rectangle 748"/>
            <p:cNvSpPr>
              <a:spLocks noChangeArrowheads="1"/>
            </p:cNvSpPr>
            <p:nvPr/>
          </p:nvSpPr>
          <p:spPr bwMode="auto">
            <a:xfrm>
              <a:off x="1517" y="4777"/>
              <a:ext cx="1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7</a:t>
              </a:r>
              <a:endParaRPr lang="en-US" sz="1350"/>
            </a:p>
          </p:txBody>
        </p:sp>
        <p:sp>
          <p:nvSpPr>
            <p:cNvPr id="14784" name="Rectangle 749"/>
            <p:cNvSpPr>
              <a:spLocks noChangeArrowheads="1"/>
            </p:cNvSpPr>
            <p:nvPr/>
          </p:nvSpPr>
          <p:spPr bwMode="auto">
            <a:xfrm>
              <a:off x="1570" y="4777"/>
              <a:ext cx="1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8</a:t>
              </a:r>
              <a:endParaRPr lang="en-US" sz="1350"/>
            </a:p>
          </p:txBody>
        </p:sp>
        <p:sp>
          <p:nvSpPr>
            <p:cNvPr id="14785" name="Rectangle 750"/>
            <p:cNvSpPr>
              <a:spLocks noChangeArrowheads="1"/>
            </p:cNvSpPr>
            <p:nvPr/>
          </p:nvSpPr>
          <p:spPr bwMode="auto">
            <a:xfrm>
              <a:off x="1625" y="4777"/>
              <a:ext cx="1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9</a:t>
              </a:r>
              <a:endParaRPr lang="en-US" sz="1350"/>
            </a:p>
          </p:txBody>
        </p:sp>
        <p:sp>
          <p:nvSpPr>
            <p:cNvPr id="14786" name="Rectangle 751"/>
            <p:cNvSpPr>
              <a:spLocks noChangeArrowheads="1"/>
            </p:cNvSpPr>
            <p:nvPr/>
          </p:nvSpPr>
          <p:spPr bwMode="auto">
            <a:xfrm>
              <a:off x="1672" y="4784"/>
              <a:ext cx="1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 i="1">
                  <a:solidFill>
                    <a:srgbClr val="000000"/>
                  </a:solidFill>
                  <a:latin typeface="Palatino" pitchFamily="18" charset="0"/>
                </a:rPr>
                <a:t>x</a:t>
              </a:r>
              <a:endParaRPr lang="en-US" sz="1350"/>
            </a:p>
          </p:txBody>
        </p:sp>
        <p:sp>
          <p:nvSpPr>
            <p:cNvPr id="14787" name="Freeform 752"/>
            <p:cNvSpPr>
              <a:spLocks/>
            </p:cNvSpPr>
            <p:nvPr/>
          </p:nvSpPr>
          <p:spPr bwMode="auto">
            <a:xfrm>
              <a:off x="1335" y="4640"/>
              <a:ext cx="26" cy="33"/>
            </a:xfrm>
            <a:custGeom>
              <a:avLst/>
              <a:gdLst>
                <a:gd name="T0" fmla="*/ 1 w 52"/>
                <a:gd name="T1" fmla="*/ 0 h 67"/>
                <a:gd name="T2" fmla="*/ 1 w 52"/>
                <a:gd name="T3" fmla="*/ 0 h 67"/>
                <a:gd name="T4" fmla="*/ 1 w 52"/>
                <a:gd name="T5" fmla="*/ 0 h 67"/>
                <a:gd name="T6" fmla="*/ 0 w 52"/>
                <a:gd name="T7" fmla="*/ 0 h 67"/>
                <a:gd name="T8" fmla="*/ 1 w 52"/>
                <a:gd name="T9" fmla="*/ 0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67"/>
                <a:gd name="T17" fmla="*/ 52 w 52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67">
                  <a:moveTo>
                    <a:pt x="46" y="0"/>
                  </a:moveTo>
                  <a:lnTo>
                    <a:pt x="52" y="2"/>
                  </a:lnTo>
                  <a:lnTo>
                    <a:pt x="6" y="67"/>
                  </a:lnTo>
                  <a:lnTo>
                    <a:pt x="0" y="6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grpSp>
          <p:nvGrpSpPr>
            <p:cNvPr id="14788" name="Group 1092"/>
            <p:cNvGrpSpPr>
              <a:grpSpLocks/>
            </p:cNvGrpSpPr>
            <p:nvPr/>
          </p:nvGrpSpPr>
          <p:grpSpPr bwMode="auto">
            <a:xfrm>
              <a:off x="1178" y="4473"/>
              <a:ext cx="501" cy="274"/>
              <a:chOff x="1178" y="4473"/>
              <a:chExt cx="501" cy="274"/>
            </a:xfrm>
          </p:grpSpPr>
          <p:sp>
            <p:nvSpPr>
              <p:cNvPr id="14789" name="Freeform 754"/>
              <p:cNvSpPr>
                <a:spLocks/>
              </p:cNvSpPr>
              <p:nvPr/>
            </p:nvSpPr>
            <p:spPr bwMode="auto">
              <a:xfrm>
                <a:off x="1348" y="4638"/>
                <a:ext cx="27" cy="30"/>
              </a:xfrm>
              <a:custGeom>
                <a:avLst/>
                <a:gdLst>
                  <a:gd name="T0" fmla="*/ 1 w 53"/>
                  <a:gd name="T1" fmla="*/ 1 h 60"/>
                  <a:gd name="T2" fmla="*/ 1 w 53"/>
                  <a:gd name="T3" fmla="*/ 1 h 60"/>
                  <a:gd name="T4" fmla="*/ 1 w 53"/>
                  <a:gd name="T5" fmla="*/ 1 h 60"/>
                  <a:gd name="T6" fmla="*/ 0 w 53"/>
                  <a:gd name="T7" fmla="*/ 1 h 60"/>
                  <a:gd name="T8" fmla="*/ 1 w 53"/>
                  <a:gd name="T9" fmla="*/ 0 h 60"/>
                  <a:gd name="T10" fmla="*/ 1 w 53"/>
                  <a:gd name="T11" fmla="*/ 1 h 60"/>
                  <a:gd name="T12" fmla="*/ 1 w 53"/>
                  <a:gd name="T13" fmla="*/ 1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3"/>
                  <a:gd name="T22" fmla="*/ 0 h 60"/>
                  <a:gd name="T23" fmla="*/ 53 w 53"/>
                  <a:gd name="T24" fmla="*/ 60 h 6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3" h="60">
                    <a:moveTo>
                      <a:pt x="53" y="6"/>
                    </a:moveTo>
                    <a:lnTo>
                      <a:pt x="53" y="6"/>
                    </a:lnTo>
                    <a:lnTo>
                      <a:pt x="5" y="60"/>
                    </a:lnTo>
                    <a:lnTo>
                      <a:pt x="0" y="54"/>
                    </a:lnTo>
                    <a:lnTo>
                      <a:pt x="47" y="0"/>
                    </a:lnTo>
                    <a:lnTo>
                      <a:pt x="53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790" name="Freeform 755"/>
              <p:cNvSpPr>
                <a:spLocks/>
              </p:cNvSpPr>
              <p:nvPr/>
            </p:nvSpPr>
            <p:spPr bwMode="auto">
              <a:xfrm>
                <a:off x="1322" y="4665"/>
                <a:ext cx="29" cy="26"/>
              </a:xfrm>
              <a:custGeom>
                <a:avLst/>
                <a:gdLst>
                  <a:gd name="T0" fmla="*/ 1 w 57"/>
                  <a:gd name="T1" fmla="*/ 1 h 52"/>
                  <a:gd name="T2" fmla="*/ 1 w 57"/>
                  <a:gd name="T3" fmla="*/ 1 h 52"/>
                  <a:gd name="T4" fmla="*/ 1 w 57"/>
                  <a:gd name="T5" fmla="*/ 1 h 52"/>
                  <a:gd name="T6" fmla="*/ 0 w 57"/>
                  <a:gd name="T7" fmla="*/ 1 h 52"/>
                  <a:gd name="T8" fmla="*/ 1 w 57"/>
                  <a:gd name="T9" fmla="*/ 0 h 52"/>
                  <a:gd name="T10" fmla="*/ 1 w 57"/>
                  <a:gd name="T11" fmla="*/ 1 h 52"/>
                  <a:gd name="T12" fmla="*/ 1 w 57"/>
                  <a:gd name="T13" fmla="*/ 1 h 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7"/>
                  <a:gd name="T22" fmla="*/ 0 h 52"/>
                  <a:gd name="T23" fmla="*/ 57 w 57"/>
                  <a:gd name="T24" fmla="*/ 52 h 5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7" h="52">
                    <a:moveTo>
                      <a:pt x="57" y="6"/>
                    </a:moveTo>
                    <a:lnTo>
                      <a:pt x="57" y="6"/>
                    </a:lnTo>
                    <a:lnTo>
                      <a:pt x="6" y="52"/>
                    </a:lnTo>
                    <a:lnTo>
                      <a:pt x="0" y="46"/>
                    </a:lnTo>
                    <a:lnTo>
                      <a:pt x="52" y="0"/>
                    </a:lnTo>
                    <a:lnTo>
                      <a:pt x="57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791" name="Freeform 756"/>
              <p:cNvSpPr>
                <a:spLocks/>
              </p:cNvSpPr>
              <p:nvPr/>
            </p:nvSpPr>
            <p:spPr bwMode="auto">
              <a:xfrm>
                <a:off x="1297" y="4688"/>
                <a:ext cx="28" cy="21"/>
              </a:xfrm>
              <a:custGeom>
                <a:avLst/>
                <a:gdLst>
                  <a:gd name="T0" fmla="*/ 0 w 58"/>
                  <a:gd name="T1" fmla="*/ 1 h 42"/>
                  <a:gd name="T2" fmla="*/ 0 w 58"/>
                  <a:gd name="T3" fmla="*/ 1 h 42"/>
                  <a:gd name="T4" fmla="*/ 0 w 58"/>
                  <a:gd name="T5" fmla="*/ 1 h 42"/>
                  <a:gd name="T6" fmla="*/ 0 w 58"/>
                  <a:gd name="T7" fmla="*/ 1 h 42"/>
                  <a:gd name="T8" fmla="*/ 0 w 58"/>
                  <a:gd name="T9" fmla="*/ 0 h 42"/>
                  <a:gd name="T10" fmla="*/ 0 w 58"/>
                  <a:gd name="T11" fmla="*/ 1 h 42"/>
                  <a:gd name="T12" fmla="*/ 0 w 58"/>
                  <a:gd name="T13" fmla="*/ 1 h 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42"/>
                  <a:gd name="T23" fmla="*/ 58 w 58"/>
                  <a:gd name="T24" fmla="*/ 42 h 4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42">
                    <a:moveTo>
                      <a:pt x="58" y="6"/>
                    </a:moveTo>
                    <a:lnTo>
                      <a:pt x="58" y="6"/>
                    </a:lnTo>
                    <a:lnTo>
                      <a:pt x="4" y="42"/>
                    </a:lnTo>
                    <a:lnTo>
                      <a:pt x="0" y="38"/>
                    </a:lnTo>
                    <a:lnTo>
                      <a:pt x="52" y="0"/>
                    </a:lnTo>
                    <a:lnTo>
                      <a:pt x="5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792" name="Freeform 757"/>
              <p:cNvSpPr>
                <a:spLocks/>
              </p:cNvSpPr>
              <p:nvPr/>
            </p:nvSpPr>
            <p:spPr bwMode="auto">
              <a:xfrm>
                <a:off x="1268" y="4707"/>
                <a:ext cx="31" cy="17"/>
              </a:xfrm>
              <a:custGeom>
                <a:avLst/>
                <a:gdLst>
                  <a:gd name="T0" fmla="*/ 1 w 61"/>
                  <a:gd name="T1" fmla="*/ 0 h 35"/>
                  <a:gd name="T2" fmla="*/ 1 w 61"/>
                  <a:gd name="T3" fmla="*/ 0 h 35"/>
                  <a:gd name="T4" fmla="*/ 1 w 61"/>
                  <a:gd name="T5" fmla="*/ 0 h 35"/>
                  <a:gd name="T6" fmla="*/ 0 w 61"/>
                  <a:gd name="T7" fmla="*/ 0 h 35"/>
                  <a:gd name="T8" fmla="*/ 1 w 61"/>
                  <a:gd name="T9" fmla="*/ 0 h 35"/>
                  <a:gd name="T10" fmla="*/ 1 w 61"/>
                  <a:gd name="T11" fmla="*/ 0 h 35"/>
                  <a:gd name="T12" fmla="*/ 1 w 61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1"/>
                  <a:gd name="T22" fmla="*/ 0 h 35"/>
                  <a:gd name="T23" fmla="*/ 61 w 61"/>
                  <a:gd name="T24" fmla="*/ 35 h 3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1" h="35">
                    <a:moveTo>
                      <a:pt x="61" y="4"/>
                    </a:moveTo>
                    <a:lnTo>
                      <a:pt x="61" y="4"/>
                    </a:lnTo>
                    <a:lnTo>
                      <a:pt x="4" y="35"/>
                    </a:lnTo>
                    <a:lnTo>
                      <a:pt x="0" y="29"/>
                    </a:lnTo>
                    <a:lnTo>
                      <a:pt x="57" y="0"/>
                    </a:lnTo>
                    <a:lnTo>
                      <a:pt x="61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793" name="Freeform 758"/>
              <p:cNvSpPr>
                <a:spLocks/>
              </p:cNvSpPr>
              <p:nvPr/>
            </p:nvSpPr>
            <p:spPr bwMode="auto">
              <a:xfrm>
                <a:off x="1239" y="4722"/>
                <a:ext cx="31" cy="13"/>
              </a:xfrm>
              <a:custGeom>
                <a:avLst/>
                <a:gdLst>
                  <a:gd name="T0" fmla="*/ 1 w 61"/>
                  <a:gd name="T1" fmla="*/ 0 h 27"/>
                  <a:gd name="T2" fmla="*/ 1 w 61"/>
                  <a:gd name="T3" fmla="*/ 0 h 27"/>
                  <a:gd name="T4" fmla="*/ 0 w 61"/>
                  <a:gd name="T5" fmla="*/ 0 h 27"/>
                  <a:gd name="T6" fmla="*/ 0 w 61"/>
                  <a:gd name="T7" fmla="*/ 0 h 27"/>
                  <a:gd name="T8" fmla="*/ 1 w 61"/>
                  <a:gd name="T9" fmla="*/ 0 h 27"/>
                  <a:gd name="T10" fmla="*/ 1 w 61"/>
                  <a:gd name="T11" fmla="*/ 0 h 27"/>
                  <a:gd name="T12" fmla="*/ 1 w 61"/>
                  <a:gd name="T13" fmla="*/ 0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1"/>
                  <a:gd name="T22" fmla="*/ 0 h 27"/>
                  <a:gd name="T23" fmla="*/ 61 w 61"/>
                  <a:gd name="T24" fmla="*/ 27 h 2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1" h="27">
                    <a:moveTo>
                      <a:pt x="61" y="6"/>
                    </a:moveTo>
                    <a:lnTo>
                      <a:pt x="61" y="6"/>
                    </a:lnTo>
                    <a:lnTo>
                      <a:pt x="0" y="27"/>
                    </a:lnTo>
                    <a:lnTo>
                      <a:pt x="0" y="21"/>
                    </a:lnTo>
                    <a:lnTo>
                      <a:pt x="57" y="0"/>
                    </a:lnTo>
                    <a:lnTo>
                      <a:pt x="61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794" name="Freeform 759"/>
              <p:cNvSpPr>
                <a:spLocks/>
              </p:cNvSpPr>
              <p:nvPr/>
            </p:nvSpPr>
            <p:spPr bwMode="auto">
              <a:xfrm>
                <a:off x="1210" y="4732"/>
                <a:ext cx="29" cy="11"/>
              </a:xfrm>
              <a:custGeom>
                <a:avLst/>
                <a:gdLst>
                  <a:gd name="T0" fmla="*/ 0 w 59"/>
                  <a:gd name="T1" fmla="*/ 1 h 21"/>
                  <a:gd name="T2" fmla="*/ 0 w 59"/>
                  <a:gd name="T3" fmla="*/ 1 h 21"/>
                  <a:gd name="T4" fmla="*/ 0 w 59"/>
                  <a:gd name="T5" fmla="*/ 1 h 21"/>
                  <a:gd name="T6" fmla="*/ 0 w 59"/>
                  <a:gd name="T7" fmla="*/ 1 h 21"/>
                  <a:gd name="T8" fmla="*/ 0 w 59"/>
                  <a:gd name="T9" fmla="*/ 0 h 21"/>
                  <a:gd name="T10" fmla="*/ 0 w 59"/>
                  <a:gd name="T11" fmla="*/ 1 h 21"/>
                  <a:gd name="T12" fmla="*/ 0 w 59"/>
                  <a:gd name="T13" fmla="*/ 1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9"/>
                  <a:gd name="T22" fmla="*/ 0 h 21"/>
                  <a:gd name="T23" fmla="*/ 59 w 59"/>
                  <a:gd name="T24" fmla="*/ 21 h 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9" h="21">
                    <a:moveTo>
                      <a:pt x="59" y="6"/>
                    </a:moveTo>
                    <a:lnTo>
                      <a:pt x="59" y="6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59" y="0"/>
                    </a:lnTo>
                    <a:lnTo>
                      <a:pt x="59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795" name="Freeform 760"/>
              <p:cNvSpPr>
                <a:spLocks/>
              </p:cNvSpPr>
              <p:nvPr/>
            </p:nvSpPr>
            <p:spPr bwMode="auto">
              <a:xfrm>
                <a:off x="1178" y="4740"/>
                <a:ext cx="32" cy="4"/>
              </a:xfrm>
              <a:custGeom>
                <a:avLst/>
                <a:gdLst>
                  <a:gd name="T0" fmla="*/ 1 w 63"/>
                  <a:gd name="T1" fmla="*/ 1 h 7"/>
                  <a:gd name="T2" fmla="*/ 1 w 63"/>
                  <a:gd name="T3" fmla="*/ 1 h 7"/>
                  <a:gd name="T4" fmla="*/ 0 w 63"/>
                  <a:gd name="T5" fmla="*/ 1 h 7"/>
                  <a:gd name="T6" fmla="*/ 0 w 63"/>
                  <a:gd name="T7" fmla="*/ 1 h 7"/>
                  <a:gd name="T8" fmla="*/ 1 w 63"/>
                  <a:gd name="T9" fmla="*/ 0 h 7"/>
                  <a:gd name="T10" fmla="*/ 1 w 63"/>
                  <a:gd name="T11" fmla="*/ 1 h 7"/>
                  <a:gd name="T12" fmla="*/ 1 w 63"/>
                  <a:gd name="T13" fmla="*/ 1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7"/>
                  <a:gd name="T23" fmla="*/ 63 w 63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7">
                    <a:moveTo>
                      <a:pt x="63" y="5"/>
                    </a:moveTo>
                    <a:lnTo>
                      <a:pt x="63" y="5"/>
                    </a:lnTo>
                    <a:lnTo>
                      <a:pt x="0" y="7"/>
                    </a:lnTo>
                    <a:lnTo>
                      <a:pt x="0" y="1"/>
                    </a:lnTo>
                    <a:lnTo>
                      <a:pt x="63" y="0"/>
                    </a:lnTo>
                    <a:lnTo>
                      <a:pt x="63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796" name="Freeform 761"/>
              <p:cNvSpPr>
                <a:spLocks/>
              </p:cNvSpPr>
              <p:nvPr/>
            </p:nvSpPr>
            <p:spPr bwMode="auto">
              <a:xfrm>
                <a:off x="1395" y="4576"/>
                <a:ext cx="24" cy="33"/>
              </a:xfrm>
              <a:custGeom>
                <a:avLst/>
                <a:gdLst>
                  <a:gd name="T0" fmla="*/ 1 w 48"/>
                  <a:gd name="T1" fmla="*/ 1 h 65"/>
                  <a:gd name="T2" fmla="*/ 0 w 48"/>
                  <a:gd name="T3" fmla="*/ 1 h 65"/>
                  <a:gd name="T4" fmla="*/ 1 w 48"/>
                  <a:gd name="T5" fmla="*/ 0 h 65"/>
                  <a:gd name="T6" fmla="*/ 1 w 48"/>
                  <a:gd name="T7" fmla="*/ 1 h 65"/>
                  <a:gd name="T8" fmla="*/ 1 w 48"/>
                  <a:gd name="T9" fmla="*/ 1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65"/>
                  <a:gd name="T17" fmla="*/ 48 w 48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65">
                    <a:moveTo>
                      <a:pt x="2" y="65"/>
                    </a:moveTo>
                    <a:lnTo>
                      <a:pt x="0" y="63"/>
                    </a:lnTo>
                    <a:lnTo>
                      <a:pt x="44" y="0"/>
                    </a:lnTo>
                    <a:lnTo>
                      <a:pt x="48" y="2"/>
                    </a:lnTo>
                    <a:lnTo>
                      <a:pt x="2" y="6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797" name="Freeform 762"/>
              <p:cNvSpPr>
                <a:spLocks/>
              </p:cNvSpPr>
              <p:nvPr/>
            </p:nvSpPr>
            <p:spPr bwMode="auto">
              <a:xfrm>
                <a:off x="1417" y="4548"/>
                <a:ext cx="26" cy="31"/>
              </a:xfrm>
              <a:custGeom>
                <a:avLst/>
                <a:gdLst>
                  <a:gd name="T0" fmla="*/ 0 w 52"/>
                  <a:gd name="T1" fmla="*/ 1 h 62"/>
                  <a:gd name="T2" fmla="*/ 0 w 52"/>
                  <a:gd name="T3" fmla="*/ 1 h 62"/>
                  <a:gd name="T4" fmla="*/ 1 w 52"/>
                  <a:gd name="T5" fmla="*/ 0 h 62"/>
                  <a:gd name="T6" fmla="*/ 1 w 52"/>
                  <a:gd name="T7" fmla="*/ 1 h 62"/>
                  <a:gd name="T8" fmla="*/ 1 w 52"/>
                  <a:gd name="T9" fmla="*/ 1 h 62"/>
                  <a:gd name="T10" fmla="*/ 0 w 52"/>
                  <a:gd name="T11" fmla="*/ 1 h 62"/>
                  <a:gd name="T12" fmla="*/ 0 w 52"/>
                  <a:gd name="T13" fmla="*/ 1 h 6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2"/>
                  <a:gd name="T22" fmla="*/ 0 h 62"/>
                  <a:gd name="T23" fmla="*/ 52 w 52"/>
                  <a:gd name="T24" fmla="*/ 62 h 6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2" h="62">
                    <a:moveTo>
                      <a:pt x="0" y="56"/>
                    </a:moveTo>
                    <a:lnTo>
                      <a:pt x="0" y="56"/>
                    </a:lnTo>
                    <a:lnTo>
                      <a:pt x="48" y="0"/>
                    </a:lnTo>
                    <a:lnTo>
                      <a:pt x="52" y="6"/>
                    </a:lnTo>
                    <a:lnTo>
                      <a:pt x="4" y="62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798" name="Freeform 763"/>
              <p:cNvSpPr>
                <a:spLocks/>
              </p:cNvSpPr>
              <p:nvPr/>
            </p:nvSpPr>
            <p:spPr bwMode="auto">
              <a:xfrm>
                <a:off x="1441" y="4525"/>
                <a:ext cx="28" cy="26"/>
              </a:xfrm>
              <a:custGeom>
                <a:avLst/>
                <a:gdLst>
                  <a:gd name="T0" fmla="*/ 0 w 55"/>
                  <a:gd name="T1" fmla="*/ 1 h 52"/>
                  <a:gd name="T2" fmla="*/ 0 w 55"/>
                  <a:gd name="T3" fmla="*/ 1 h 52"/>
                  <a:gd name="T4" fmla="*/ 1 w 55"/>
                  <a:gd name="T5" fmla="*/ 0 h 52"/>
                  <a:gd name="T6" fmla="*/ 1 w 55"/>
                  <a:gd name="T7" fmla="*/ 1 h 52"/>
                  <a:gd name="T8" fmla="*/ 1 w 55"/>
                  <a:gd name="T9" fmla="*/ 1 h 52"/>
                  <a:gd name="T10" fmla="*/ 0 w 55"/>
                  <a:gd name="T11" fmla="*/ 1 h 52"/>
                  <a:gd name="T12" fmla="*/ 0 w 55"/>
                  <a:gd name="T13" fmla="*/ 1 h 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5"/>
                  <a:gd name="T22" fmla="*/ 0 h 52"/>
                  <a:gd name="T23" fmla="*/ 55 w 55"/>
                  <a:gd name="T24" fmla="*/ 52 h 5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5" h="52">
                    <a:moveTo>
                      <a:pt x="0" y="46"/>
                    </a:moveTo>
                    <a:lnTo>
                      <a:pt x="0" y="46"/>
                    </a:lnTo>
                    <a:lnTo>
                      <a:pt x="51" y="0"/>
                    </a:lnTo>
                    <a:lnTo>
                      <a:pt x="55" y="8"/>
                    </a:lnTo>
                    <a:lnTo>
                      <a:pt x="4" y="52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799" name="Freeform 764"/>
              <p:cNvSpPr>
                <a:spLocks/>
              </p:cNvSpPr>
              <p:nvPr/>
            </p:nvSpPr>
            <p:spPr bwMode="auto">
              <a:xfrm>
                <a:off x="1467" y="4506"/>
                <a:ext cx="28" cy="23"/>
              </a:xfrm>
              <a:custGeom>
                <a:avLst/>
                <a:gdLst>
                  <a:gd name="T0" fmla="*/ 0 w 58"/>
                  <a:gd name="T1" fmla="*/ 1 h 46"/>
                  <a:gd name="T2" fmla="*/ 0 w 58"/>
                  <a:gd name="T3" fmla="*/ 1 h 46"/>
                  <a:gd name="T4" fmla="*/ 0 w 58"/>
                  <a:gd name="T5" fmla="*/ 0 h 46"/>
                  <a:gd name="T6" fmla="*/ 0 w 58"/>
                  <a:gd name="T7" fmla="*/ 1 h 46"/>
                  <a:gd name="T8" fmla="*/ 0 w 58"/>
                  <a:gd name="T9" fmla="*/ 1 h 46"/>
                  <a:gd name="T10" fmla="*/ 0 w 58"/>
                  <a:gd name="T11" fmla="*/ 1 h 46"/>
                  <a:gd name="T12" fmla="*/ 0 w 58"/>
                  <a:gd name="T13" fmla="*/ 1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46"/>
                  <a:gd name="T23" fmla="*/ 58 w 58"/>
                  <a:gd name="T24" fmla="*/ 46 h 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46">
                    <a:moveTo>
                      <a:pt x="0" y="38"/>
                    </a:moveTo>
                    <a:lnTo>
                      <a:pt x="0" y="38"/>
                    </a:lnTo>
                    <a:lnTo>
                      <a:pt x="56" y="0"/>
                    </a:lnTo>
                    <a:lnTo>
                      <a:pt x="58" y="6"/>
                    </a:lnTo>
                    <a:lnTo>
                      <a:pt x="4" y="46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00" name="Freeform 765"/>
              <p:cNvSpPr>
                <a:spLocks/>
              </p:cNvSpPr>
              <p:nvPr/>
            </p:nvSpPr>
            <p:spPr bwMode="auto">
              <a:xfrm>
                <a:off x="1494" y="4493"/>
                <a:ext cx="29" cy="16"/>
              </a:xfrm>
              <a:custGeom>
                <a:avLst/>
                <a:gdLst>
                  <a:gd name="T0" fmla="*/ 0 w 57"/>
                  <a:gd name="T1" fmla="*/ 0 h 33"/>
                  <a:gd name="T2" fmla="*/ 0 w 57"/>
                  <a:gd name="T3" fmla="*/ 0 h 33"/>
                  <a:gd name="T4" fmla="*/ 1 w 57"/>
                  <a:gd name="T5" fmla="*/ 0 h 33"/>
                  <a:gd name="T6" fmla="*/ 1 w 57"/>
                  <a:gd name="T7" fmla="*/ 0 h 33"/>
                  <a:gd name="T8" fmla="*/ 1 w 57"/>
                  <a:gd name="T9" fmla="*/ 0 h 33"/>
                  <a:gd name="T10" fmla="*/ 0 w 57"/>
                  <a:gd name="T11" fmla="*/ 0 h 33"/>
                  <a:gd name="T12" fmla="*/ 0 w 57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7"/>
                  <a:gd name="T22" fmla="*/ 0 h 33"/>
                  <a:gd name="T23" fmla="*/ 57 w 57"/>
                  <a:gd name="T24" fmla="*/ 33 h 3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7" h="33">
                    <a:moveTo>
                      <a:pt x="0" y="27"/>
                    </a:moveTo>
                    <a:lnTo>
                      <a:pt x="0" y="27"/>
                    </a:lnTo>
                    <a:lnTo>
                      <a:pt x="53" y="0"/>
                    </a:lnTo>
                    <a:lnTo>
                      <a:pt x="57" y="2"/>
                    </a:lnTo>
                    <a:lnTo>
                      <a:pt x="2" y="33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01" name="Freeform 766"/>
              <p:cNvSpPr>
                <a:spLocks/>
              </p:cNvSpPr>
              <p:nvPr/>
            </p:nvSpPr>
            <p:spPr bwMode="auto">
              <a:xfrm>
                <a:off x="1521" y="4481"/>
                <a:ext cx="32" cy="13"/>
              </a:xfrm>
              <a:custGeom>
                <a:avLst/>
                <a:gdLst>
                  <a:gd name="T0" fmla="*/ 0 w 63"/>
                  <a:gd name="T1" fmla="*/ 1 h 25"/>
                  <a:gd name="T2" fmla="*/ 1 w 63"/>
                  <a:gd name="T3" fmla="*/ 1 h 25"/>
                  <a:gd name="T4" fmla="*/ 1 w 63"/>
                  <a:gd name="T5" fmla="*/ 0 h 25"/>
                  <a:gd name="T6" fmla="*/ 1 w 63"/>
                  <a:gd name="T7" fmla="*/ 1 h 25"/>
                  <a:gd name="T8" fmla="*/ 1 w 63"/>
                  <a:gd name="T9" fmla="*/ 1 h 25"/>
                  <a:gd name="T10" fmla="*/ 0 w 63"/>
                  <a:gd name="T11" fmla="*/ 1 h 25"/>
                  <a:gd name="T12" fmla="*/ 0 w 63"/>
                  <a:gd name="T13" fmla="*/ 1 h 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25"/>
                  <a:gd name="T23" fmla="*/ 63 w 63"/>
                  <a:gd name="T24" fmla="*/ 25 h 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25">
                    <a:moveTo>
                      <a:pt x="0" y="23"/>
                    </a:moveTo>
                    <a:lnTo>
                      <a:pt x="4" y="23"/>
                    </a:lnTo>
                    <a:lnTo>
                      <a:pt x="60" y="0"/>
                    </a:lnTo>
                    <a:lnTo>
                      <a:pt x="63" y="4"/>
                    </a:lnTo>
                    <a:lnTo>
                      <a:pt x="4" y="25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02" name="Freeform 767"/>
              <p:cNvSpPr>
                <a:spLocks/>
              </p:cNvSpPr>
              <p:nvPr/>
            </p:nvSpPr>
            <p:spPr bwMode="auto">
              <a:xfrm>
                <a:off x="1551" y="4474"/>
                <a:ext cx="31" cy="9"/>
              </a:xfrm>
              <a:custGeom>
                <a:avLst/>
                <a:gdLst>
                  <a:gd name="T0" fmla="*/ 0 w 63"/>
                  <a:gd name="T1" fmla="*/ 1 h 17"/>
                  <a:gd name="T2" fmla="*/ 0 w 63"/>
                  <a:gd name="T3" fmla="*/ 1 h 17"/>
                  <a:gd name="T4" fmla="*/ 0 w 63"/>
                  <a:gd name="T5" fmla="*/ 0 h 17"/>
                  <a:gd name="T6" fmla="*/ 0 w 63"/>
                  <a:gd name="T7" fmla="*/ 1 h 17"/>
                  <a:gd name="T8" fmla="*/ 0 w 63"/>
                  <a:gd name="T9" fmla="*/ 1 h 17"/>
                  <a:gd name="T10" fmla="*/ 0 w 63"/>
                  <a:gd name="T11" fmla="*/ 1 h 17"/>
                  <a:gd name="T12" fmla="*/ 0 w 63"/>
                  <a:gd name="T13" fmla="*/ 1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7"/>
                  <a:gd name="T23" fmla="*/ 63 w 63"/>
                  <a:gd name="T24" fmla="*/ 17 h 1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7">
                    <a:moveTo>
                      <a:pt x="0" y="13"/>
                    </a:moveTo>
                    <a:lnTo>
                      <a:pt x="0" y="11"/>
                    </a:lnTo>
                    <a:lnTo>
                      <a:pt x="61" y="0"/>
                    </a:lnTo>
                    <a:lnTo>
                      <a:pt x="63" y="6"/>
                    </a:lnTo>
                    <a:lnTo>
                      <a:pt x="3" y="17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03" name="Freeform 768"/>
              <p:cNvSpPr>
                <a:spLocks/>
              </p:cNvSpPr>
              <p:nvPr/>
            </p:nvSpPr>
            <p:spPr bwMode="auto">
              <a:xfrm>
                <a:off x="1581" y="4473"/>
                <a:ext cx="32" cy="4"/>
              </a:xfrm>
              <a:custGeom>
                <a:avLst/>
                <a:gdLst>
                  <a:gd name="T0" fmla="*/ 0 w 63"/>
                  <a:gd name="T1" fmla="*/ 0 h 10"/>
                  <a:gd name="T2" fmla="*/ 0 w 63"/>
                  <a:gd name="T3" fmla="*/ 0 h 10"/>
                  <a:gd name="T4" fmla="*/ 1 w 63"/>
                  <a:gd name="T5" fmla="*/ 0 h 10"/>
                  <a:gd name="T6" fmla="*/ 1 w 63"/>
                  <a:gd name="T7" fmla="*/ 0 h 10"/>
                  <a:gd name="T8" fmla="*/ 1 w 63"/>
                  <a:gd name="T9" fmla="*/ 0 h 10"/>
                  <a:gd name="T10" fmla="*/ 0 w 63"/>
                  <a:gd name="T11" fmla="*/ 0 h 10"/>
                  <a:gd name="T12" fmla="*/ 0 w 63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0"/>
                  <a:gd name="T23" fmla="*/ 63 w 63"/>
                  <a:gd name="T24" fmla="*/ 10 h 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0">
                    <a:moveTo>
                      <a:pt x="0" y="4"/>
                    </a:moveTo>
                    <a:lnTo>
                      <a:pt x="0" y="4"/>
                    </a:lnTo>
                    <a:lnTo>
                      <a:pt x="63" y="0"/>
                    </a:lnTo>
                    <a:lnTo>
                      <a:pt x="63" y="6"/>
                    </a:lnTo>
                    <a:lnTo>
                      <a:pt x="2" y="1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04" name="Rectangle 769"/>
              <p:cNvSpPr>
                <a:spLocks noChangeArrowheads="1"/>
              </p:cNvSpPr>
              <p:nvPr/>
            </p:nvSpPr>
            <p:spPr bwMode="auto">
              <a:xfrm>
                <a:off x="1612" y="4473"/>
                <a:ext cx="67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05" name="Line 770"/>
              <p:cNvSpPr>
                <a:spLocks noChangeShapeType="1"/>
              </p:cNvSpPr>
              <p:nvPr/>
            </p:nvSpPr>
            <p:spPr bwMode="auto">
              <a:xfrm>
                <a:off x="1179" y="4532"/>
                <a:ext cx="7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06" name="Line 771"/>
              <p:cNvSpPr>
                <a:spLocks noChangeShapeType="1"/>
              </p:cNvSpPr>
              <p:nvPr/>
            </p:nvSpPr>
            <p:spPr bwMode="auto">
              <a:xfrm>
                <a:off x="1191" y="4532"/>
                <a:ext cx="7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07" name="Line 772"/>
              <p:cNvSpPr>
                <a:spLocks noChangeShapeType="1"/>
              </p:cNvSpPr>
              <p:nvPr/>
            </p:nvSpPr>
            <p:spPr bwMode="auto">
              <a:xfrm>
                <a:off x="1203" y="4532"/>
                <a:ext cx="7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08" name="Line 773"/>
              <p:cNvSpPr>
                <a:spLocks noChangeShapeType="1"/>
              </p:cNvSpPr>
              <p:nvPr/>
            </p:nvSpPr>
            <p:spPr bwMode="auto">
              <a:xfrm>
                <a:off x="1215" y="4532"/>
                <a:ext cx="7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09" name="Line 774"/>
              <p:cNvSpPr>
                <a:spLocks noChangeShapeType="1"/>
              </p:cNvSpPr>
              <p:nvPr/>
            </p:nvSpPr>
            <p:spPr bwMode="auto">
              <a:xfrm>
                <a:off x="1227" y="4532"/>
                <a:ext cx="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10" name="Line 775"/>
              <p:cNvSpPr>
                <a:spLocks noChangeShapeType="1"/>
              </p:cNvSpPr>
              <p:nvPr/>
            </p:nvSpPr>
            <p:spPr bwMode="auto">
              <a:xfrm>
                <a:off x="1238" y="4532"/>
                <a:ext cx="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11" name="Line 776"/>
              <p:cNvSpPr>
                <a:spLocks noChangeShapeType="1"/>
              </p:cNvSpPr>
              <p:nvPr/>
            </p:nvSpPr>
            <p:spPr bwMode="auto">
              <a:xfrm>
                <a:off x="1251" y="4532"/>
                <a:ext cx="7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12" name="Line 777"/>
              <p:cNvSpPr>
                <a:spLocks noChangeShapeType="1"/>
              </p:cNvSpPr>
              <p:nvPr/>
            </p:nvSpPr>
            <p:spPr bwMode="auto">
              <a:xfrm>
                <a:off x="1263" y="4532"/>
                <a:ext cx="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13" name="Line 778"/>
              <p:cNvSpPr>
                <a:spLocks noChangeShapeType="1"/>
              </p:cNvSpPr>
              <p:nvPr/>
            </p:nvSpPr>
            <p:spPr bwMode="auto">
              <a:xfrm>
                <a:off x="1275" y="4532"/>
                <a:ext cx="7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14" name="Line 779"/>
              <p:cNvSpPr>
                <a:spLocks noChangeShapeType="1"/>
              </p:cNvSpPr>
              <p:nvPr/>
            </p:nvSpPr>
            <p:spPr bwMode="auto">
              <a:xfrm>
                <a:off x="1287" y="4532"/>
                <a:ext cx="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15" name="Line 780"/>
              <p:cNvSpPr>
                <a:spLocks noChangeShapeType="1"/>
              </p:cNvSpPr>
              <p:nvPr/>
            </p:nvSpPr>
            <p:spPr bwMode="auto">
              <a:xfrm>
                <a:off x="1299" y="4532"/>
                <a:ext cx="7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16" name="Line 781"/>
              <p:cNvSpPr>
                <a:spLocks noChangeShapeType="1"/>
              </p:cNvSpPr>
              <p:nvPr/>
            </p:nvSpPr>
            <p:spPr bwMode="auto">
              <a:xfrm>
                <a:off x="1311" y="4532"/>
                <a:ext cx="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17" name="Line 782"/>
              <p:cNvSpPr>
                <a:spLocks noChangeShapeType="1"/>
              </p:cNvSpPr>
              <p:nvPr/>
            </p:nvSpPr>
            <p:spPr bwMode="auto">
              <a:xfrm>
                <a:off x="1323" y="4532"/>
                <a:ext cx="7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18" name="Line 783"/>
              <p:cNvSpPr>
                <a:spLocks noChangeShapeType="1"/>
              </p:cNvSpPr>
              <p:nvPr/>
            </p:nvSpPr>
            <p:spPr bwMode="auto">
              <a:xfrm>
                <a:off x="1335" y="4532"/>
                <a:ext cx="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19" name="Line 784"/>
              <p:cNvSpPr>
                <a:spLocks noChangeShapeType="1"/>
              </p:cNvSpPr>
              <p:nvPr/>
            </p:nvSpPr>
            <p:spPr bwMode="auto">
              <a:xfrm>
                <a:off x="1347" y="4532"/>
                <a:ext cx="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20" name="Line 785"/>
              <p:cNvSpPr>
                <a:spLocks noChangeShapeType="1"/>
              </p:cNvSpPr>
              <p:nvPr/>
            </p:nvSpPr>
            <p:spPr bwMode="auto">
              <a:xfrm>
                <a:off x="1360" y="4532"/>
                <a:ext cx="6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21" name="Line 786"/>
              <p:cNvSpPr>
                <a:spLocks noChangeShapeType="1"/>
              </p:cNvSpPr>
              <p:nvPr/>
            </p:nvSpPr>
            <p:spPr bwMode="auto">
              <a:xfrm>
                <a:off x="1371" y="4532"/>
                <a:ext cx="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22" name="Line 787"/>
              <p:cNvSpPr>
                <a:spLocks noChangeShapeType="1"/>
              </p:cNvSpPr>
              <p:nvPr/>
            </p:nvSpPr>
            <p:spPr bwMode="auto">
              <a:xfrm>
                <a:off x="1384" y="4532"/>
                <a:ext cx="7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23" name="Line 788"/>
              <p:cNvSpPr>
                <a:spLocks noChangeShapeType="1"/>
              </p:cNvSpPr>
              <p:nvPr/>
            </p:nvSpPr>
            <p:spPr bwMode="auto">
              <a:xfrm>
                <a:off x="1395" y="4532"/>
                <a:ext cx="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24" name="Line 789"/>
              <p:cNvSpPr>
                <a:spLocks noChangeShapeType="1"/>
              </p:cNvSpPr>
              <p:nvPr/>
            </p:nvSpPr>
            <p:spPr bwMode="auto">
              <a:xfrm>
                <a:off x="1408" y="4532"/>
                <a:ext cx="7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25" name="Line 790"/>
              <p:cNvSpPr>
                <a:spLocks noChangeShapeType="1"/>
              </p:cNvSpPr>
              <p:nvPr/>
            </p:nvSpPr>
            <p:spPr bwMode="auto">
              <a:xfrm>
                <a:off x="1419" y="4532"/>
                <a:ext cx="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26" name="Line 791"/>
              <p:cNvSpPr>
                <a:spLocks noChangeShapeType="1"/>
              </p:cNvSpPr>
              <p:nvPr/>
            </p:nvSpPr>
            <p:spPr bwMode="auto">
              <a:xfrm>
                <a:off x="1431" y="4532"/>
                <a:ext cx="8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27" name="Line 792"/>
              <p:cNvSpPr>
                <a:spLocks noChangeShapeType="1"/>
              </p:cNvSpPr>
              <p:nvPr/>
            </p:nvSpPr>
            <p:spPr bwMode="auto">
              <a:xfrm>
                <a:off x="1444" y="4532"/>
                <a:ext cx="7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28" name="Freeform 793"/>
              <p:cNvSpPr>
                <a:spLocks/>
              </p:cNvSpPr>
              <p:nvPr/>
            </p:nvSpPr>
            <p:spPr bwMode="auto">
              <a:xfrm>
                <a:off x="1455" y="4532"/>
                <a:ext cx="8" cy="1"/>
              </a:xfrm>
              <a:custGeom>
                <a:avLst/>
                <a:gdLst>
                  <a:gd name="T0" fmla="*/ 0 w 8"/>
                  <a:gd name="T1" fmla="*/ 0 h 1"/>
                  <a:gd name="T2" fmla="*/ 8 w 8"/>
                  <a:gd name="T3" fmla="*/ 0 h 1"/>
                  <a:gd name="T4" fmla="*/ 8 w 8"/>
                  <a:gd name="T5" fmla="*/ 0 h 1"/>
                  <a:gd name="T6" fmla="*/ 8 w 8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"/>
                  <a:gd name="T13" fmla="*/ 0 h 1"/>
                  <a:gd name="T14" fmla="*/ 8 w 8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" h="1">
                    <a:moveTo>
                      <a:pt x="0" y="0"/>
                    </a:moveTo>
                    <a:lnTo>
                      <a:pt x="8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29" name="Line 794"/>
              <p:cNvSpPr>
                <a:spLocks noChangeShapeType="1"/>
              </p:cNvSpPr>
              <p:nvPr/>
            </p:nvSpPr>
            <p:spPr bwMode="auto">
              <a:xfrm>
                <a:off x="1462" y="4532"/>
                <a:ext cx="1" cy="8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30" name="Line 795"/>
              <p:cNvSpPr>
                <a:spLocks noChangeShapeType="1"/>
              </p:cNvSpPr>
              <p:nvPr/>
            </p:nvSpPr>
            <p:spPr bwMode="auto">
              <a:xfrm>
                <a:off x="1462" y="4544"/>
                <a:ext cx="1" cy="8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31" name="Line 796"/>
              <p:cNvSpPr>
                <a:spLocks noChangeShapeType="1"/>
              </p:cNvSpPr>
              <p:nvPr/>
            </p:nvSpPr>
            <p:spPr bwMode="auto">
              <a:xfrm>
                <a:off x="1462" y="4557"/>
                <a:ext cx="1" cy="7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32" name="Line 797"/>
              <p:cNvSpPr>
                <a:spLocks noChangeShapeType="1"/>
              </p:cNvSpPr>
              <p:nvPr/>
            </p:nvSpPr>
            <p:spPr bwMode="auto">
              <a:xfrm>
                <a:off x="1462" y="4568"/>
                <a:ext cx="1" cy="8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33" name="Line 798"/>
              <p:cNvSpPr>
                <a:spLocks noChangeShapeType="1"/>
              </p:cNvSpPr>
              <p:nvPr/>
            </p:nvSpPr>
            <p:spPr bwMode="auto">
              <a:xfrm>
                <a:off x="1462" y="4581"/>
                <a:ext cx="1" cy="7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34" name="Line 799"/>
              <p:cNvSpPr>
                <a:spLocks noChangeShapeType="1"/>
              </p:cNvSpPr>
              <p:nvPr/>
            </p:nvSpPr>
            <p:spPr bwMode="auto">
              <a:xfrm>
                <a:off x="1462" y="4593"/>
                <a:ext cx="1" cy="7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35" name="Line 800"/>
              <p:cNvSpPr>
                <a:spLocks noChangeShapeType="1"/>
              </p:cNvSpPr>
              <p:nvPr/>
            </p:nvSpPr>
            <p:spPr bwMode="auto">
              <a:xfrm>
                <a:off x="1462" y="4605"/>
                <a:ext cx="1" cy="7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36" name="Line 801"/>
              <p:cNvSpPr>
                <a:spLocks noChangeShapeType="1"/>
              </p:cNvSpPr>
              <p:nvPr/>
            </p:nvSpPr>
            <p:spPr bwMode="auto">
              <a:xfrm>
                <a:off x="1462" y="4617"/>
                <a:ext cx="1" cy="8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37" name="Line 802"/>
              <p:cNvSpPr>
                <a:spLocks noChangeShapeType="1"/>
              </p:cNvSpPr>
              <p:nvPr/>
            </p:nvSpPr>
            <p:spPr bwMode="auto">
              <a:xfrm>
                <a:off x="1462" y="4630"/>
                <a:ext cx="1" cy="6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38" name="Line 803"/>
              <p:cNvSpPr>
                <a:spLocks noChangeShapeType="1"/>
              </p:cNvSpPr>
              <p:nvPr/>
            </p:nvSpPr>
            <p:spPr bwMode="auto">
              <a:xfrm>
                <a:off x="1462" y="4641"/>
                <a:ext cx="1" cy="8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39" name="Line 804"/>
              <p:cNvSpPr>
                <a:spLocks noChangeShapeType="1"/>
              </p:cNvSpPr>
              <p:nvPr/>
            </p:nvSpPr>
            <p:spPr bwMode="auto">
              <a:xfrm>
                <a:off x="1462" y="4654"/>
                <a:ext cx="1" cy="7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40" name="Line 805"/>
              <p:cNvSpPr>
                <a:spLocks noChangeShapeType="1"/>
              </p:cNvSpPr>
              <p:nvPr/>
            </p:nvSpPr>
            <p:spPr bwMode="auto">
              <a:xfrm>
                <a:off x="1462" y="4666"/>
                <a:ext cx="1" cy="7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41" name="Line 806"/>
              <p:cNvSpPr>
                <a:spLocks noChangeShapeType="1"/>
              </p:cNvSpPr>
              <p:nvPr/>
            </p:nvSpPr>
            <p:spPr bwMode="auto">
              <a:xfrm>
                <a:off x="1462" y="4678"/>
                <a:ext cx="1" cy="7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42" name="Line 807"/>
              <p:cNvSpPr>
                <a:spLocks noChangeShapeType="1"/>
              </p:cNvSpPr>
              <p:nvPr/>
            </p:nvSpPr>
            <p:spPr bwMode="auto">
              <a:xfrm>
                <a:off x="1462" y="4690"/>
                <a:ext cx="1" cy="8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43" name="Line 808"/>
              <p:cNvSpPr>
                <a:spLocks noChangeShapeType="1"/>
              </p:cNvSpPr>
              <p:nvPr/>
            </p:nvSpPr>
            <p:spPr bwMode="auto">
              <a:xfrm>
                <a:off x="1462" y="4702"/>
                <a:ext cx="1" cy="7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44" name="Line 809"/>
              <p:cNvSpPr>
                <a:spLocks noChangeShapeType="1"/>
              </p:cNvSpPr>
              <p:nvPr/>
            </p:nvSpPr>
            <p:spPr bwMode="auto">
              <a:xfrm>
                <a:off x="1462" y="4714"/>
                <a:ext cx="1" cy="8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45" name="Line 810"/>
              <p:cNvSpPr>
                <a:spLocks noChangeShapeType="1"/>
              </p:cNvSpPr>
              <p:nvPr/>
            </p:nvSpPr>
            <p:spPr bwMode="auto">
              <a:xfrm>
                <a:off x="1462" y="4726"/>
                <a:ext cx="1" cy="8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46" name="Freeform 811"/>
              <p:cNvSpPr>
                <a:spLocks/>
              </p:cNvSpPr>
              <p:nvPr/>
            </p:nvSpPr>
            <p:spPr bwMode="auto">
              <a:xfrm>
                <a:off x="1462" y="4739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0 w 1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4"/>
                  <a:gd name="T14" fmla="*/ 1 w 1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4">
                    <a:moveTo>
                      <a:pt x="0" y="0"/>
                    </a:moveTo>
                    <a:lnTo>
                      <a:pt x="0" y="4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 sz="1350"/>
              </a:p>
            </p:txBody>
          </p:sp>
          <p:sp>
            <p:nvSpPr>
              <p:cNvPr id="14847" name="Rectangle 812"/>
              <p:cNvSpPr>
                <a:spLocks noChangeArrowheads="1"/>
              </p:cNvSpPr>
              <p:nvPr/>
            </p:nvSpPr>
            <p:spPr bwMode="auto">
              <a:xfrm>
                <a:off x="1201" y="4508"/>
                <a:ext cx="13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5" i="1">
                    <a:solidFill>
                      <a:srgbClr val="000000"/>
                    </a:solidFill>
                    <a:latin typeface="Palatino" pitchFamily="18" charset="0"/>
                  </a:rPr>
                  <a:t>u</a:t>
                </a:r>
                <a:endParaRPr lang="en-US" sz="1350"/>
              </a:p>
            </p:txBody>
          </p:sp>
          <p:sp>
            <p:nvSpPr>
              <p:cNvPr id="14848" name="Rectangle 813"/>
              <p:cNvSpPr>
                <a:spLocks noChangeArrowheads="1"/>
              </p:cNvSpPr>
              <p:nvPr/>
            </p:nvSpPr>
            <p:spPr bwMode="auto">
              <a:xfrm>
                <a:off x="1468" y="4718"/>
                <a:ext cx="12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5" i="1">
                    <a:solidFill>
                      <a:srgbClr val="000000"/>
                    </a:solidFill>
                    <a:latin typeface="Palatino" pitchFamily="18" charset="0"/>
                  </a:rPr>
                  <a:t>x</a:t>
                </a:r>
                <a:endParaRPr lang="en-US" sz="1350"/>
              </a:p>
            </p:txBody>
          </p:sp>
          <p:sp>
            <p:nvSpPr>
              <p:cNvPr id="14849" name="Rectangle 814"/>
              <p:cNvSpPr>
                <a:spLocks noChangeArrowheads="1"/>
              </p:cNvSpPr>
              <p:nvPr/>
            </p:nvSpPr>
            <p:spPr bwMode="auto">
              <a:xfrm>
                <a:off x="1472" y="4617"/>
                <a:ext cx="22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5">
                    <a:solidFill>
                      <a:srgbClr val="000000"/>
                    </a:solidFill>
                    <a:latin typeface="Palatino" pitchFamily="18" charset="0"/>
                  </a:rPr>
                  <a:t>F(</a:t>
                </a:r>
                <a:endParaRPr lang="en-US" sz="1350"/>
              </a:p>
            </p:txBody>
          </p:sp>
          <p:sp>
            <p:nvSpPr>
              <p:cNvPr id="14850" name="Rectangle 815"/>
              <p:cNvSpPr>
                <a:spLocks noChangeArrowheads="1"/>
              </p:cNvSpPr>
              <p:nvPr/>
            </p:nvSpPr>
            <p:spPr bwMode="auto">
              <a:xfrm>
                <a:off x="1491" y="4617"/>
                <a:ext cx="12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5" i="1">
                    <a:solidFill>
                      <a:srgbClr val="000000"/>
                    </a:solidFill>
                    <a:latin typeface="Palatino" pitchFamily="18" charset="0"/>
                  </a:rPr>
                  <a:t>x</a:t>
                </a:r>
                <a:endParaRPr lang="en-US" sz="1350"/>
              </a:p>
            </p:txBody>
          </p:sp>
          <p:sp>
            <p:nvSpPr>
              <p:cNvPr id="14851" name="Rectangle 816"/>
              <p:cNvSpPr>
                <a:spLocks noChangeArrowheads="1"/>
              </p:cNvSpPr>
              <p:nvPr/>
            </p:nvSpPr>
            <p:spPr bwMode="auto">
              <a:xfrm>
                <a:off x="1501" y="4617"/>
                <a:ext cx="8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25">
                    <a:solidFill>
                      <a:srgbClr val="000000"/>
                    </a:solidFill>
                    <a:latin typeface="Palatino" pitchFamily="18" charset="0"/>
                  </a:rPr>
                  <a:t>)</a:t>
                </a:r>
                <a:endParaRPr lang="en-US" sz="1350"/>
              </a:p>
            </p:txBody>
          </p:sp>
        </p:grpSp>
      </p:grpSp>
      <p:grpSp>
        <p:nvGrpSpPr>
          <p:cNvPr id="14495" name="Group 1093"/>
          <p:cNvGrpSpPr>
            <a:grpSpLocks/>
          </p:cNvGrpSpPr>
          <p:nvPr/>
        </p:nvGrpSpPr>
        <p:grpSpPr bwMode="auto">
          <a:xfrm>
            <a:off x="2907509" y="4227910"/>
            <a:ext cx="514351" cy="567928"/>
            <a:chOff x="2585" y="4880"/>
            <a:chExt cx="432" cy="477"/>
          </a:xfrm>
        </p:grpSpPr>
        <p:sp>
          <p:nvSpPr>
            <p:cNvPr id="14633" name="Rectangle 817"/>
            <p:cNvSpPr>
              <a:spLocks noChangeArrowheads="1"/>
            </p:cNvSpPr>
            <p:nvPr/>
          </p:nvSpPr>
          <p:spPr bwMode="auto">
            <a:xfrm>
              <a:off x="2587" y="4880"/>
              <a:ext cx="7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en-US" sz="1350"/>
            </a:p>
          </p:txBody>
        </p:sp>
        <p:sp>
          <p:nvSpPr>
            <p:cNvPr id="14634" name="Rectangle 818"/>
            <p:cNvSpPr>
              <a:spLocks noChangeArrowheads="1"/>
            </p:cNvSpPr>
            <p:nvPr/>
          </p:nvSpPr>
          <p:spPr bwMode="auto">
            <a:xfrm>
              <a:off x="2587" y="4880"/>
              <a:ext cx="7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 i="1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en-US" sz="1350"/>
            </a:p>
          </p:txBody>
        </p:sp>
        <p:sp>
          <p:nvSpPr>
            <p:cNvPr id="14635" name="Line 845"/>
            <p:cNvSpPr>
              <a:spLocks noChangeShapeType="1"/>
            </p:cNvSpPr>
            <p:nvPr/>
          </p:nvSpPr>
          <p:spPr bwMode="auto">
            <a:xfrm>
              <a:off x="2664" y="5315"/>
              <a:ext cx="339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36" name="Freeform 846"/>
            <p:cNvSpPr>
              <a:spLocks/>
            </p:cNvSpPr>
            <p:nvPr/>
          </p:nvSpPr>
          <p:spPr bwMode="auto">
            <a:xfrm>
              <a:off x="2996" y="5307"/>
              <a:ext cx="11" cy="16"/>
            </a:xfrm>
            <a:custGeom>
              <a:avLst/>
              <a:gdLst>
                <a:gd name="T0" fmla="*/ 0 w 23"/>
                <a:gd name="T1" fmla="*/ 1 h 32"/>
                <a:gd name="T2" fmla="*/ 0 w 23"/>
                <a:gd name="T3" fmla="*/ 1 h 32"/>
                <a:gd name="T4" fmla="*/ 0 w 23"/>
                <a:gd name="T5" fmla="*/ 0 h 32"/>
                <a:gd name="T6" fmla="*/ 0 w 23"/>
                <a:gd name="T7" fmla="*/ 0 h 32"/>
                <a:gd name="T8" fmla="*/ 0 w 23"/>
                <a:gd name="T9" fmla="*/ 1 h 32"/>
                <a:gd name="T10" fmla="*/ 0 w 23"/>
                <a:gd name="T11" fmla="*/ 1 h 32"/>
                <a:gd name="T12" fmla="*/ 0 w 23"/>
                <a:gd name="T13" fmla="*/ 1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"/>
                <a:gd name="T22" fmla="*/ 0 h 32"/>
                <a:gd name="T23" fmla="*/ 23 w 23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" h="32">
                  <a:moveTo>
                    <a:pt x="2" y="32"/>
                  </a:moveTo>
                  <a:lnTo>
                    <a:pt x="0" y="15"/>
                  </a:lnTo>
                  <a:lnTo>
                    <a:pt x="2" y="0"/>
                  </a:lnTo>
                  <a:lnTo>
                    <a:pt x="23" y="15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37" name="Line 847"/>
            <p:cNvSpPr>
              <a:spLocks noChangeShapeType="1"/>
            </p:cNvSpPr>
            <p:nvPr/>
          </p:nvSpPr>
          <p:spPr bwMode="auto">
            <a:xfrm flipV="1">
              <a:off x="2664" y="4913"/>
              <a:ext cx="1" cy="40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38" name="Freeform 848"/>
            <p:cNvSpPr>
              <a:spLocks/>
            </p:cNvSpPr>
            <p:nvPr/>
          </p:nvSpPr>
          <p:spPr bwMode="auto">
            <a:xfrm>
              <a:off x="2659" y="4900"/>
              <a:ext cx="7" cy="24"/>
            </a:xfrm>
            <a:custGeom>
              <a:avLst/>
              <a:gdLst>
                <a:gd name="T0" fmla="*/ 0 w 15"/>
                <a:gd name="T1" fmla="*/ 1 h 47"/>
                <a:gd name="T2" fmla="*/ 0 w 15"/>
                <a:gd name="T3" fmla="*/ 1 h 47"/>
                <a:gd name="T4" fmla="*/ 0 w 15"/>
                <a:gd name="T5" fmla="*/ 1 h 47"/>
                <a:gd name="T6" fmla="*/ 0 w 15"/>
                <a:gd name="T7" fmla="*/ 1 h 47"/>
                <a:gd name="T8" fmla="*/ 0 w 15"/>
                <a:gd name="T9" fmla="*/ 0 h 47"/>
                <a:gd name="T10" fmla="*/ 0 w 15"/>
                <a:gd name="T11" fmla="*/ 0 h 47"/>
                <a:gd name="T12" fmla="*/ 0 w 15"/>
                <a:gd name="T13" fmla="*/ 1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47"/>
                <a:gd name="T23" fmla="*/ 15 w 15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47">
                  <a:moveTo>
                    <a:pt x="15" y="42"/>
                  </a:moveTo>
                  <a:lnTo>
                    <a:pt x="7" y="47"/>
                  </a:lnTo>
                  <a:lnTo>
                    <a:pt x="0" y="42"/>
                  </a:lnTo>
                  <a:lnTo>
                    <a:pt x="7" y="0"/>
                  </a:lnTo>
                  <a:lnTo>
                    <a:pt x="15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39" name="Rectangle 849"/>
            <p:cNvSpPr>
              <a:spLocks noChangeArrowheads="1"/>
            </p:cNvSpPr>
            <p:nvPr/>
          </p:nvSpPr>
          <p:spPr bwMode="auto">
            <a:xfrm>
              <a:off x="2585" y="4891"/>
              <a:ext cx="118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Probability</a:t>
              </a:r>
              <a:endParaRPr lang="en-US" sz="1350"/>
            </a:p>
          </p:txBody>
        </p:sp>
        <p:sp>
          <p:nvSpPr>
            <p:cNvPr id="14640" name="Line 850"/>
            <p:cNvSpPr>
              <a:spLocks noChangeShapeType="1"/>
            </p:cNvSpPr>
            <p:nvPr/>
          </p:nvSpPr>
          <p:spPr bwMode="auto">
            <a:xfrm>
              <a:off x="2664" y="5281"/>
              <a:ext cx="8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41" name="Line 851"/>
            <p:cNvSpPr>
              <a:spLocks noChangeShapeType="1"/>
            </p:cNvSpPr>
            <p:nvPr/>
          </p:nvSpPr>
          <p:spPr bwMode="auto">
            <a:xfrm>
              <a:off x="2664" y="5246"/>
              <a:ext cx="8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42" name="Line 852"/>
            <p:cNvSpPr>
              <a:spLocks noChangeShapeType="1"/>
            </p:cNvSpPr>
            <p:nvPr/>
          </p:nvSpPr>
          <p:spPr bwMode="auto">
            <a:xfrm>
              <a:off x="2664" y="5210"/>
              <a:ext cx="8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43" name="Line 853"/>
            <p:cNvSpPr>
              <a:spLocks noChangeShapeType="1"/>
            </p:cNvSpPr>
            <p:nvPr/>
          </p:nvSpPr>
          <p:spPr bwMode="auto">
            <a:xfrm>
              <a:off x="2664" y="5176"/>
              <a:ext cx="8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44" name="Line 854"/>
            <p:cNvSpPr>
              <a:spLocks noChangeShapeType="1"/>
            </p:cNvSpPr>
            <p:nvPr/>
          </p:nvSpPr>
          <p:spPr bwMode="auto">
            <a:xfrm>
              <a:off x="2664" y="5140"/>
              <a:ext cx="8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45" name="Line 855"/>
            <p:cNvSpPr>
              <a:spLocks noChangeShapeType="1"/>
            </p:cNvSpPr>
            <p:nvPr/>
          </p:nvSpPr>
          <p:spPr bwMode="auto">
            <a:xfrm>
              <a:off x="2664" y="5106"/>
              <a:ext cx="8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46" name="Line 856"/>
            <p:cNvSpPr>
              <a:spLocks noChangeShapeType="1"/>
            </p:cNvSpPr>
            <p:nvPr/>
          </p:nvSpPr>
          <p:spPr bwMode="auto">
            <a:xfrm>
              <a:off x="2664" y="5070"/>
              <a:ext cx="8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47" name="Line 857"/>
            <p:cNvSpPr>
              <a:spLocks noChangeShapeType="1"/>
            </p:cNvSpPr>
            <p:nvPr/>
          </p:nvSpPr>
          <p:spPr bwMode="auto">
            <a:xfrm>
              <a:off x="2664" y="5035"/>
              <a:ext cx="8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48" name="Line 858"/>
            <p:cNvSpPr>
              <a:spLocks noChangeShapeType="1"/>
            </p:cNvSpPr>
            <p:nvPr/>
          </p:nvSpPr>
          <p:spPr bwMode="auto">
            <a:xfrm>
              <a:off x="2664" y="5000"/>
              <a:ext cx="8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49" name="Line 859"/>
            <p:cNvSpPr>
              <a:spLocks noChangeShapeType="1"/>
            </p:cNvSpPr>
            <p:nvPr/>
          </p:nvSpPr>
          <p:spPr bwMode="auto">
            <a:xfrm>
              <a:off x="2664" y="4965"/>
              <a:ext cx="8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50" name="Rectangle 860"/>
            <p:cNvSpPr>
              <a:spLocks noChangeArrowheads="1"/>
            </p:cNvSpPr>
            <p:nvPr/>
          </p:nvSpPr>
          <p:spPr bwMode="auto">
            <a:xfrm>
              <a:off x="2643" y="5265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0.1</a:t>
              </a:r>
              <a:endParaRPr lang="en-US" sz="1350"/>
            </a:p>
          </p:txBody>
        </p:sp>
        <p:sp>
          <p:nvSpPr>
            <p:cNvPr id="14651" name="Rectangle 861"/>
            <p:cNvSpPr>
              <a:spLocks noChangeArrowheads="1"/>
            </p:cNvSpPr>
            <p:nvPr/>
          </p:nvSpPr>
          <p:spPr bwMode="auto">
            <a:xfrm>
              <a:off x="2643" y="5230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0.2</a:t>
              </a:r>
              <a:endParaRPr lang="en-US" sz="1350"/>
            </a:p>
          </p:txBody>
        </p:sp>
        <p:sp>
          <p:nvSpPr>
            <p:cNvPr id="14652" name="Rectangle 862"/>
            <p:cNvSpPr>
              <a:spLocks noChangeArrowheads="1"/>
            </p:cNvSpPr>
            <p:nvPr/>
          </p:nvSpPr>
          <p:spPr bwMode="auto">
            <a:xfrm>
              <a:off x="2643" y="5195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0.3</a:t>
              </a:r>
              <a:endParaRPr lang="en-US" sz="1350"/>
            </a:p>
          </p:txBody>
        </p:sp>
        <p:sp>
          <p:nvSpPr>
            <p:cNvPr id="14653" name="Rectangle 863"/>
            <p:cNvSpPr>
              <a:spLocks noChangeArrowheads="1"/>
            </p:cNvSpPr>
            <p:nvPr/>
          </p:nvSpPr>
          <p:spPr bwMode="auto">
            <a:xfrm>
              <a:off x="2643" y="5160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0.4</a:t>
              </a:r>
              <a:endParaRPr lang="en-US" sz="1350"/>
            </a:p>
          </p:txBody>
        </p:sp>
        <p:sp>
          <p:nvSpPr>
            <p:cNvPr id="14654" name="Rectangle 864"/>
            <p:cNvSpPr>
              <a:spLocks noChangeArrowheads="1"/>
            </p:cNvSpPr>
            <p:nvPr/>
          </p:nvSpPr>
          <p:spPr bwMode="auto">
            <a:xfrm>
              <a:off x="2643" y="5125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0.5</a:t>
              </a:r>
              <a:endParaRPr lang="en-US" sz="1350"/>
            </a:p>
          </p:txBody>
        </p:sp>
        <p:sp>
          <p:nvSpPr>
            <p:cNvPr id="14655" name="Rectangle 865"/>
            <p:cNvSpPr>
              <a:spLocks noChangeArrowheads="1"/>
            </p:cNvSpPr>
            <p:nvPr/>
          </p:nvSpPr>
          <p:spPr bwMode="auto">
            <a:xfrm>
              <a:off x="2643" y="5089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0.6</a:t>
              </a:r>
              <a:endParaRPr lang="en-US" sz="1350"/>
            </a:p>
          </p:txBody>
        </p:sp>
        <p:sp>
          <p:nvSpPr>
            <p:cNvPr id="14656" name="Rectangle 866"/>
            <p:cNvSpPr>
              <a:spLocks noChangeArrowheads="1"/>
            </p:cNvSpPr>
            <p:nvPr/>
          </p:nvSpPr>
          <p:spPr bwMode="auto">
            <a:xfrm>
              <a:off x="2643" y="5055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0.7</a:t>
              </a:r>
              <a:endParaRPr lang="en-US" sz="1350"/>
            </a:p>
          </p:txBody>
        </p:sp>
        <p:sp>
          <p:nvSpPr>
            <p:cNvPr id="14657" name="Rectangle 867"/>
            <p:cNvSpPr>
              <a:spLocks noChangeArrowheads="1"/>
            </p:cNvSpPr>
            <p:nvPr/>
          </p:nvSpPr>
          <p:spPr bwMode="auto">
            <a:xfrm>
              <a:off x="2643" y="5019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0.8</a:t>
              </a:r>
              <a:endParaRPr lang="en-US" sz="1350"/>
            </a:p>
          </p:txBody>
        </p:sp>
        <p:sp>
          <p:nvSpPr>
            <p:cNvPr id="14658" name="Rectangle 868"/>
            <p:cNvSpPr>
              <a:spLocks noChangeArrowheads="1"/>
            </p:cNvSpPr>
            <p:nvPr/>
          </p:nvSpPr>
          <p:spPr bwMode="auto">
            <a:xfrm>
              <a:off x="2643" y="4985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0.9</a:t>
              </a:r>
              <a:endParaRPr lang="en-US" sz="1350"/>
            </a:p>
          </p:txBody>
        </p:sp>
        <p:sp>
          <p:nvSpPr>
            <p:cNvPr id="14659" name="Rectangle 869"/>
            <p:cNvSpPr>
              <a:spLocks noChangeArrowheads="1"/>
            </p:cNvSpPr>
            <p:nvPr/>
          </p:nvSpPr>
          <p:spPr bwMode="auto">
            <a:xfrm>
              <a:off x="2643" y="4949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1.0</a:t>
              </a:r>
              <a:endParaRPr lang="en-US" sz="1350"/>
            </a:p>
          </p:txBody>
        </p:sp>
        <p:sp>
          <p:nvSpPr>
            <p:cNvPr id="14660" name="Line 870"/>
            <p:cNvSpPr>
              <a:spLocks noChangeShapeType="1"/>
            </p:cNvSpPr>
            <p:nvPr/>
          </p:nvSpPr>
          <p:spPr bwMode="auto">
            <a:xfrm flipV="1">
              <a:off x="2698" y="5298"/>
              <a:ext cx="1" cy="17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61" name="Line 871"/>
            <p:cNvSpPr>
              <a:spLocks noChangeShapeType="1"/>
            </p:cNvSpPr>
            <p:nvPr/>
          </p:nvSpPr>
          <p:spPr bwMode="auto">
            <a:xfrm flipV="1">
              <a:off x="2733" y="5298"/>
              <a:ext cx="1" cy="17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62" name="Line 872"/>
            <p:cNvSpPr>
              <a:spLocks noChangeShapeType="1"/>
            </p:cNvSpPr>
            <p:nvPr/>
          </p:nvSpPr>
          <p:spPr bwMode="auto">
            <a:xfrm flipV="1">
              <a:off x="2768" y="5298"/>
              <a:ext cx="1" cy="17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63" name="Line 873"/>
            <p:cNvSpPr>
              <a:spLocks noChangeShapeType="1"/>
            </p:cNvSpPr>
            <p:nvPr/>
          </p:nvSpPr>
          <p:spPr bwMode="auto">
            <a:xfrm flipV="1">
              <a:off x="2802" y="5298"/>
              <a:ext cx="1" cy="17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64" name="Line 874"/>
            <p:cNvSpPr>
              <a:spLocks noChangeShapeType="1"/>
            </p:cNvSpPr>
            <p:nvPr/>
          </p:nvSpPr>
          <p:spPr bwMode="auto">
            <a:xfrm flipV="1">
              <a:off x="2837" y="5298"/>
              <a:ext cx="1" cy="17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65" name="Line 875"/>
            <p:cNvSpPr>
              <a:spLocks noChangeShapeType="1"/>
            </p:cNvSpPr>
            <p:nvPr/>
          </p:nvSpPr>
          <p:spPr bwMode="auto">
            <a:xfrm flipV="1">
              <a:off x="2872" y="5298"/>
              <a:ext cx="1" cy="17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66" name="Line 876"/>
            <p:cNvSpPr>
              <a:spLocks noChangeShapeType="1"/>
            </p:cNvSpPr>
            <p:nvPr/>
          </p:nvSpPr>
          <p:spPr bwMode="auto">
            <a:xfrm flipV="1">
              <a:off x="2907" y="5298"/>
              <a:ext cx="1" cy="17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67" name="Line 877"/>
            <p:cNvSpPr>
              <a:spLocks noChangeShapeType="1"/>
            </p:cNvSpPr>
            <p:nvPr/>
          </p:nvSpPr>
          <p:spPr bwMode="auto">
            <a:xfrm flipV="1">
              <a:off x="2941" y="5298"/>
              <a:ext cx="1" cy="17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68" name="Line 878"/>
            <p:cNvSpPr>
              <a:spLocks noChangeShapeType="1"/>
            </p:cNvSpPr>
            <p:nvPr/>
          </p:nvSpPr>
          <p:spPr bwMode="auto">
            <a:xfrm flipV="1">
              <a:off x="2977" y="5298"/>
              <a:ext cx="1" cy="17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69" name="Rectangle 879"/>
            <p:cNvSpPr>
              <a:spLocks noChangeArrowheads="1"/>
            </p:cNvSpPr>
            <p:nvPr/>
          </p:nvSpPr>
          <p:spPr bwMode="auto">
            <a:xfrm>
              <a:off x="2695" y="5318"/>
              <a:ext cx="1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1</a:t>
              </a:r>
              <a:endParaRPr lang="en-US" sz="1350"/>
            </a:p>
          </p:txBody>
        </p:sp>
        <p:sp>
          <p:nvSpPr>
            <p:cNvPr id="14670" name="Rectangle 880"/>
            <p:cNvSpPr>
              <a:spLocks noChangeArrowheads="1"/>
            </p:cNvSpPr>
            <p:nvPr/>
          </p:nvSpPr>
          <p:spPr bwMode="auto">
            <a:xfrm>
              <a:off x="2729" y="5318"/>
              <a:ext cx="1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2</a:t>
              </a:r>
              <a:endParaRPr lang="en-US" sz="1350"/>
            </a:p>
          </p:txBody>
        </p:sp>
        <p:sp>
          <p:nvSpPr>
            <p:cNvPr id="14671" name="Rectangle 881"/>
            <p:cNvSpPr>
              <a:spLocks noChangeArrowheads="1"/>
            </p:cNvSpPr>
            <p:nvPr/>
          </p:nvSpPr>
          <p:spPr bwMode="auto">
            <a:xfrm>
              <a:off x="2765" y="5318"/>
              <a:ext cx="1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3</a:t>
              </a:r>
              <a:endParaRPr lang="en-US" sz="1350"/>
            </a:p>
          </p:txBody>
        </p:sp>
        <p:sp>
          <p:nvSpPr>
            <p:cNvPr id="14672" name="Rectangle 882"/>
            <p:cNvSpPr>
              <a:spLocks noChangeArrowheads="1"/>
            </p:cNvSpPr>
            <p:nvPr/>
          </p:nvSpPr>
          <p:spPr bwMode="auto">
            <a:xfrm>
              <a:off x="2799" y="5318"/>
              <a:ext cx="1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4</a:t>
              </a:r>
              <a:endParaRPr lang="en-US" sz="1350"/>
            </a:p>
          </p:txBody>
        </p:sp>
        <p:sp>
          <p:nvSpPr>
            <p:cNvPr id="14673" name="Rectangle 883"/>
            <p:cNvSpPr>
              <a:spLocks noChangeArrowheads="1"/>
            </p:cNvSpPr>
            <p:nvPr/>
          </p:nvSpPr>
          <p:spPr bwMode="auto">
            <a:xfrm>
              <a:off x="2835" y="5318"/>
              <a:ext cx="1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5</a:t>
              </a:r>
              <a:endParaRPr lang="en-US" sz="1350"/>
            </a:p>
          </p:txBody>
        </p:sp>
        <p:sp>
          <p:nvSpPr>
            <p:cNvPr id="14674" name="Rectangle 884"/>
            <p:cNvSpPr>
              <a:spLocks noChangeArrowheads="1"/>
            </p:cNvSpPr>
            <p:nvPr/>
          </p:nvSpPr>
          <p:spPr bwMode="auto">
            <a:xfrm>
              <a:off x="2869" y="5318"/>
              <a:ext cx="1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6</a:t>
              </a:r>
              <a:endParaRPr lang="en-US" sz="1350"/>
            </a:p>
          </p:txBody>
        </p:sp>
        <p:sp>
          <p:nvSpPr>
            <p:cNvPr id="14675" name="Rectangle 885"/>
            <p:cNvSpPr>
              <a:spLocks noChangeArrowheads="1"/>
            </p:cNvSpPr>
            <p:nvPr/>
          </p:nvSpPr>
          <p:spPr bwMode="auto">
            <a:xfrm>
              <a:off x="2904" y="5318"/>
              <a:ext cx="1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7</a:t>
              </a:r>
              <a:endParaRPr lang="en-US" sz="1350"/>
            </a:p>
          </p:txBody>
        </p:sp>
        <p:sp>
          <p:nvSpPr>
            <p:cNvPr id="14676" name="Rectangle 886"/>
            <p:cNvSpPr>
              <a:spLocks noChangeArrowheads="1"/>
            </p:cNvSpPr>
            <p:nvPr/>
          </p:nvSpPr>
          <p:spPr bwMode="auto">
            <a:xfrm>
              <a:off x="2939" y="5318"/>
              <a:ext cx="1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8</a:t>
              </a:r>
              <a:endParaRPr lang="en-US" sz="1350"/>
            </a:p>
          </p:txBody>
        </p:sp>
        <p:sp>
          <p:nvSpPr>
            <p:cNvPr id="14677" name="Rectangle 887"/>
            <p:cNvSpPr>
              <a:spLocks noChangeArrowheads="1"/>
            </p:cNvSpPr>
            <p:nvPr/>
          </p:nvSpPr>
          <p:spPr bwMode="auto">
            <a:xfrm>
              <a:off x="2974" y="5318"/>
              <a:ext cx="1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9</a:t>
              </a:r>
              <a:endParaRPr lang="en-US" sz="1350"/>
            </a:p>
          </p:txBody>
        </p:sp>
        <p:sp>
          <p:nvSpPr>
            <p:cNvPr id="14678" name="Rectangle 888"/>
            <p:cNvSpPr>
              <a:spLocks noChangeArrowheads="1"/>
            </p:cNvSpPr>
            <p:nvPr/>
          </p:nvSpPr>
          <p:spPr bwMode="auto">
            <a:xfrm>
              <a:off x="3005" y="5328"/>
              <a:ext cx="1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 i="1">
                  <a:solidFill>
                    <a:srgbClr val="000000"/>
                  </a:solidFill>
                  <a:latin typeface="Palatino" pitchFamily="18" charset="0"/>
                </a:rPr>
                <a:t>x</a:t>
              </a:r>
              <a:endParaRPr lang="en-US" sz="1350"/>
            </a:p>
          </p:txBody>
        </p:sp>
        <p:sp>
          <p:nvSpPr>
            <p:cNvPr id="14679" name="Freeform 889"/>
            <p:cNvSpPr>
              <a:spLocks/>
            </p:cNvSpPr>
            <p:nvPr/>
          </p:nvSpPr>
          <p:spPr bwMode="auto">
            <a:xfrm>
              <a:off x="2788" y="5141"/>
              <a:ext cx="16" cy="43"/>
            </a:xfrm>
            <a:custGeom>
              <a:avLst/>
              <a:gdLst>
                <a:gd name="T0" fmla="*/ 0 w 33"/>
                <a:gd name="T1" fmla="*/ 0 h 87"/>
                <a:gd name="T2" fmla="*/ 0 w 33"/>
                <a:gd name="T3" fmla="*/ 0 h 87"/>
                <a:gd name="T4" fmla="*/ 0 w 33"/>
                <a:gd name="T5" fmla="*/ 0 h 87"/>
                <a:gd name="T6" fmla="*/ 0 w 33"/>
                <a:gd name="T7" fmla="*/ 0 h 87"/>
                <a:gd name="T8" fmla="*/ 0 w 33"/>
                <a:gd name="T9" fmla="*/ 0 h 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87"/>
                <a:gd name="T17" fmla="*/ 33 w 33"/>
                <a:gd name="T18" fmla="*/ 87 h 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87">
                  <a:moveTo>
                    <a:pt x="29" y="0"/>
                  </a:moveTo>
                  <a:lnTo>
                    <a:pt x="33" y="4"/>
                  </a:lnTo>
                  <a:lnTo>
                    <a:pt x="4" y="87"/>
                  </a:lnTo>
                  <a:lnTo>
                    <a:pt x="0" y="79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80" name="Freeform 890"/>
            <p:cNvSpPr>
              <a:spLocks/>
            </p:cNvSpPr>
            <p:nvPr/>
          </p:nvSpPr>
          <p:spPr bwMode="auto">
            <a:xfrm>
              <a:off x="2771" y="5180"/>
              <a:ext cx="19" cy="40"/>
            </a:xfrm>
            <a:custGeom>
              <a:avLst/>
              <a:gdLst>
                <a:gd name="T0" fmla="*/ 1 w 36"/>
                <a:gd name="T1" fmla="*/ 1 h 78"/>
                <a:gd name="T2" fmla="*/ 1 w 36"/>
                <a:gd name="T3" fmla="*/ 1 h 78"/>
                <a:gd name="T4" fmla="*/ 1 w 36"/>
                <a:gd name="T5" fmla="*/ 1 h 78"/>
                <a:gd name="T6" fmla="*/ 0 w 36"/>
                <a:gd name="T7" fmla="*/ 1 h 78"/>
                <a:gd name="T8" fmla="*/ 1 w 36"/>
                <a:gd name="T9" fmla="*/ 0 h 78"/>
                <a:gd name="T10" fmla="*/ 1 w 36"/>
                <a:gd name="T11" fmla="*/ 1 h 78"/>
                <a:gd name="T12" fmla="*/ 1 w 36"/>
                <a:gd name="T13" fmla="*/ 1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78"/>
                <a:gd name="T23" fmla="*/ 36 w 36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78">
                  <a:moveTo>
                    <a:pt x="36" y="8"/>
                  </a:moveTo>
                  <a:lnTo>
                    <a:pt x="36" y="8"/>
                  </a:lnTo>
                  <a:lnTo>
                    <a:pt x="6" y="78"/>
                  </a:lnTo>
                  <a:lnTo>
                    <a:pt x="0" y="71"/>
                  </a:lnTo>
                  <a:lnTo>
                    <a:pt x="32" y="0"/>
                  </a:lnTo>
                  <a:lnTo>
                    <a:pt x="36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81" name="Freeform 891"/>
            <p:cNvSpPr>
              <a:spLocks/>
            </p:cNvSpPr>
            <p:nvPr/>
          </p:nvSpPr>
          <p:spPr bwMode="auto">
            <a:xfrm>
              <a:off x="2755" y="5216"/>
              <a:ext cx="19" cy="32"/>
            </a:xfrm>
            <a:custGeom>
              <a:avLst/>
              <a:gdLst>
                <a:gd name="T0" fmla="*/ 0 w 39"/>
                <a:gd name="T1" fmla="*/ 0 h 65"/>
                <a:gd name="T2" fmla="*/ 0 w 39"/>
                <a:gd name="T3" fmla="*/ 0 h 65"/>
                <a:gd name="T4" fmla="*/ 0 w 39"/>
                <a:gd name="T5" fmla="*/ 0 h 65"/>
                <a:gd name="T6" fmla="*/ 0 w 39"/>
                <a:gd name="T7" fmla="*/ 0 h 65"/>
                <a:gd name="T8" fmla="*/ 0 w 39"/>
                <a:gd name="T9" fmla="*/ 0 h 65"/>
                <a:gd name="T10" fmla="*/ 0 w 39"/>
                <a:gd name="T11" fmla="*/ 0 h 65"/>
                <a:gd name="T12" fmla="*/ 0 w 39"/>
                <a:gd name="T13" fmla="*/ 0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65"/>
                <a:gd name="T23" fmla="*/ 39 w 3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65">
                  <a:moveTo>
                    <a:pt x="39" y="7"/>
                  </a:moveTo>
                  <a:lnTo>
                    <a:pt x="39" y="7"/>
                  </a:lnTo>
                  <a:lnTo>
                    <a:pt x="4" y="65"/>
                  </a:lnTo>
                  <a:lnTo>
                    <a:pt x="0" y="57"/>
                  </a:lnTo>
                  <a:lnTo>
                    <a:pt x="33" y="0"/>
                  </a:lnTo>
                  <a:lnTo>
                    <a:pt x="39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82" name="Freeform 892"/>
            <p:cNvSpPr>
              <a:spLocks/>
            </p:cNvSpPr>
            <p:nvPr/>
          </p:nvSpPr>
          <p:spPr bwMode="auto">
            <a:xfrm>
              <a:off x="2739" y="5245"/>
              <a:ext cx="18" cy="26"/>
            </a:xfrm>
            <a:custGeom>
              <a:avLst/>
              <a:gdLst>
                <a:gd name="T0" fmla="*/ 1 w 36"/>
                <a:gd name="T1" fmla="*/ 0 h 54"/>
                <a:gd name="T2" fmla="*/ 1 w 36"/>
                <a:gd name="T3" fmla="*/ 0 h 54"/>
                <a:gd name="T4" fmla="*/ 1 w 36"/>
                <a:gd name="T5" fmla="*/ 0 h 54"/>
                <a:gd name="T6" fmla="*/ 0 w 36"/>
                <a:gd name="T7" fmla="*/ 0 h 54"/>
                <a:gd name="T8" fmla="*/ 1 w 36"/>
                <a:gd name="T9" fmla="*/ 0 h 54"/>
                <a:gd name="T10" fmla="*/ 1 w 36"/>
                <a:gd name="T11" fmla="*/ 0 h 54"/>
                <a:gd name="T12" fmla="*/ 1 w 36"/>
                <a:gd name="T13" fmla="*/ 0 h 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54"/>
                <a:gd name="T23" fmla="*/ 36 w 36"/>
                <a:gd name="T24" fmla="*/ 54 h 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54">
                  <a:moveTo>
                    <a:pt x="36" y="8"/>
                  </a:moveTo>
                  <a:lnTo>
                    <a:pt x="36" y="8"/>
                  </a:lnTo>
                  <a:lnTo>
                    <a:pt x="2" y="54"/>
                  </a:lnTo>
                  <a:lnTo>
                    <a:pt x="0" y="50"/>
                  </a:lnTo>
                  <a:lnTo>
                    <a:pt x="32" y="0"/>
                  </a:lnTo>
                  <a:lnTo>
                    <a:pt x="36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83" name="Freeform 893"/>
            <p:cNvSpPr>
              <a:spLocks/>
            </p:cNvSpPr>
            <p:nvPr/>
          </p:nvSpPr>
          <p:spPr bwMode="auto">
            <a:xfrm>
              <a:off x="2721" y="5270"/>
              <a:ext cx="19" cy="22"/>
            </a:xfrm>
            <a:custGeom>
              <a:avLst/>
              <a:gdLst>
                <a:gd name="T0" fmla="*/ 1 w 38"/>
                <a:gd name="T1" fmla="*/ 1 h 44"/>
                <a:gd name="T2" fmla="*/ 1 w 38"/>
                <a:gd name="T3" fmla="*/ 1 h 44"/>
                <a:gd name="T4" fmla="*/ 1 w 38"/>
                <a:gd name="T5" fmla="*/ 1 h 44"/>
                <a:gd name="T6" fmla="*/ 0 w 38"/>
                <a:gd name="T7" fmla="*/ 1 h 44"/>
                <a:gd name="T8" fmla="*/ 1 w 38"/>
                <a:gd name="T9" fmla="*/ 0 h 44"/>
                <a:gd name="T10" fmla="*/ 1 w 38"/>
                <a:gd name="T11" fmla="*/ 1 h 44"/>
                <a:gd name="T12" fmla="*/ 1 w 38"/>
                <a:gd name="T13" fmla="*/ 1 h 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"/>
                <a:gd name="T22" fmla="*/ 0 h 44"/>
                <a:gd name="T23" fmla="*/ 38 w 38"/>
                <a:gd name="T24" fmla="*/ 44 h 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" h="44">
                  <a:moveTo>
                    <a:pt x="38" y="4"/>
                  </a:moveTo>
                  <a:lnTo>
                    <a:pt x="38" y="4"/>
                  </a:lnTo>
                  <a:lnTo>
                    <a:pt x="2" y="44"/>
                  </a:lnTo>
                  <a:lnTo>
                    <a:pt x="0" y="36"/>
                  </a:lnTo>
                  <a:lnTo>
                    <a:pt x="36" y="0"/>
                  </a:lnTo>
                  <a:lnTo>
                    <a:pt x="38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84" name="Freeform 894"/>
            <p:cNvSpPr>
              <a:spLocks/>
            </p:cNvSpPr>
            <p:nvPr/>
          </p:nvSpPr>
          <p:spPr bwMode="auto">
            <a:xfrm>
              <a:off x="2702" y="5288"/>
              <a:ext cx="20" cy="17"/>
            </a:xfrm>
            <a:custGeom>
              <a:avLst/>
              <a:gdLst>
                <a:gd name="T0" fmla="*/ 1 w 40"/>
                <a:gd name="T1" fmla="*/ 0 h 35"/>
                <a:gd name="T2" fmla="*/ 1 w 40"/>
                <a:gd name="T3" fmla="*/ 0 h 35"/>
                <a:gd name="T4" fmla="*/ 0 w 40"/>
                <a:gd name="T5" fmla="*/ 0 h 35"/>
                <a:gd name="T6" fmla="*/ 0 w 40"/>
                <a:gd name="T7" fmla="*/ 0 h 35"/>
                <a:gd name="T8" fmla="*/ 1 w 40"/>
                <a:gd name="T9" fmla="*/ 0 h 35"/>
                <a:gd name="T10" fmla="*/ 1 w 40"/>
                <a:gd name="T11" fmla="*/ 0 h 35"/>
                <a:gd name="T12" fmla="*/ 1 w 40"/>
                <a:gd name="T13" fmla="*/ 0 h 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35"/>
                <a:gd name="T23" fmla="*/ 40 w 40"/>
                <a:gd name="T24" fmla="*/ 35 h 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35">
                  <a:moveTo>
                    <a:pt x="40" y="8"/>
                  </a:moveTo>
                  <a:lnTo>
                    <a:pt x="40" y="8"/>
                  </a:lnTo>
                  <a:lnTo>
                    <a:pt x="0" y="35"/>
                  </a:lnTo>
                  <a:lnTo>
                    <a:pt x="0" y="27"/>
                  </a:lnTo>
                  <a:lnTo>
                    <a:pt x="38" y="0"/>
                  </a:lnTo>
                  <a:lnTo>
                    <a:pt x="4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85" name="Freeform 895"/>
            <p:cNvSpPr>
              <a:spLocks/>
            </p:cNvSpPr>
            <p:nvPr/>
          </p:nvSpPr>
          <p:spPr bwMode="auto">
            <a:xfrm>
              <a:off x="2683" y="5301"/>
              <a:ext cx="19" cy="14"/>
            </a:xfrm>
            <a:custGeom>
              <a:avLst/>
              <a:gdLst>
                <a:gd name="T0" fmla="*/ 0 w 39"/>
                <a:gd name="T1" fmla="*/ 1 h 27"/>
                <a:gd name="T2" fmla="*/ 0 w 39"/>
                <a:gd name="T3" fmla="*/ 1 h 27"/>
                <a:gd name="T4" fmla="*/ 0 w 39"/>
                <a:gd name="T5" fmla="*/ 1 h 27"/>
                <a:gd name="T6" fmla="*/ 0 w 39"/>
                <a:gd name="T7" fmla="*/ 1 h 27"/>
                <a:gd name="T8" fmla="*/ 0 w 39"/>
                <a:gd name="T9" fmla="*/ 0 h 27"/>
                <a:gd name="T10" fmla="*/ 0 w 39"/>
                <a:gd name="T11" fmla="*/ 1 h 27"/>
                <a:gd name="T12" fmla="*/ 0 w 39"/>
                <a:gd name="T13" fmla="*/ 1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27"/>
                <a:gd name="T23" fmla="*/ 39 w 39"/>
                <a:gd name="T24" fmla="*/ 27 h 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27">
                  <a:moveTo>
                    <a:pt x="39" y="8"/>
                  </a:moveTo>
                  <a:lnTo>
                    <a:pt x="39" y="8"/>
                  </a:lnTo>
                  <a:lnTo>
                    <a:pt x="0" y="27"/>
                  </a:lnTo>
                  <a:lnTo>
                    <a:pt x="0" y="19"/>
                  </a:lnTo>
                  <a:lnTo>
                    <a:pt x="39" y="0"/>
                  </a:lnTo>
                  <a:lnTo>
                    <a:pt x="3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86" name="Freeform 896"/>
            <p:cNvSpPr>
              <a:spLocks/>
            </p:cNvSpPr>
            <p:nvPr/>
          </p:nvSpPr>
          <p:spPr bwMode="auto">
            <a:xfrm>
              <a:off x="2663" y="5311"/>
              <a:ext cx="20" cy="5"/>
            </a:xfrm>
            <a:custGeom>
              <a:avLst/>
              <a:gdLst>
                <a:gd name="T0" fmla="*/ 1 w 40"/>
                <a:gd name="T1" fmla="*/ 0 h 12"/>
                <a:gd name="T2" fmla="*/ 1 w 40"/>
                <a:gd name="T3" fmla="*/ 0 h 12"/>
                <a:gd name="T4" fmla="*/ 0 w 40"/>
                <a:gd name="T5" fmla="*/ 0 h 12"/>
                <a:gd name="T6" fmla="*/ 0 w 40"/>
                <a:gd name="T7" fmla="*/ 0 h 12"/>
                <a:gd name="T8" fmla="*/ 1 w 40"/>
                <a:gd name="T9" fmla="*/ 0 h 12"/>
                <a:gd name="T10" fmla="*/ 1 w 40"/>
                <a:gd name="T11" fmla="*/ 0 h 12"/>
                <a:gd name="T12" fmla="*/ 1 w 40"/>
                <a:gd name="T13" fmla="*/ 0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12"/>
                <a:gd name="T23" fmla="*/ 40 w 40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12">
                  <a:moveTo>
                    <a:pt x="40" y="8"/>
                  </a:moveTo>
                  <a:lnTo>
                    <a:pt x="40" y="8"/>
                  </a:lnTo>
                  <a:lnTo>
                    <a:pt x="0" y="12"/>
                  </a:lnTo>
                  <a:lnTo>
                    <a:pt x="0" y="4"/>
                  </a:lnTo>
                  <a:lnTo>
                    <a:pt x="40" y="0"/>
                  </a:lnTo>
                  <a:lnTo>
                    <a:pt x="4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87" name="Freeform 897"/>
            <p:cNvSpPr>
              <a:spLocks/>
            </p:cNvSpPr>
            <p:nvPr/>
          </p:nvSpPr>
          <p:spPr bwMode="auto">
            <a:xfrm>
              <a:off x="2802" y="5101"/>
              <a:ext cx="15" cy="42"/>
            </a:xfrm>
            <a:custGeom>
              <a:avLst/>
              <a:gdLst>
                <a:gd name="T0" fmla="*/ 0 w 31"/>
                <a:gd name="T1" fmla="*/ 1 h 84"/>
                <a:gd name="T2" fmla="*/ 0 w 31"/>
                <a:gd name="T3" fmla="*/ 1 h 84"/>
                <a:gd name="T4" fmla="*/ 0 w 31"/>
                <a:gd name="T5" fmla="*/ 0 h 84"/>
                <a:gd name="T6" fmla="*/ 0 w 31"/>
                <a:gd name="T7" fmla="*/ 1 h 84"/>
                <a:gd name="T8" fmla="*/ 0 w 31"/>
                <a:gd name="T9" fmla="*/ 1 h 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84"/>
                <a:gd name="T17" fmla="*/ 31 w 31"/>
                <a:gd name="T18" fmla="*/ 84 h 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84">
                  <a:moveTo>
                    <a:pt x="2" y="84"/>
                  </a:moveTo>
                  <a:lnTo>
                    <a:pt x="0" y="80"/>
                  </a:lnTo>
                  <a:lnTo>
                    <a:pt x="29" y="0"/>
                  </a:lnTo>
                  <a:lnTo>
                    <a:pt x="31" y="4"/>
                  </a:lnTo>
                  <a:lnTo>
                    <a:pt x="2" y="8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88" name="Freeform 898"/>
            <p:cNvSpPr>
              <a:spLocks/>
            </p:cNvSpPr>
            <p:nvPr/>
          </p:nvSpPr>
          <p:spPr bwMode="auto">
            <a:xfrm>
              <a:off x="2816" y="5065"/>
              <a:ext cx="17" cy="40"/>
            </a:xfrm>
            <a:custGeom>
              <a:avLst/>
              <a:gdLst>
                <a:gd name="T0" fmla="*/ 0 w 32"/>
                <a:gd name="T1" fmla="*/ 1 h 78"/>
                <a:gd name="T2" fmla="*/ 0 w 32"/>
                <a:gd name="T3" fmla="*/ 1 h 78"/>
                <a:gd name="T4" fmla="*/ 1 w 32"/>
                <a:gd name="T5" fmla="*/ 0 h 78"/>
                <a:gd name="T6" fmla="*/ 1 w 32"/>
                <a:gd name="T7" fmla="*/ 1 h 78"/>
                <a:gd name="T8" fmla="*/ 1 w 32"/>
                <a:gd name="T9" fmla="*/ 1 h 78"/>
                <a:gd name="T10" fmla="*/ 0 w 32"/>
                <a:gd name="T11" fmla="*/ 1 h 78"/>
                <a:gd name="T12" fmla="*/ 0 w 32"/>
                <a:gd name="T13" fmla="*/ 1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"/>
                <a:gd name="T22" fmla="*/ 0 h 78"/>
                <a:gd name="T23" fmla="*/ 32 w 32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" h="78">
                  <a:moveTo>
                    <a:pt x="0" y="71"/>
                  </a:moveTo>
                  <a:lnTo>
                    <a:pt x="0" y="71"/>
                  </a:lnTo>
                  <a:lnTo>
                    <a:pt x="30" y="0"/>
                  </a:lnTo>
                  <a:lnTo>
                    <a:pt x="32" y="8"/>
                  </a:lnTo>
                  <a:lnTo>
                    <a:pt x="2" y="78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89" name="Freeform 899"/>
            <p:cNvSpPr>
              <a:spLocks/>
            </p:cNvSpPr>
            <p:nvPr/>
          </p:nvSpPr>
          <p:spPr bwMode="auto">
            <a:xfrm>
              <a:off x="2832" y="5036"/>
              <a:ext cx="18" cy="33"/>
            </a:xfrm>
            <a:custGeom>
              <a:avLst/>
              <a:gdLst>
                <a:gd name="T0" fmla="*/ 0 w 37"/>
                <a:gd name="T1" fmla="*/ 0 h 67"/>
                <a:gd name="T2" fmla="*/ 0 w 37"/>
                <a:gd name="T3" fmla="*/ 0 h 67"/>
                <a:gd name="T4" fmla="*/ 0 w 37"/>
                <a:gd name="T5" fmla="*/ 0 h 67"/>
                <a:gd name="T6" fmla="*/ 0 w 37"/>
                <a:gd name="T7" fmla="*/ 0 h 67"/>
                <a:gd name="T8" fmla="*/ 0 w 37"/>
                <a:gd name="T9" fmla="*/ 0 h 67"/>
                <a:gd name="T10" fmla="*/ 0 w 37"/>
                <a:gd name="T11" fmla="*/ 0 h 67"/>
                <a:gd name="T12" fmla="*/ 0 w 37"/>
                <a:gd name="T13" fmla="*/ 0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67"/>
                <a:gd name="T23" fmla="*/ 37 w 37"/>
                <a:gd name="T24" fmla="*/ 67 h 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67">
                  <a:moveTo>
                    <a:pt x="0" y="59"/>
                  </a:moveTo>
                  <a:lnTo>
                    <a:pt x="0" y="59"/>
                  </a:lnTo>
                  <a:lnTo>
                    <a:pt x="35" y="0"/>
                  </a:lnTo>
                  <a:lnTo>
                    <a:pt x="37" y="9"/>
                  </a:lnTo>
                  <a:lnTo>
                    <a:pt x="2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90" name="Freeform 900"/>
            <p:cNvSpPr>
              <a:spLocks/>
            </p:cNvSpPr>
            <p:nvPr/>
          </p:nvSpPr>
          <p:spPr bwMode="auto">
            <a:xfrm>
              <a:off x="2849" y="5011"/>
              <a:ext cx="18" cy="30"/>
            </a:xfrm>
            <a:custGeom>
              <a:avLst/>
              <a:gdLst>
                <a:gd name="T0" fmla="*/ 0 w 36"/>
                <a:gd name="T1" fmla="*/ 1 h 59"/>
                <a:gd name="T2" fmla="*/ 0 w 36"/>
                <a:gd name="T3" fmla="*/ 1 h 59"/>
                <a:gd name="T4" fmla="*/ 1 w 36"/>
                <a:gd name="T5" fmla="*/ 0 h 59"/>
                <a:gd name="T6" fmla="*/ 1 w 36"/>
                <a:gd name="T7" fmla="*/ 1 h 59"/>
                <a:gd name="T8" fmla="*/ 1 w 36"/>
                <a:gd name="T9" fmla="*/ 1 h 59"/>
                <a:gd name="T10" fmla="*/ 0 w 36"/>
                <a:gd name="T11" fmla="*/ 1 h 59"/>
                <a:gd name="T12" fmla="*/ 0 w 36"/>
                <a:gd name="T13" fmla="*/ 1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59"/>
                <a:gd name="T23" fmla="*/ 36 w 36"/>
                <a:gd name="T24" fmla="*/ 59 h 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59">
                  <a:moveTo>
                    <a:pt x="0" y="50"/>
                  </a:moveTo>
                  <a:lnTo>
                    <a:pt x="0" y="50"/>
                  </a:lnTo>
                  <a:lnTo>
                    <a:pt x="34" y="0"/>
                  </a:lnTo>
                  <a:lnTo>
                    <a:pt x="36" y="7"/>
                  </a:lnTo>
                  <a:lnTo>
                    <a:pt x="2" y="5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91" name="Freeform 901"/>
            <p:cNvSpPr>
              <a:spLocks/>
            </p:cNvSpPr>
            <p:nvPr/>
          </p:nvSpPr>
          <p:spPr bwMode="auto">
            <a:xfrm>
              <a:off x="2866" y="4994"/>
              <a:ext cx="18" cy="21"/>
            </a:xfrm>
            <a:custGeom>
              <a:avLst/>
              <a:gdLst>
                <a:gd name="T0" fmla="*/ 0 w 36"/>
                <a:gd name="T1" fmla="*/ 1 h 42"/>
                <a:gd name="T2" fmla="*/ 0 w 36"/>
                <a:gd name="T3" fmla="*/ 1 h 42"/>
                <a:gd name="T4" fmla="*/ 1 w 36"/>
                <a:gd name="T5" fmla="*/ 0 h 42"/>
                <a:gd name="T6" fmla="*/ 1 w 36"/>
                <a:gd name="T7" fmla="*/ 1 h 42"/>
                <a:gd name="T8" fmla="*/ 1 w 36"/>
                <a:gd name="T9" fmla="*/ 1 h 42"/>
                <a:gd name="T10" fmla="*/ 0 w 36"/>
                <a:gd name="T11" fmla="*/ 1 h 42"/>
                <a:gd name="T12" fmla="*/ 0 w 36"/>
                <a:gd name="T13" fmla="*/ 1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2"/>
                <a:gd name="T23" fmla="*/ 36 w 36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2">
                  <a:moveTo>
                    <a:pt x="0" y="35"/>
                  </a:moveTo>
                  <a:lnTo>
                    <a:pt x="0" y="35"/>
                  </a:lnTo>
                  <a:lnTo>
                    <a:pt x="34" y="0"/>
                  </a:lnTo>
                  <a:lnTo>
                    <a:pt x="36" y="4"/>
                  </a:lnTo>
                  <a:lnTo>
                    <a:pt x="2" y="42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92" name="Freeform 902"/>
            <p:cNvSpPr>
              <a:spLocks/>
            </p:cNvSpPr>
            <p:nvPr/>
          </p:nvSpPr>
          <p:spPr bwMode="auto">
            <a:xfrm>
              <a:off x="2883" y="4979"/>
              <a:ext cx="20" cy="17"/>
            </a:xfrm>
            <a:custGeom>
              <a:avLst/>
              <a:gdLst>
                <a:gd name="T0" fmla="*/ 0 w 41"/>
                <a:gd name="T1" fmla="*/ 1 h 32"/>
                <a:gd name="T2" fmla="*/ 0 w 41"/>
                <a:gd name="T3" fmla="*/ 1 h 32"/>
                <a:gd name="T4" fmla="*/ 0 w 41"/>
                <a:gd name="T5" fmla="*/ 0 h 32"/>
                <a:gd name="T6" fmla="*/ 0 w 41"/>
                <a:gd name="T7" fmla="*/ 1 h 32"/>
                <a:gd name="T8" fmla="*/ 0 w 41"/>
                <a:gd name="T9" fmla="*/ 1 h 32"/>
                <a:gd name="T10" fmla="*/ 0 w 41"/>
                <a:gd name="T11" fmla="*/ 1 h 32"/>
                <a:gd name="T12" fmla="*/ 0 w 41"/>
                <a:gd name="T13" fmla="*/ 1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"/>
                <a:gd name="T22" fmla="*/ 0 h 32"/>
                <a:gd name="T23" fmla="*/ 41 w 41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" h="32">
                  <a:moveTo>
                    <a:pt x="0" y="28"/>
                  </a:moveTo>
                  <a:lnTo>
                    <a:pt x="2" y="28"/>
                  </a:lnTo>
                  <a:lnTo>
                    <a:pt x="39" y="0"/>
                  </a:lnTo>
                  <a:lnTo>
                    <a:pt x="41" y="5"/>
                  </a:lnTo>
                  <a:lnTo>
                    <a:pt x="2" y="32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93" name="Freeform 903"/>
            <p:cNvSpPr>
              <a:spLocks/>
            </p:cNvSpPr>
            <p:nvPr/>
          </p:nvSpPr>
          <p:spPr bwMode="auto">
            <a:xfrm>
              <a:off x="2902" y="4971"/>
              <a:ext cx="20" cy="11"/>
            </a:xfrm>
            <a:custGeom>
              <a:avLst/>
              <a:gdLst>
                <a:gd name="T0" fmla="*/ 0 w 40"/>
                <a:gd name="T1" fmla="*/ 0 h 23"/>
                <a:gd name="T2" fmla="*/ 0 w 40"/>
                <a:gd name="T3" fmla="*/ 0 h 23"/>
                <a:gd name="T4" fmla="*/ 1 w 40"/>
                <a:gd name="T5" fmla="*/ 0 h 23"/>
                <a:gd name="T6" fmla="*/ 1 w 40"/>
                <a:gd name="T7" fmla="*/ 0 h 23"/>
                <a:gd name="T8" fmla="*/ 1 w 40"/>
                <a:gd name="T9" fmla="*/ 0 h 23"/>
                <a:gd name="T10" fmla="*/ 0 w 40"/>
                <a:gd name="T11" fmla="*/ 0 h 23"/>
                <a:gd name="T12" fmla="*/ 0 w 40"/>
                <a:gd name="T13" fmla="*/ 0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3"/>
                <a:gd name="T23" fmla="*/ 40 w 40"/>
                <a:gd name="T24" fmla="*/ 23 h 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3">
                  <a:moveTo>
                    <a:pt x="0" y="18"/>
                  </a:moveTo>
                  <a:lnTo>
                    <a:pt x="0" y="14"/>
                  </a:lnTo>
                  <a:lnTo>
                    <a:pt x="38" y="0"/>
                  </a:lnTo>
                  <a:lnTo>
                    <a:pt x="40" y="8"/>
                  </a:lnTo>
                  <a:lnTo>
                    <a:pt x="2" y="23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94" name="Freeform 904"/>
            <p:cNvSpPr>
              <a:spLocks/>
            </p:cNvSpPr>
            <p:nvPr/>
          </p:nvSpPr>
          <p:spPr bwMode="auto">
            <a:xfrm>
              <a:off x="2921" y="4968"/>
              <a:ext cx="21" cy="6"/>
            </a:xfrm>
            <a:custGeom>
              <a:avLst/>
              <a:gdLst>
                <a:gd name="T0" fmla="*/ 0 w 42"/>
                <a:gd name="T1" fmla="*/ 0 h 13"/>
                <a:gd name="T2" fmla="*/ 0 w 42"/>
                <a:gd name="T3" fmla="*/ 0 h 13"/>
                <a:gd name="T4" fmla="*/ 1 w 42"/>
                <a:gd name="T5" fmla="*/ 0 h 13"/>
                <a:gd name="T6" fmla="*/ 1 w 42"/>
                <a:gd name="T7" fmla="*/ 0 h 13"/>
                <a:gd name="T8" fmla="*/ 1 w 42"/>
                <a:gd name="T9" fmla="*/ 0 h 13"/>
                <a:gd name="T10" fmla="*/ 0 w 42"/>
                <a:gd name="T11" fmla="*/ 0 h 13"/>
                <a:gd name="T12" fmla="*/ 0 w 42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"/>
                <a:gd name="T22" fmla="*/ 0 h 13"/>
                <a:gd name="T23" fmla="*/ 42 w 42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" h="13">
                  <a:moveTo>
                    <a:pt x="0" y="5"/>
                  </a:moveTo>
                  <a:lnTo>
                    <a:pt x="0" y="5"/>
                  </a:lnTo>
                  <a:lnTo>
                    <a:pt x="42" y="0"/>
                  </a:lnTo>
                  <a:lnTo>
                    <a:pt x="42" y="9"/>
                  </a:lnTo>
                  <a:lnTo>
                    <a:pt x="2" y="1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95" name="Rectangle 905"/>
            <p:cNvSpPr>
              <a:spLocks noChangeArrowheads="1"/>
            </p:cNvSpPr>
            <p:nvPr/>
          </p:nvSpPr>
          <p:spPr bwMode="auto">
            <a:xfrm>
              <a:off x="2941" y="4968"/>
              <a:ext cx="43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96" name="Line 906"/>
            <p:cNvSpPr>
              <a:spLocks noChangeShapeType="1"/>
            </p:cNvSpPr>
            <p:nvPr/>
          </p:nvSpPr>
          <p:spPr bwMode="auto">
            <a:xfrm>
              <a:off x="2664" y="50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97" name="Line 907"/>
            <p:cNvSpPr>
              <a:spLocks noChangeShapeType="1"/>
            </p:cNvSpPr>
            <p:nvPr/>
          </p:nvSpPr>
          <p:spPr bwMode="auto">
            <a:xfrm>
              <a:off x="2671" y="5045"/>
              <a:ext cx="5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98" name="Line 908"/>
            <p:cNvSpPr>
              <a:spLocks noChangeShapeType="1"/>
            </p:cNvSpPr>
            <p:nvPr/>
          </p:nvSpPr>
          <p:spPr bwMode="auto">
            <a:xfrm>
              <a:off x="2679" y="5045"/>
              <a:ext cx="5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99" name="Line 909"/>
            <p:cNvSpPr>
              <a:spLocks noChangeShapeType="1"/>
            </p:cNvSpPr>
            <p:nvPr/>
          </p:nvSpPr>
          <p:spPr bwMode="auto">
            <a:xfrm>
              <a:off x="2686" y="5045"/>
              <a:ext cx="5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00" name="Line 910"/>
            <p:cNvSpPr>
              <a:spLocks noChangeShapeType="1"/>
            </p:cNvSpPr>
            <p:nvPr/>
          </p:nvSpPr>
          <p:spPr bwMode="auto">
            <a:xfrm>
              <a:off x="2694" y="5045"/>
              <a:ext cx="5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01" name="Line 911"/>
            <p:cNvSpPr>
              <a:spLocks noChangeShapeType="1"/>
            </p:cNvSpPr>
            <p:nvPr/>
          </p:nvSpPr>
          <p:spPr bwMode="auto">
            <a:xfrm>
              <a:off x="2702" y="5045"/>
              <a:ext cx="5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02" name="Line 912"/>
            <p:cNvSpPr>
              <a:spLocks noChangeShapeType="1"/>
            </p:cNvSpPr>
            <p:nvPr/>
          </p:nvSpPr>
          <p:spPr bwMode="auto">
            <a:xfrm>
              <a:off x="2709" y="5045"/>
              <a:ext cx="5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03" name="Line 913"/>
            <p:cNvSpPr>
              <a:spLocks noChangeShapeType="1"/>
            </p:cNvSpPr>
            <p:nvPr/>
          </p:nvSpPr>
          <p:spPr bwMode="auto">
            <a:xfrm>
              <a:off x="2717" y="5045"/>
              <a:ext cx="5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04" name="Line 914"/>
            <p:cNvSpPr>
              <a:spLocks noChangeShapeType="1"/>
            </p:cNvSpPr>
            <p:nvPr/>
          </p:nvSpPr>
          <p:spPr bwMode="auto">
            <a:xfrm>
              <a:off x="2725" y="5045"/>
              <a:ext cx="4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05" name="Line 915"/>
            <p:cNvSpPr>
              <a:spLocks noChangeShapeType="1"/>
            </p:cNvSpPr>
            <p:nvPr/>
          </p:nvSpPr>
          <p:spPr bwMode="auto">
            <a:xfrm>
              <a:off x="2733" y="5045"/>
              <a:ext cx="4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06" name="Line 916"/>
            <p:cNvSpPr>
              <a:spLocks noChangeShapeType="1"/>
            </p:cNvSpPr>
            <p:nvPr/>
          </p:nvSpPr>
          <p:spPr bwMode="auto">
            <a:xfrm>
              <a:off x="2741" y="5045"/>
              <a:ext cx="5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07" name="Line 917"/>
            <p:cNvSpPr>
              <a:spLocks noChangeShapeType="1"/>
            </p:cNvSpPr>
            <p:nvPr/>
          </p:nvSpPr>
          <p:spPr bwMode="auto">
            <a:xfrm>
              <a:off x="2749" y="5045"/>
              <a:ext cx="4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08" name="Line 918"/>
            <p:cNvSpPr>
              <a:spLocks noChangeShapeType="1"/>
            </p:cNvSpPr>
            <p:nvPr/>
          </p:nvSpPr>
          <p:spPr bwMode="auto">
            <a:xfrm>
              <a:off x="2756" y="5045"/>
              <a:ext cx="5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09" name="Line 919"/>
            <p:cNvSpPr>
              <a:spLocks noChangeShapeType="1"/>
            </p:cNvSpPr>
            <p:nvPr/>
          </p:nvSpPr>
          <p:spPr bwMode="auto">
            <a:xfrm>
              <a:off x="2764" y="5045"/>
              <a:ext cx="5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10" name="Line 920"/>
            <p:cNvSpPr>
              <a:spLocks noChangeShapeType="1"/>
            </p:cNvSpPr>
            <p:nvPr/>
          </p:nvSpPr>
          <p:spPr bwMode="auto">
            <a:xfrm>
              <a:off x="2771" y="5045"/>
              <a:ext cx="5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11" name="Line 921"/>
            <p:cNvSpPr>
              <a:spLocks noChangeShapeType="1"/>
            </p:cNvSpPr>
            <p:nvPr/>
          </p:nvSpPr>
          <p:spPr bwMode="auto">
            <a:xfrm>
              <a:off x="2779" y="5045"/>
              <a:ext cx="5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12" name="Line 922"/>
            <p:cNvSpPr>
              <a:spLocks noChangeShapeType="1"/>
            </p:cNvSpPr>
            <p:nvPr/>
          </p:nvSpPr>
          <p:spPr bwMode="auto">
            <a:xfrm>
              <a:off x="2787" y="5045"/>
              <a:ext cx="5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13" name="Line 923"/>
            <p:cNvSpPr>
              <a:spLocks noChangeShapeType="1"/>
            </p:cNvSpPr>
            <p:nvPr/>
          </p:nvSpPr>
          <p:spPr bwMode="auto">
            <a:xfrm>
              <a:off x="2794" y="5045"/>
              <a:ext cx="5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14" name="Line 924"/>
            <p:cNvSpPr>
              <a:spLocks noChangeShapeType="1"/>
            </p:cNvSpPr>
            <p:nvPr/>
          </p:nvSpPr>
          <p:spPr bwMode="auto">
            <a:xfrm>
              <a:off x="2802" y="5045"/>
              <a:ext cx="5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15" name="Line 925"/>
            <p:cNvSpPr>
              <a:spLocks noChangeShapeType="1"/>
            </p:cNvSpPr>
            <p:nvPr/>
          </p:nvSpPr>
          <p:spPr bwMode="auto">
            <a:xfrm>
              <a:off x="2810" y="5045"/>
              <a:ext cx="5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16" name="Line 926"/>
            <p:cNvSpPr>
              <a:spLocks noChangeShapeType="1"/>
            </p:cNvSpPr>
            <p:nvPr/>
          </p:nvSpPr>
          <p:spPr bwMode="auto">
            <a:xfrm>
              <a:off x="2817" y="5045"/>
              <a:ext cx="6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17" name="Line 927"/>
            <p:cNvSpPr>
              <a:spLocks noChangeShapeType="1"/>
            </p:cNvSpPr>
            <p:nvPr/>
          </p:nvSpPr>
          <p:spPr bwMode="auto">
            <a:xfrm>
              <a:off x="2826" y="5045"/>
              <a:ext cx="5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18" name="Line 928"/>
            <p:cNvSpPr>
              <a:spLocks noChangeShapeType="1"/>
            </p:cNvSpPr>
            <p:nvPr/>
          </p:nvSpPr>
          <p:spPr bwMode="auto">
            <a:xfrm>
              <a:off x="2834" y="5045"/>
              <a:ext cx="4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19" name="Freeform 929"/>
            <p:cNvSpPr>
              <a:spLocks/>
            </p:cNvSpPr>
            <p:nvPr/>
          </p:nvSpPr>
          <p:spPr bwMode="auto">
            <a:xfrm>
              <a:off x="2841" y="5045"/>
              <a:ext cx="5" cy="1"/>
            </a:xfrm>
            <a:custGeom>
              <a:avLst/>
              <a:gdLst>
                <a:gd name="T0" fmla="*/ 0 w 5"/>
                <a:gd name="T1" fmla="*/ 0 h 1"/>
                <a:gd name="T2" fmla="*/ 5 w 5"/>
                <a:gd name="T3" fmla="*/ 0 h 1"/>
                <a:gd name="T4" fmla="*/ 5 w 5"/>
                <a:gd name="T5" fmla="*/ 0 h 1"/>
                <a:gd name="T6" fmla="*/ 5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5" y="0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20" name="Line 930"/>
            <p:cNvSpPr>
              <a:spLocks noChangeShapeType="1"/>
            </p:cNvSpPr>
            <p:nvPr/>
          </p:nvSpPr>
          <p:spPr bwMode="auto">
            <a:xfrm>
              <a:off x="2845" y="5045"/>
              <a:ext cx="1" cy="10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21" name="Line 931"/>
            <p:cNvSpPr>
              <a:spLocks noChangeShapeType="1"/>
            </p:cNvSpPr>
            <p:nvPr/>
          </p:nvSpPr>
          <p:spPr bwMode="auto">
            <a:xfrm>
              <a:off x="2845" y="5061"/>
              <a:ext cx="1" cy="9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22" name="Line 932"/>
            <p:cNvSpPr>
              <a:spLocks noChangeShapeType="1"/>
            </p:cNvSpPr>
            <p:nvPr/>
          </p:nvSpPr>
          <p:spPr bwMode="auto">
            <a:xfrm>
              <a:off x="2845" y="5076"/>
              <a:ext cx="1" cy="10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23" name="Line 933"/>
            <p:cNvSpPr>
              <a:spLocks noChangeShapeType="1"/>
            </p:cNvSpPr>
            <p:nvPr/>
          </p:nvSpPr>
          <p:spPr bwMode="auto">
            <a:xfrm>
              <a:off x="2845" y="5091"/>
              <a:ext cx="1" cy="1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24" name="Line 934"/>
            <p:cNvSpPr>
              <a:spLocks noChangeShapeType="1"/>
            </p:cNvSpPr>
            <p:nvPr/>
          </p:nvSpPr>
          <p:spPr bwMode="auto">
            <a:xfrm>
              <a:off x="2845" y="5108"/>
              <a:ext cx="1" cy="9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25" name="Line 935"/>
            <p:cNvSpPr>
              <a:spLocks noChangeShapeType="1"/>
            </p:cNvSpPr>
            <p:nvPr/>
          </p:nvSpPr>
          <p:spPr bwMode="auto">
            <a:xfrm>
              <a:off x="2845" y="5123"/>
              <a:ext cx="1" cy="10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26" name="Line 936"/>
            <p:cNvSpPr>
              <a:spLocks noChangeShapeType="1"/>
            </p:cNvSpPr>
            <p:nvPr/>
          </p:nvSpPr>
          <p:spPr bwMode="auto">
            <a:xfrm>
              <a:off x="2845" y="5138"/>
              <a:ext cx="1" cy="1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27" name="Line 937"/>
            <p:cNvSpPr>
              <a:spLocks noChangeShapeType="1"/>
            </p:cNvSpPr>
            <p:nvPr/>
          </p:nvSpPr>
          <p:spPr bwMode="auto">
            <a:xfrm>
              <a:off x="2845" y="5154"/>
              <a:ext cx="1" cy="10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28" name="Line 938"/>
            <p:cNvSpPr>
              <a:spLocks noChangeShapeType="1"/>
            </p:cNvSpPr>
            <p:nvPr/>
          </p:nvSpPr>
          <p:spPr bwMode="auto">
            <a:xfrm>
              <a:off x="2845" y="5170"/>
              <a:ext cx="1" cy="9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29" name="Line 939"/>
            <p:cNvSpPr>
              <a:spLocks noChangeShapeType="1"/>
            </p:cNvSpPr>
            <p:nvPr/>
          </p:nvSpPr>
          <p:spPr bwMode="auto">
            <a:xfrm>
              <a:off x="2845" y="5185"/>
              <a:ext cx="1" cy="10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30" name="Line 940"/>
            <p:cNvSpPr>
              <a:spLocks noChangeShapeType="1"/>
            </p:cNvSpPr>
            <p:nvPr/>
          </p:nvSpPr>
          <p:spPr bwMode="auto">
            <a:xfrm>
              <a:off x="2845" y="5201"/>
              <a:ext cx="1" cy="9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31" name="Line 941"/>
            <p:cNvSpPr>
              <a:spLocks noChangeShapeType="1"/>
            </p:cNvSpPr>
            <p:nvPr/>
          </p:nvSpPr>
          <p:spPr bwMode="auto">
            <a:xfrm>
              <a:off x="2845" y="5217"/>
              <a:ext cx="1" cy="9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32" name="Line 942"/>
            <p:cNvSpPr>
              <a:spLocks noChangeShapeType="1"/>
            </p:cNvSpPr>
            <p:nvPr/>
          </p:nvSpPr>
          <p:spPr bwMode="auto">
            <a:xfrm>
              <a:off x="2845" y="5232"/>
              <a:ext cx="1" cy="10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33" name="Line 943"/>
            <p:cNvSpPr>
              <a:spLocks noChangeShapeType="1"/>
            </p:cNvSpPr>
            <p:nvPr/>
          </p:nvSpPr>
          <p:spPr bwMode="auto">
            <a:xfrm>
              <a:off x="2845" y="5247"/>
              <a:ext cx="1" cy="10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34" name="Line 944"/>
            <p:cNvSpPr>
              <a:spLocks noChangeShapeType="1"/>
            </p:cNvSpPr>
            <p:nvPr/>
          </p:nvSpPr>
          <p:spPr bwMode="auto">
            <a:xfrm>
              <a:off x="2845" y="5264"/>
              <a:ext cx="1" cy="8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35" name="Line 945"/>
            <p:cNvSpPr>
              <a:spLocks noChangeShapeType="1"/>
            </p:cNvSpPr>
            <p:nvPr/>
          </p:nvSpPr>
          <p:spPr bwMode="auto">
            <a:xfrm>
              <a:off x="2845" y="5279"/>
              <a:ext cx="1" cy="10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36" name="Line 946"/>
            <p:cNvSpPr>
              <a:spLocks noChangeShapeType="1"/>
            </p:cNvSpPr>
            <p:nvPr/>
          </p:nvSpPr>
          <p:spPr bwMode="auto">
            <a:xfrm>
              <a:off x="2845" y="5294"/>
              <a:ext cx="1" cy="10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37" name="Freeform 947"/>
            <p:cNvSpPr>
              <a:spLocks/>
            </p:cNvSpPr>
            <p:nvPr/>
          </p:nvSpPr>
          <p:spPr bwMode="auto">
            <a:xfrm>
              <a:off x="2845" y="5310"/>
              <a:ext cx="1" cy="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3 h 6"/>
                <a:gd name="T4" fmla="*/ 0 w 1"/>
                <a:gd name="T5" fmla="*/ 3 h 6"/>
                <a:gd name="T6" fmla="*/ 0 w 1"/>
                <a:gd name="T7" fmla="*/ 3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6"/>
                <a:gd name="T14" fmla="*/ 1 w 1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6">
                  <a:moveTo>
                    <a:pt x="0" y="0"/>
                  </a:moveTo>
                  <a:lnTo>
                    <a:pt x="0" y="6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738" name="Rectangle 948"/>
            <p:cNvSpPr>
              <a:spLocks noChangeArrowheads="1"/>
            </p:cNvSpPr>
            <p:nvPr/>
          </p:nvSpPr>
          <p:spPr bwMode="auto">
            <a:xfrm>
              <a:off x="2678" y="5014"/>
              <a:ext cx="13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 i="1">
                  <a:solidFill>
                    <a:srgbClr val="000000"/>
                  </a:solidFill>
                  <a:latin typeface="Palatino" pitchFamily="18" charset="0"/>
                </a:rPr>
                <a:t>u</a:t>
              </a:r>
              <a:endParaRPr lang="en-US" sz="1350"/>
            </a:p>
          </p:txBody>
        </p:sp>
        <p:sp>
          <p:nvSpPr>
            <p:cNvPr id="14739" name="Rectangle 949"/>
            <p:cNvSpPr>
              <a:spLocks noChangeArrowheads="1"/>
            </p:cNvSpPr>
            <p:nvPr/>
          </p:nvSpPr>
          <p:spPr bwMode="auto">
            <a:xfrm>
              <a:off x="2849" y="5283"/>
              <a:ext cx="1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 i="1">
                  <a:solidFill>
                    <a:srgbClr val="000000"/>
                  </a:solidFill>
                  <a:latin typeface="Palatino" pitchFamily="18" charset="0"/>
                </a:rPr>
                <a:t>x</a:t>
              </a:r>
              <a:endParaRPr lang="en-US" sz="1350"/>
            </a:p>
          </p:txBody>
        </p:sp>
        <p:sp>
          <p:nvSpPr>
            <p:cNvPr id="14740" name="Rectangle 950"/>
            <p:cNvSpPr>
              <a:spLocks noChangeArrowheads="1"/>
            </p:cNvSpPr>
            <p:nvPr/>
          </p:nvSpPr>
          <p:spPr bwMode="auto">
            <a:xfrm>
              <a:off x="2852" y="5154"/>
              <a:ext cx="2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F(</a:t>
              </a:r>
              <a:endParaRPr lang="en-US" sz="1350"/>
            </a:p>
          </p:txBody>
        </p:sp>
        <p:sp>
          <p:nvSpPr>
            <p:cNvPr id="14741" name="Rectangle 951"/>
            <p:cNvSpPr>
              <a:spLocks noChangeArrowheads="1"/>
            </p:cNvSpPr>
            <p:nvPr/>
          </p:nvSpPr>
          <p:spPr bwMode="auto">
            <a:xfrm>
              <a:off x="2863" y="5154"/>
              <a:ext cx="1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 i="1">
                  <a:solidFill>
                    <a:srgbClr val="000000"/>
                  </a:solidFill>
                  <a:latin typeface="Palatino" pitchFamily="18" charset="0"/>
                </a:rPr>
                <a:t>x</a:t>
              </a:r>
              <a:endParaRPr lang="en-US" sz="1350"/>
            </a:p>
          </p:txBody>
        </p:sp>
        <p:sp>
          <p:nvSpPr>
            <p:cNvPr id="14742" name="Rectangle 952"/>
            <p:cNvSpPr>
              <a:spLocks noChangeArrowheads="1"/>
            </p:cNvSpPr>
            <p:nvPr/>
          </p:nvSpPr>
          <p:spPr bwMode="auto">
            <a:xfrm>
              <a:off x="2870" y="5154"/>
              <a:ext cx="8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25">
                  <a:solidFill>
                    <a:srgbClr val="000000"/>
                  </a:solidFill>
                  <a:latin typeface="Palatino" pitchFamily="18" charset="0"/>
                </a:rPr>
                <a:t>)</a:t>
              </a:r>
              <a:endParaRPr lang="en-US" sz="1350"/>
            </a:p>
          </p:txBody>
        </p:sp>
      </p:grpSp>
      <p:sp>
        <p:nvSpPr>
          <p:cNvPr id="14496" name="Rectangle 953"/>
          <p:cNvSpPr>
            <a:spLocks noChangeArrowheads="1"/>
          </p:cNvSpPr>
          <p:nvPr/>
        </p:nvSpPr>
        <p:spPr bwMode="auto">
          <a:xfrm>
            <a:off x="2577703" y="6282929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97" name="Rectangle 956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98" name="Rectangle 957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499" name="Rectangle 958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00" name="Rectangle 959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01" name="Rectangle 960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02" name="Rectangle 961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03" name="Rectangle 962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04" name="Rectangle 963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05" name="Rectangle 964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06" name="Rectangle 965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07" name="Rectangle 966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08" name="Rectangle 967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09" name="Rectangle 968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10" name="Rectangle 969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11" name="Rectangle 970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12" name="Rectangle 971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13" name="Rectangle 972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14" name="Rectangle 973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15" name="Rectangle 974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16" name="Rectangle 975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17" name="Rectangle 976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 i="1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18" name="Rectangle 977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 i="1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19" name="Rectangle 978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 i="1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20" name="Rectangle 979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21" name="Rectangle 980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 i="1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22" name="Rectangle 981"/>
          <p:cNvSpPr>
            <a:spLocks noChangeArrowheads="1"/>
          </p:cNvSpPr>
          <p:nvPr/>
        </p:nvSpPr>
        <p:spPr bwMode="auto">
          <a:xfrm>
            <a:off x="-4660107" y="1827610"/>
            <a:ext cx="4810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 </a:t>
            </a:r>
            <a:endParaRPr lang="en-US" sz="1350"/>
          </a:p>
        </p:txBody>
      </p:sp>
      <p:sp>
        <p:nvSpPr>
          <p:cNvPr id="14523" name="Rectangle 1017"/>
          <p:cNvSpPr>
            <a:spLocks noChangeArrowheads="1"/>
          </p:cNvSpPr>
          <p:nvPr/>
        </p:nvSpPr>
        <p:spPr bwMode="auto">
          <a:xfrm>
            <a:off x="2863453" y="6667500"/>
            <a:ext cx="9618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2</a:t>
            </a:r>
            <a:endParaRPr lang="en-US" sz="1350"/>
          </a:p>
        </p:txBody>
      </p:sp>
      <p:sp>
        <p:nvSpPr>
          <p:cNvPr id="14524" name="Rectangle 1022"/>
          <p:cNvSpPr>
            <a:spLocks noChangeArrowheads="1"/>
          </p:cNvSpPr>
          <p:nvPr/>
        </p:nvSpPr>
        <p:spPr bwMode="auto">
          <a:xfrm>
            <a:off x="3228975" y="6667500"/>
            <a:ext cx="9618" cy="2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">
                <a:solidFill>
                  <a:srgbClr val="000000"/>
                </a:solidFill>
                <a:latin typeface="Palatino" pitchFamily="18" charset="0"/>
              </a:rPr>
              <a:t>7</a:t>
            </a:r>
            <a:endParaRPr lang="en-US" sz="1350"/>
          </a:p>
        </p:txBody>
      </p:sp>
      <p:grpSp>
        <p:nvGrpSpPr>
          <p:cNvPr id="14525" name="Group 1091"/>
          <p:cNvGrpSpPr>
            <a:grpSpLocks/>
          </p:cNvGrpSpPr>
          <p:nvPr/>
        </p:nvGrpSpPr>
        <p:grpSpPr bwMode="auto">
          <a:xfrm>
            <a:off x="2333625" y="3999302"/>
            <a:ext cx="887016" cy="367902"/>
            <a:chOff x="1192" y="5317"/>
            <a:chExt cx="745" cy="309"/>
          </a:xfrm>
        </p:grpSpPr>
        <p:sp>
          <p:nvSpPr>
            <p:cNvPr id="14526" name="Rectangle 955"/>
            <p:cNvSpPr>
              <a:spLocks noChangeArrowheads="1"/>
            </p:cNvSpPr>
            <p:nvPr/>
          </p:nvSpPr>
          <p:spPr bwMode="auto">
            <a:xfrm>
              <a:off x="1195" y="5317"/>
              <a:ext cx="4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 i="1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en-US" sz="1350"/>
            </a:p>
          </p:txBody>
        </p:sp>
        <p:sp>
          <p:nvSpPr>
            <p:cNvPr id="14527" name="Line 982"/>
            <p:cNvSpPr>
              <a:spLocks noChangeShapeType="1"/>
            </p:cNvSpPr>
            <p:nvPr/>
          </p:nvSpPr>
          <p:spPr bwMode="auto">
            <a:xfrm>
              <a:off x="1328" y="5599"/>
              <a:ext cx="597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28" name="Freeform 983"/>
            <p:cNvSpPr>
              <a:spLocks/>
            </p:cNvSpPr>
            <p:nvPr/>
          </p:nvSpPr>
          <p:spPr bwMode="auto">
            <a:xfrm>
              <a:off x="1914" y="5593"/>
              <a:ext cx="20" cy="10"/>
            </a:xfrm>
            <a:custGeom>
              <a:avLst/>
              <a:gdLst>
                <a:gd name="T0" fmla="*/ 0 w 41"/>
                <a:gd name="T1" fmla="*/ 1 h 19"/>
                <a:gd name="T2" fmla="*/ 0 w 41"/>
                <a:gd name="T3" fmla="*/ 1 h 19"/>
                <a:gd name="T4" fmla="*/ 0 w 41"/>
                <a:gd name="T5" fmla="*/ 0 h 19"/>
                <a:gd name="T6" fmla="*/ 0 w 41"/>
                <a:gd name="T7" fmla="*/ 0 h 19"/>
                <a:gd name="T8" fmla="*/ 0 w 41"/>
                <a:gd name="T9" fmla="*/ 1 h 19"/>
                <a:gd name="T10" fmla="*/ 0 w 41"/>
                <a:gd name="T11" fmla="*/ 1 h 19"/>
                <a:gd name="T12" fmla="*/ 0 w 41"/>
                <a:gd name="T13" fmla="*/ 1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"/>
                <a:gd name="T22" fmla="*/ 0 h 19"/>
                <a:gd name="T23" fmla="*/ 41 w 41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" h="19">
                  <a:moveTo>
                    <a:pt x="2" y="19"/>
                  </a:moveTo>
                  <a:lnTo>
                    <a:pt x="0" y="10"/>
                  </a:lnTo>
                  <a:lnTo>
                    <a:pt x="2" y="0"/>
                  </a:lnTo>
                  <a:lnTo>
                    <a:pt x="41" y="10"/>
                  </a:lnTo>
                  <a:lnTo>
                    <a:pt x="2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29" name="Line 984"/>
            <p:cNvSpPr>
              <a:spLocks noChangeShapeType="1"/>
            </p:cNvSpPr>
            <p:nvPr/>
          </p:nvSpPr>
          <p:spPr bwMode="auto">
            <a:xfrm flipV="1">
              <a:off x="1328" y="5338"/>
              <a:ext cx="1" cy="26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30" name="Freeform 985"/>
            <p:cNvSpPr>
              <a:spLocks/>
            </p:cNvSpPr>
            <p:nvPr/>
          </p:nvSpPr>
          <p:spPr bwMode="auto">
            <a:xfrm>
              <a:off x="1320" y="5330"/>
              <a:ext cx="14" cy="15"/>
            </a:xfrm>
            <a:custGeom>
              <a:avLst/>
              <a:gdLst>
                <a:gd name="T0" fmla="*/ 1 w 27"/>
                <a:gd name="T1" fmla="*/ 0 h 31"/>
                <a:gd name="T2" fmla="*/ 1 w 27"/>
                <a:gd name="T3" fmla="*/ 0 h 31"/>
                <a:gd name="T4" fmla="*/ 0 w 27"/>
                <a:gd name="T5" fmla="*/ 0 h 31"/>
                <a:gd name="T6" fmla="*/ 0 w 27"/>
                <a:gd name="T7" fmla="*/ 0 h 31"/>
                <a:gd name="T8" fmla="*/ 1 w 27"/>
                <a:gd name="T9" fmla="*/ 0 h 31"/>
                <a:gd name="T10" fmla="*/ 1 w 27"/>
                <a:gd name="T11" fmla="*/ 0 h 31"/>
                <a:gd name="T12" fmla="*/ 1 w 27"/>
                <a:gd name="T13" fmla="*/ 0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"/>
                <a:gd name="T22" fmla="*/ 0 h 31"/>
                <a:gd name="T23" fmla="*/ 27 w 27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" h="31">
                  <a:moveTo>
                    <a:pt x="27" y="29"/>
                  </a:moveTo>
                  <a:lnTo>
                    <a:pt x="14" y="31"/>
                  </a:lnTo>
                  <a:lnTo>
                    <a:pt x="0" y="29"/>
                  </a:lnTo>
                  <a:lnTo>
                    <a:pt x="14" y="0"/>
                  </a:lnTo>
                  <a:lnTo>
                    <a:pt x="2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31" name="Rectangle 986"/>
            <p:cNvSpPr>
              <a:spLocks noChangeArrowheads="1"/>
            </p:cNvSpPr>
            <p:nvPr/>
          </p:nvSpPr>
          <p:spPr bwMode="auto">
            <a:xfrm>
              <a:off x="1192" y="5324"/>
              <a:ext cx="79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>
                  <a:solidFill>
                    <a:srgbClr val="000000"/>
                  </a:solidFill>
                  <a:latin typeface="Palatino" pitchFamily="18" charset="0"/>
                </a:rPr>
                <a:t>Probability</a:t>
              </a:r>
              <a:endParaRPr lang="en-US" sz="1350"/>
            </a:p>
          </p:txBody>
        </p:sp>
        <p:sp>
          <p:nvSpPr>
            <p:cNvPr id="14532" name="Line 987"/>
            <p:cNvSpPr>
              <a:spLocks noChangeShapeType="1"/>
            </p:cNvSpPr>
            <p:nvPr/>
          </p:nvSpPr>
          <p:spPr bwMode="auto">
            <a:xfrm>
              <a:off x="1328" y="5576"/>
              <a:ext cx="15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33" name="Line 988"/>
            <p:cNvSpPr>
              <a:spLocks noChangeShapeType="1"/>
            </p:cNvSpPr>
            <p:nvPr/>
          </p:nvSpPr>
          <p:spPr bwMode="auto">
            <a:xfrm>
              <a:off x="1328" y="5553"/>
              <a:ext cx="15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34" name="Line 989"/>
            <p:cNvSpPr>
              <a:spLocks noChangeShapeType="1"/>
            </p:cNvSpPr>
            <p:nvPr/>
          </p:nvSpPr>
          <p:spPr bwMode="auto">
            <a:xfrm>
              <a:off x="1328" y="5531"/>
              <a:ext cx="15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35" name="Line 990"/>
            <p:cNvSpPr>
              <a:spLocks noChangeShapeType="1"/>
            </p:cNvSpPr>
            <p:nvPr/>
          </p:nvSpPr>
          <p:spPr bwMode="auto">
            <a:xfrm>
              <a:off x="1328" y="5508"/>
              <a:ext cx="15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36" name="Line 991"/>
            <p:cNvSpPr>
              <a:spLocks noChangeShapeType="1"/>
            </p:cNvSpPr>
            <p:nvPr/>
          </p:nvSpPr>
          <p:spPr bwMode="auto">
            <a:xfrm>
              <a:off x="1328" y="5485"/>
              <a:ext cx="15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37" name="Line 992"/>
            <p:cNvSpPr>
              <a:spLocks noChangeShapeType="1"/>
            </p:cNvSpPr>
            <p:nvPr/>
          </p:nvSpPr>
          <p:spPr bwMode="auto">
            <a:xfrm>
              <a:off x="1328" y="5463"/>
              <a:ext cx="15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38" name="Line 993"/>
            <p:cNvSpPr>
              <a:spLocks noChangeShapeType="1"/>
            </p:cNvSpPr>
            <p:nvPr/>
          </p:nvSpPr>
          <p:spPr bwMode="auto">
            <a:xfrm>
              <a:off x="1328" y="5440"/>
              <a:ext cx="15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39" name="Line 994"/>
            <p:cNvSpPr>
              <a:spLocks noChangeShapeType="1"/>
            </p:cNvSpPr>
            <p:nvPr/>
          </p:nvSpPr>
          <p:spPr bwMode="auto">
            <a:xfrm>
              <a:off x="1328" y="5417"/>
              <a:ext cx="15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40" name="Line 995"/>
            <p:cNvSpPr>
              <a:spLocks noChangeShapeType="1"/>
            </p:cNvSpPr>
            <p:nvPr/>
          </p:nvSpPr>
          <p:spPr bwMode="auto">
            <a:xfrm>
              <a:off x="1328" y="5395"/>
              <a:ext cx="15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41" name="Line 996"/>
            <p:cNvSpPr>
              <a:spLocks noChangeShapeType="1"/>
            </p:cNvSpPr>
            <p:nvPr/>
          </p:nvSpPr>
          <p:spPr bwMode="auto">
            <a:xfrm>
              <a:off x="1328" y="5372"/>
              <a:ext cx="15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42" name="Rectangle 997"/>
            <p:cNvSpPr>
              <a:spLocks noChangeArrowheads="1"/>
            </p:cNvSpPr>
            <p:nvPr/>
          </p:nvSpPr>
          <p:spPr bwMode="auto">
            <a:xfrm>
              <a:off x="1292" y="5566"/>
              <a:ext cx="20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>
                  <a:solidFill>
                    <a:srgbClr val="000000"/>
                  </a:solidFill>
                  <a:latin typeface="Palatino" pitchFamily="18" charset="0"/>
                </a:rPr>
                <a:t>0.1</a:t>
              </a:r>
              <a:endParaRPr lang="en-US" sz="1350"/>
            </a:p>
          </p:txBody>
        </p:sp>
        <p:sp>
          <p:nvSpPr>
            <p:cNvPr id="14543" name="Rectangle 998"/>
            <p:cNvSpPr>
              <a:spLocks noChangeArrowheads="1"/>
            </p:cNvSpPr>
            <p:nvPr/>
          </p:nvSpPr>
          <p:spPr bwMode="auto">
            <a:xfrm>
              <a:off x="1292" y="5544"/>
              <a:ext cx="20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>
                  <a:solidFill>
                    <a:srgbClr val="000000"/>
                  </a:solidFill>
                  <a:latin typeface="Palatino" pitchFamily="18" charset="0"/>
                </a:rPr>
                <a:t>0.2</a:t>
              </a:r>
              <a:endParaRPr lang="en-US" sz="1350"/>
            </a:p>
          </p:txBody>
        </p:sp>
        <p:sp>
          <p:nvSpPr>
            <p:cNvPr id="14544" name="Rectangle 999"/>
            <p:cNvSpPr>
              <a:spLocks noChangeArrowheads="1"/>
            </p:cNvSpPr>
            <p:nvPr/>
          </p:nvSpPr>
          <p:spPr bwMode="auto">
            <a:xfrm>
              <a:off x="1292" y="5521"/>
              <a:ext cx="20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>
                  <a:solidFill>
                    <a:srgbClr val="000000"/>
                  </a:solidFill>
                  <a:latin typeface="Palatino" pitchFamily="18" charset="0"/>
                </a:rPr>
                <a:t>0.3</a:t>
              </a:r>
              <a:endParaRPr lang="en-US" sz="1350"/>
            </a:p>
          </p:txBody>
        </p:sp>
        <p:sp>
          <p:nvSpPr>
            <p:cNvPr id="14545" name="Rectangle 1000"/>
            <p:cNvSpPr>
              <a:spLocks noChangeArrowheads="1"/>
            </p:cNvSpPr>
            <p:nvPr/>
          </p:nvSpPr>
          <p:spPr bwMode="auto">
            <a:xfrm>
              <a:off x="1292" y="5498"/>
              <a:ext cx="20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>
                  <a:solidFill>
                    <a:srgbClr val="000000"/>
                  </a:solidFill>
                  <a:latin typeface="Palatino" pitchFamily="18" charset="0"/>
                </a:rPr>
                <a:t>0.4</a:t>
              </a:r>
              <a:endParaRPr lang="en-US" sz="1350"/>
            </a:p>
          </p:txBody>
        </p:sp>
        <p:sp>
          <p:nvSpPr>
            <p:cNvPr id="14546" name="Rectangle 1001"/>
            <p:cNvSpPr>
              <a:spLocks noChangeArrowheads="1"/>
            </p:cNvSpPr>
            <p:nvPr/>
          </p:nvSpPr>
          <p:spPr bwMode="auto">
            <a:xfrm>
              <a:off x="1292" y="5476"/>
              <a:ext cx="20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>
                  <a:solidFill>
                    <a:srgbClr val="000000"/>
                  </a:solidFill>
                  <a:latin typeface="Palatino" pitchFamily="18" charset="0"/>
                </a:rPr>
                <a:t>0.5</a:t>
              </a:r>
              <a:endParaRPr lang="en-US" sz="1350"/>
            </a:p>
          </p:txBody>
        </p:sp>
        <p:sp>
          <p:nvSpPr>
            <p:cNvPr id="14547" name="Rectangle 1002"/>
            <p:cNvSpPr>
              <a:spLocks noChangeArrowheads="1"/>
            </p:cNvSpPr>
            <p:nvPr/>
          </p:nvSpPr>
          <p:spPr bwMode="auto">
            <a:xfrm>
              <a:off x="1292" y="5453"/>
              <a:ext cx="20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>
                  <a:solidFill>
                    <a:srgbClr val="000000"/>
                  </a:solidFill>
                  <a:latin typeface="Palatino" pitchFamily="18" charset="0"/>
                </a:rPr>
                <a:t>0.6</a:t>
              </a:r>
              <a:endParaRPr lang="en-US" sz="1350"/>
            </a:p>
          </p:txBody>
        </p:sp>
        <p:sp>
          <p:nvSpPr>
            <p:cNvPr id="14548" name="Rectangle 1003"/>
            <p:cNvSpPr>
              <a:spLocks noChangeArrowheads="1"/>
            </p:cNvSpPr>
            <p:nvPr/>
          </p:nvSpPr>
          <p:spPr bwMode="auto">
            <a:xfrm>
              <a:off x="1292" y="5430"/>
              <a:ext cx="20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>
                  <a:solidFill>
                    <a:srgbClr val="000000"/>
                  </a:solidFill>
                  <a:latin typeface="Palatino" pitchFamily="18" charset="0"/>
                </a:rPr>
                <a:t>0.7</a:t>
              </a:r>
              <a:endParaRPr lang="en-US" sz="1350"/>
            </a:p>
          </p:txBody>
        </p:sp>
        <p:sp>
          <p:nvSpPr>
            <p:cNvPr id="14549" name="Rectangle 1004"/>
            <p:cNvSpPr>
              <a:spLocks noChangeArrowheads="1"/>
            </p:cNvSpPr>
            <p:nvPr/>
          </p:nvSpPr>
          <p:spPr bwMode="auto">
            <a:xfrm>
              <a:off x="1292" y="5408"/>
              <a:ext cx="20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>
                  <a:solidFill>
                    <a:srgbClr val="000000"/>
                  </a:solidFill>
                  <a:latin typeface="Palatino" pitchFamily="18" charset="0"/>
                </a:rPr>
                <a:t>0.8</a:t>
              </a:r>
              <a:endParaRPr lang="en-US" sz="1350"/>
            </a:p>
          </p:txBody>
        </p:sp>
        <p:sp>
          <p:nvSpPr>
            <p:cNvPr id="14550" name="Rectangle 1005"/>
            <p:cNvSpPr>
              <a:spLocks noChangeArrowheads="1"/>
            </p:cNvSpPr>
            <p:nvPr/>
          </p:nvSpPr>
          <p:spPr bwMode="auto">
            <a:xfrm>
              <a:off x="1292" y="5385"/>
              <a:ext cx="20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>
                  <a:solidFill>
                    <a:srgbClr val="000000"/>
                  </a:solidFill>
                  <a:latin typeface="Palatino" pitchFamily="18" charset="0"/>
                </a:rPr>
                <a:t>0.9</a:t>
              </a:r>
              <a:endParaRPr lang="en-US" sz="1350"/>
            </a:p>
          </p:txBody>
        </p:sp>
        <p:sp>
          <p:nvSpPr>
            <p:cNvPr id="14551" name="Rectangle 1006"/>
            <p:cNvSpPr>
              <a:spLocks noChangeArrowheads="1"/>
            </p:cNvSpPr>
            <p:nvPr/>
          </p:nvSpPr>
          <p:spPr bwMode="auto">
            <a:xfrm>
              <a:off x="1292" y="5362"/>
              <a:ext cx="20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>
                  <a:solidFill>
                    <a:srgbClr val="000000"/>
                  </a:solidFill>
                  <a:latin typeface="Palatino" pitchFamily="18" charset="0"/>
                </a:rPr>
                <a:t>1.0</a:t>
              </a:r>
              <a:endParaRPr lang="en-US" sz="1350"/>
            </a:p>
          </p:txBody>
        </p:sp>
        <p:sp>
          <p:nvSpPr>
            <p:cNvPr id="14552" name="Line 1007"/>
            <p:cNvSpPr>
              <a:spLocks noChangeShapeType="1"/>
            </p:cNvSpPr>
            <p:nvPr/>
          </p:nvSpPr>
          <p:spPr bwMode="auto">
            <a:xfrm flipV="1">
              <a:off x="1389" y="5587"/>
              <a:ext cx="1" cy="1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53" name="Line 1008"/>
            <p:cNvSpPr>
              <a:spLocks noChangeShapeType="1"/>
            </p:cNvSpPr>
            <p:nvPr/>
          </p:nvSpPr>
          <p:spPr bwMode="auto">
            <a:xfrm flipV="1">
              <a:off x="1451" y="5587"/>
              <a:ext cx="1" cy="1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54" name="Line 1009"/>
            <p:cNvSpPr>
              <a:spLocks noChangeShapeType="1"/>
            </p:cNvSpPr>
            <p:nvPr/>
          </p:nvSpPr>
          <p:spPr bwMode="auto">
            <a:xfrm flipV="1">
              <a:off x="1512" y="5587"/>
              <a:ext cx="1" cy="1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55" name="Line 1010"/>
            <p:cNvSpPr>
              <a:spLocks noChangeShapeType="1"/>
            </p:cNvSpPr>
            <p:nvPr/>
          </p:nvSpPr>
          <p:spPr bwMode="auto">
            <a:xfrm flipV="1">
              <a:off x="1573" y="5587"/>
              <a:ext cx="1" cy="1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56" name="Line 1011"/>
            <p:cNvSpPr>
              <a:spLocks noChangeShapeType="1"/>
            </p:cNvSpPr>
            <p:nvPr/>
          </p:nvSpPr>
          <p:spPr bwMode="auto">
            <a:xfrm flipV="1">
              <a:off x="1634" y="5587"/>
              <a:ext cx="1" cy="1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57" name="Line 1012"/>
            <p:cNvSpPr>
              <a:spLocks noChangeShapeType="1"/>
            </p:cNvSpPr>
            <p:nvPr/>
          </p:nvSpPr>
          <p:spPr bwMode="auto">
            <a:xfrm flipV="1">
              <a:off x="1696" y="5587"/>
              <a:ext cx="1" cy="1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58" name="Line 1013"/>
            <p:cNvSpPr>
              <a:spLocks noChangeShapeType="1"/>
            </p:cNvSpPr>
            <p:nvPr/>
          </p:nvSpPr>
          <p:spPr bwMode="auto">
            <a:xfrm flipV="1">
              <a:off x="1757" y="5587"/>
              <a:ext cx="1" cy="1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59" name="Line 1014"/>
            <p:cNvSpPr>
              <a:spLocks noChangeShapeType="1"/>
            </p:cNvSpPr>
            <p:nvPr/>
          </p:nvSpPr>
          <p:spPr bwMode="auto">
            <a:xfrm flipV="1">
              <a:off x="1818" y="5587"/>
              <a:ext cx="1" cy="1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60" name="Line 1015"/>
            <p:cNvSpPr>
              <a:spLocks noChangeShapeType="1"/>
            </p:cNvSpPr>
            <p:nvPr/>
          </p:nvSpPr>
          <p:spPr bwMode="auto">
            <a:xfrm flipV="1">
              <a:off x="1879" y="5587"/>
              <a:ext cx="1" cy="1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61" name="Rectangle 1016"/>
            <p:cNvSpPr>
              <a:spLocks noChangeArrowheads="1"/>
            </p:cNvSpPr>
            <p:nvPr/>
          </p:nvSpPr>
          <p:spPr bwMode="auto">
            <a:xfrm>
              <a:off x="1384" y="5600"/>
              <a:ext cx="8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>
                  <a:solidFill>
                    <a:srgbClr val="000000"/>
                  </a:solidFill>
                  <a:latin typeface="Palatino" pitchFamily="18" charset="0"/>
                </a:rPr>
                <a:t>1</a:t>
              </a:r>
              <a:endParaRPr lang="en-US" sz="1350"/>
            </a:p>
          </p:txBody>
        </p:sp>
        <p:sp>
          <p:nvSpPr>
            <p:cNvPr id="14562" name="Rectangle 1018"/>
            <p:cNvSpPr>
              <a:spLocks noChangeArrowheads="1"/>
            </p:cNvSpPr>
            <p:nvPr/>
          </p:nvSpPr>
          <p:spPr bwMode="auto">
            <a:xfrm>
              <a:off x="1506" y="5600"/>
              <a:ext cx="8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>
                  <a:solidFill>
                    <a:srgbClr val="000000"/>
                  </a:solidFill>
                  <a:latin typeface="Palatino" pitchFamily="18" charset="0"/>
                </a:rPr>
                <a:t>3</a:t>
              </a:r>
              <a:endParaRPr lang="en-US" sz="1350"/>
            </a:p>
          </p:txBody>
        </p:sp>
        <p:sp>
          <p:nvSpPr>
            <p:cNvPr id="14563" name="Rectangle 1019"/>
            <p:cNvSpPr>
              <a:spLocks noChangeArrowheads="1"/>
            </p:cNvSpPr>
            <p:nvPr/>
          </p:nvSpPr>
          <p:spPr bwMode="auto">
            <a:xfrm>
              <a:off x="1568" y="5600"/>
              <a:ext cx="8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>
                  <a:solidFill>
                    <a:srgbClr val="000000"/>
                  </a:solidFill>
                  <a:latin typeface="Palatino" pitchFamily="18" charset="0"/>
                </a:rPr>
                <a:t>4</a:t>
              </a:r>
              <a:endParaRPr lang="en-US" sz="1350"/>
            </a:p>
          </p:txBody>
        </p:sp>
        <p:sp>
          <p:nvSpPr>
            <p:cNvPr id="14564" name="Rectangle 1020"/>
            <p:cNvSpPr>
              <a:spLocks noChangeArrowheads="1"/>
            </p:cNvSpPr>
            <p:nvPr/>
          </p:nvSpPr>
          <p:spPr bwMode="auto">
            <a:xfrm>
              <a:off x="1629" y="5600"/>
              <a:ext cx="8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>
                  <a:solidFill>
                    <a:srgbClr val="000000"/>
                  </a:solidFill>
                  <a:latin typeface="Palatino" pitchFamily="18" charset="0"/>
                </a:rPr>
                <a:t>5</a:t>
              </a:r>
              <a:endParaRPr lang="en-US" sz="1350"/>
            </a:p>
          </p:txBody>
        </p:sp>
        <p:sp>
          <p:nvSpPr>
            <p:cNvPr id="14565" name="Rectangle 1021"/>
            <p:cNvSpPr>
              <a:spLocks noChangeArrowheads="1"/>
            </p:cNvSpPr>
            <p:nvPr/>
          </p:nvSpPr>
          <p:spPr bwMode="auto">
            <a:xfrm>
              <a:off x="1690" y="5600"/>
              <a:ext cx="8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>
                  <a:solidFill>
                    <a:srgbClr val="000000"/>
                  </a:solidFill>
                  <a:latin typeface="Palatino" pitchFamily="18" charset="0"/>
                </a:rPr>
                <a:t>6</a:t>
              </a:r>
              <a:endParaRPr lang="en-US" sz="1350"/>
            </a:p>
          </p:txBody>
        </p:sp>
        <p:sp>
          <p:nvSpPr>
            <p:cNvPr id="14566" name="Rectangle 1023"/>
            <p:cNvSpPr>
              <a:spLocks noChangeArrowheads="1"/>
            </p:cNvSpPr>
            <p:nvPr/>
          </p:nvSpPr>
          <p:spPr bwMode="auto">
            <a:xfrm>
              <a:off x="1813" y="5600"/>
              <a:ext cx="8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>
                  <a:solidFill>
                    <a:srgbClr val="000000"/>
                  </a:solidFill>
                  <a:latin typeface="Palatino" pitchFamily="18" charset="0"/>
                </a:rPr>
                <a:t>8</a:t>
              </a:r>
              <a:endParaRPr lang="en-US" sz="1350"/>
            </a:p>
          </p:txBody>
        </p:sp>
        <p:sp>
          <p:nvSpPr>
            <p:cNvPr id="14567" name="Rectangle 1024"/>
            <p:cNvSpPr>
              <a:spLocks noChangeArrowheads="1"/>
            </p:cNvSpPr>
            <p:nvPr/>
          </p:nvSpPr>
          <p:spPr bwMode="auto">
            <a:xfrm>
              <a:off x="1874" y="5600"/>
              <a:ext cx="8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>
                  <a:solidFill>
                    <a:srgbClr val="000000"/>
                  </a:solidFill>
                  <a:latin typeface="Palatino" pitchFamily="18" charset="0"/>
                </a:rPr>
                <a:t>9</a:t>
              </a:r>
              <a:endParaRPr lang="en-US" sz="1350"/>
            </a:p>
          </p:txBody>
        </p:sp>
        <p:sp>
          <p:nvSpPr>
            <p:cNvPr id="14568" name="Rectangle 1025"/>
            <p:cNvSpPr>
              <a:spLocks noChangeArrowheads="1"/>
            </p:cNvSpPr>
            <p:nvPr/>
          </p:nvSpPr>
          <p:spPr bwMode="auto">
            <a:xfrm>
              <a:off x="1929" y="5607"/>
              <a:ext cx="8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 i="1">
                  <a:solidFill>
                    <a:srgbClr val="000000"/>
                  </a:solidFill>
                  <a:latin typeface="Palatino" pitchFamily="18" charset="0"/>
                </a:rPr>
                <a:t>x</a:t>
              </a:r>
              <a:endParaRPr lang="en-US" sz="1350"/>
            </a:p>
          </p:txBody>
        </p:sp>
        <p:sp>
          <p:nvSpPr>
            <p:cNvPr id="14569" name="Freeform 1026"/>
            <p:cNvSpPr>
              <a:spLocks/>
            </p:cNvSpPr>
            <p:nvPr/>
          </p:nvSpPr>
          <p:spPr bwMode="auto">
            <a:xfrm>
              <a:off x="1547" y="5486"/>
              <a:ext cx="28" cy="28"/>
            </a:xfrm>
            <a:custGeom>
              <a:avLst/>
              <a:gdLst>
                <a:gd name="T0" fmla="*/ 0 w 57"/>
                <a:gd name="T1" fmla="*/ 0 h 55"/>
                <a:gd name="T2" fmla="*/ 0 w 57"/>
                <a:gd name="T3" fmla="*/ 1 h 55"/>
                <a:gd name="T4" fmla="*/ 0 w 57"/>
                <a:gd name="T5" fmla="*/ 1 h 55"/>
                <a:gd name="T6" fmla="*/ 0 w 57"/>
                <a:gd name="T7" fmla="*/ 1 h 55"/>
                <a:gd name="T8" fmla="*/ 0 w 57"/>
                <a:gd name="T9" fmla="*/ 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55"/>
                <a:gd name="T17" fmla="*/ 57 w 57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55">
                  <a:moveTo>
                    <a:pt x="52" y="0"/>
                  </a:moveTo>
                  <a:lnTo>
                    <a:pt x="57" y="1"/>
                  </a:lnTo>
                  <a:lnTo>
                    <a:pt x="6" y="55"/>
                  </a:lnTo>
                  <a:lnTo>
                    <a:pt x="0" y="5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70" name="Freeform 1027"/>
            <p:cNvSpPr>
              <a:spLocks/>
            </p:cNvSpPr>
            <p:nvPr/>
          </p:nvSpPr>
          <p:spPr bwMode="auto">
            <a:xfrm>
              <a:off x="1519" y="5512"/>
              <a:ext cx="30" cy="25"/>
            </a:xfrm>
            <a:custGeom>
              <a:avLst/>
              <a:gdLst>
                <a:gd name="T0" fmla="*/ 0 w 61"/>
                <a:gd name="T1" fmla="*/ 1 h 50"/>
                <a:gd name="T2" fmla="*/ 0 w 61"/>
                <a:gd name="T3" fmla="*/ 1 h 50"/>
                <a:gd name="T4" fmla="*/ 0 w 61"/>
                <a:gd name="T5" fmla="*/ 1 h 50"/>
                <a:gd name="T6" fmla="*/ 0 w 61"/>
                <a:gd name="T7" fmla="*/ 1 h 50"/>
                <a:gd name="T8" fmla="*/ 0 w 61"/>
                <a:gd name="T9" fmla="*/ 0 h 50"/>
                <a:gd name="T10" fmla="*/ 0 w 61"/>
                <a:gd name="T11" fmla="*/ 1 h 50"/>
                <a:gd name="T12" fmla="*/ 0 w 61"/>
                <a:gd name="T13" fmla="*/ 1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50"/>
                <a:gd name="T23" fmla="*/ 61 w 61"/>
                <a:gd name="T24" fmla="*/ 50 h 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50">
                  <a:moveTo>
                    <a:pt x="61" y="4"/>
                  </a:moveTo>
                  <a:lnTo>
                    <a:pt x="61" y="4"/>
                  </a:lnTo>
                  <a:lnTo>
                    <a:pt x="7" y="50"/>
                  </a:lnTo>
                  <a:lnTo>
                    <a:pt x="0" y="44"/>
                  </a:lnTo>
                  <a:lnTo>
                    <a:pt x="55" y="0"/>
                  </a:lnTo>
                  <a:lnTo>
                    <a:pt x="61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71" name="Freeform 1028"/>
            <p:cNvSpPr>
              <a:spLocks/>
            </p:cNvSpPr>
            <p:nvPr/>
          </p:nvSpPr>
          <p:spPr bwMode="auto">
            <a:xfrm>
              <a:off x="1490" y="5534"/>
              <a:ext cx="33" cy="21"/>
            </a:xfrm>
            <a:custGeom>
              <a:avLst/>
              <a:gdLst>
                <a:gd name="T0" fmla="*/ 1 w 65"/>
                <a:gd name="T1" fmla="*/ 1 h 42"/>
                <a:gd name="T2" fmla="*/ 1 w 65"/>
                <a:gd name="T3" fmla="*/ 1 h 42"/>
                <a:gd name="T4" fmla="*/ 1 w 65"/>
                <a:gd name="T5" fmla="*/ 1 h 42"/>
                <a:gd name="T6" fmla="*/ 0 w 65"/>
                <a:gd name="T7" fmla="*/ 1 h 42"/>
                <a:gd name="T8" fmla="*/ 1 w 65"/>
                <a:gd name="T9" fmla="*/ 0 h 42"/>
                <a:gd name="T10" fmla="*/ 1 w 65"/>
                <a:gd name="T11" fmla="*/ 1 h 42"/>
                <a:gd name="T12" fmla="*/ 1 w 65"/>
                <a:gd name="T13" fmla="*/ 1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"/>
                <a:gd name="T22" fmla="*/ 0 h 42"/>
                <a:gd name="T23" fmla="*/ 65 w 6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" h="42">
                  <a:moveTo>
                    <a:pt x="65" y="6"/>
                  </a:moveTo>
                  <a:lnTo>
                    <a:pt x="65" y="6"/>
                  </a:lnTo>
                  <a:lnTo>
                    <a:pt x="8" y="42"/>
                  </a:lnTo>
                  <a:lnTo>
                    <a:pt x="0" y="39"/>
                  </a:lnTo>
                  <a:lnTo>
                    <a:pt x="58" y="0"/>
                  </a:lnTo>
                  <a:lnTo>
                    <a:pt x="65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72" name="Freeform 1029"/>
            <p:cNvSpPr>
              <a:spLocks/>
            </p:cNvSpPr>
            <p:nvPr/>
          </p:nvSpPr>
          <p:spPr bwMode="auto">
            <a:xfrm>
              <a:off x="1461" y="5553"/>
              <a:ext cx="33" cy="17"/>
            </a:xfrm>
            <a:custGeom>
              <a:avLst/>
              <a:gdLst>
                <a:gd name="T0" fmla="*/ 1 w 65"/>
                <a:gd name="T1" fmla="*/ 1 h 34"/>
                <a:gd name="T2" fmla="*/ 1 w 65"/>
                <a:gd name="T3" fmla="*/ 1 h 34"/>
                <a:gd name="T4" fmla="*/ 1 w 65"/>
                <a:gd name="T5" fmla="*/ 1 h 34"/>
                <a:gd name="T6" fmla="*/ 0 w 65"/>
                <a:gd name="T7" fmla="*/ 1 h 34"/>
                <a:gd name="T8" fmla="*/ 1 w 65"/>
                <a:gd name="T9" fmla="*/ 0 h 34"/>
                <a:gd name="T10" fmla="*/ 1 w 65"/>
                <a:gd name="T11" fmla="*/ 1 h 34"/>
                <a:gd name="T12" fmla="*/ 1 w 65"/>
                <a:gd name="T13" fmla="*/ 1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"/>
                <a:gd name="T22" fmla="*/ 0 h 34"/>
                <a:gd name="T23" fmla="*/ 65 w 65"/>
                <a:gd name="T24" fmla="*/ 34 h 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" h="34">
                  <a:moveTo>
                    <a:pt x="65" y="3"/>
                  </a:moveTo>
                  <a:lnTo>
                    <a:pt x="65" y="3"/>
                  </a:lnTo>
                  <a:lnTo>
                    <a:pt x="4" y="34"/>
                  </a:lnTo>
                  <a:lnTo>
                    <a:pt x="0" y="32"/>
                  </a:lnTo>
                  <a:lnTo>
                    <a:pt x="57" y="0"/>
                  </a:lnTo>
                  <a:lnTo>
                    <a:pt x="65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73" name="Freeform 1030"/>
            <p:cNvSpPr>
              <a:spLocks/>
            </p:cNvSpPr>
            <p:nvPr/>
          </p:nvSpPr>
          <p:spPr bwMode="auto">
            <a:xfrm>
              <a:off x="1429" y="5569"/>
              <a:ext cx="34" cy="14"/>
            </a:xfrm>
            <a:custGeom>
              <a:avLst/>
              <a:gdLst>
                <a:gd name="T0" fmla="*/ 0 w 69"/>
                <a:gd name="T1" fmla="*/ 1 h 27"/>
                <a:gd name="T2" fmla="*/ 0 w 69"/>
                <a:gd name="T3" fmla="*/ 1 h 27"/>
                <a:gd name="T4" fmla="*/ 0 w 69"/>
                <a:gd name="T5" fmla="*/ 1 h 27"/>
                <a:gd name="T6" fmla="*/ 0 w 69"/>
                <a:gd name="T7" fmla="*/ 1 h 27"/>
                <a:gd name="T8" fmla="*/ 0 w 69"/>
                <a:gd name="T9" fmla="*/ 0 h 27"/>
                <a:gd name="T10" fmla="*/ 0 w 69"/>
                <a:gd name="T11" fmla="*/ 1 h 27"/>
                <a:gd name="T12" fmla="*/ 0 w 69"/>
                <a:gd name="T13" fmla="*/ 1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27"/>
                <a:gd name="T23" fmla="*/ 69 w 69"/>
                <a:gd name="T24" fmla="*/ 27 h 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27">
                  <a:moveTo>
                    <a:pt x="69" y="2"/>
                  </a:moveTo>
                  <a:lnTo>
                    <a:pt x="69" y="2"/>
                  </a:lnTo>
                  <a:lnTo>
                    <a:pt x="4" y="27"/>
                  </a:lnTo>
                  <a:lnTo>
                    <a:pt x="0" y="23"/>
                  </a:lnTo>
                  <a:lnTo>
                    <a:pt x="65" y="0"/>
                  </a:lnTo>
                  <a:lnTo>
                    <a:pt x="69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74" name="Freeform 1031"/>
            <p:cNvSpPr>
              <a:spLocks/>
            </p:cNvSpPr>
            <p:nvPr/>
          </p:nvSpPr>
          <p:spPr bwMode="auto">
            <a:xfrm>
              <a:off x="1397" y="5581"/>
              <a:ext cx="34" cy="10"/>
            </a:xfrm>
            <a:custGeom>
              <a:avLst/>
              <a:gdLst>
                <a:gd name="T0" fmla="*/ 0 w 69"/>
                <a:gd name="T1" fmla="*/ 0 h 21"/>
                <a:gd name="T2" fmla="*/ 0 w 69"/>
                <a:gd name="T3" fmla="*/ 0 h 21"/>
                <a:gd name="T4" fmla="*/ 0 w 69"/>
                <a:gd name="T5" fmla="*/ 0 h 21"/>
                <a:gd name="T6" fmla="*/ 0 w 69"/>
                <a:gd name="T7" fmla="*/ 0 h 21"/>
                <a:gd name="T8" fmla="*/ 0 w 69"/>
                <a:gd name="T9" fmla="*/ 0 h 21"/>
                <a:gd name="T10" fmla="*/ 0 w 69"/>
                <a:gd name="T11" fmla="*/ 0 h 21"/>
                <a:gd name="T12" fmla="*/ 0 w 69"/>
                <a:gd name="T13" fmla="*/ 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21"/>
                <a:gd name="T23" fmla="*/ 69 w 69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21">
                  <a:moveTo>
                    <a:pt x="69" y="4"/>
                  </a:moveTo>
                  <a:lnTo>
                    <a:pt x="69" y="4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65" y="0"/>
                  </a:lnTo>
                  <a:lnTo>
                    <a:pt x="69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75" name="Freeform 1032"/>
            <p:cNvSpPr>
              <a:spLocks/>
            </p:cNvSpPr>
            <p:nvPr/>
          </p:nvSpPr>
          <p:spPr bwMode="auto">
            <a:xfrm>
              <a:off x="1363" y="5589"/>
              <a:ext cx="34" cy="9"/>
            </a:xfrm>
            <a:custGeom>
              <a:avLst/>
              <a:gdLst>
                <a:gd name="T0" fmla="*/ 1 w 67"/>
                <a:gd name="T1" fmla="*/ 1 h 18"/>
                <a:gd name="T2" fmla="*/ 1 w 67"/>
                <a:gd name="T3" fmla="*/ 1 h 18"/>
                <a:gd name="T4" fmla="*/ 0 w 67"/>
                <a:gd name="T5" fmla="*/ 1 h 18"/>
                <a:gd name="T6" fmla="*/ 0 w 67"/>
                <a:gd name="T7" fmla="*/ 1 h 18"/>
                <a:gd name="T8" fmla="*/ 1 w 67"/>
                <a:gd name="T9" fmla="*/ 0 h 18"/>
                <a:gd name="T10" fmla="*/ 1 w 67"/>
                <a:gd name="T11" fmla="*/ 1 h 18"/>
                <a:gd name="T12" fmla="*/ 1 w 67"/>
                <a:gd name="T13" fmla="*/ 1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7"/>
                <a:gd name="T22" fmla="*/ 0 h 18"/>
                <a:gd name="T23" fmla="*/ 67 w 67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7" h="18">
                  <a:moveTo>
                    <a:pt x="67" y="4"/>
                  </a:moveTo>
                  <a:lnTo>
                    <a:pt x="67" y="4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67" y="0"/>
                  </a:lnTo>
                  <a:lnTo>
                    <a:pt x="67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76" name="Freeform 1033"/>
            <p:cNvSpPr>
              <a:spLocks/>
            </p:cNvSpPr>
            <p:nvPr/>
          </p:nvSpPr>
          <p:spPr bwMode="auto">
            <a:xfrm>
              <a:off x="1327" y="5596"/>
              <a:ext cx="36" cy="3"/>
            </a:xfrm>
            <a:custGeom>
              <a:avLst/>
              <a:gdLst>
                <a:gd name="T0" fmla="*/ 1 w 72"/>
                <a:gd name="T1" fmla="*/ 1 h 6"/>
                <a:gd name="T2" fmla="*/ 1 w 72"/>
                <a:gd name="T3" fmla="*/ 1 h 6"/>
                <a:gd name="T4" fmla="*/ 0 w 72"/>
                <a:gd name="T5" fmla="*/ 1 h 6"/>
                <a:gd name="T6" fmla="*/ 0 w 72"/>
                <a:gd name="T7" fmla="*/ 1 h 6"/>
                <a:gd name="T8" fmla="*/ 1 w 72"/>
                <a:gd name="T9" fmla="*/ 0 h 6"/>
                <a:gd name="T10" fmla="*/ 1 w 72"/>
                <a:gd name="T11" fmla="*/ 1 h 6"/>
                <a:gd name="T12" fmla="*/ 1 w 72"/>
                <a:gd name="T13" fmla="*/ 1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2"/>
                <a:gd name="T22" fmla="*/ 0 h 6"/>
                <a:gd name="T23" fmla="*/ 72 w 72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2" h="6">
                  <a:moveTo>
                    <a:pt x="72" y="4"/>
                  </a:moveTo>
                  <a:lnTo>
                    <a:pt x="72" y="4"/>
                  </a:lnTo>
                  <a:lnTo>
                    <a:pt x="0" y="6"/>
                  </a:lnTo>
                  <a:lnTo>
                    <a:pt x="0" y="2"/>
                  </a:lnTo>
                  <a:lnTo>
                    <a:pt x="72" y="0"/>
                  </a:lnTo>
                  <a:lnTo>
                    <a:pt x="72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77" name="Freeform 1034"/>
            <p:cNvSpPr>
              <a:spLocks/>
            </p:cNvSpPr>
            <p:nvPr/>
          </p:nvSpPr>
          <p:spPr bwMode="auto">
            <a:xfrm>
              <a:off x="1572" y="5460"/>
              <a:ext cx="27" cy="27"/>
            </a:xfrm>
            <a:custGeom>
              <a:avLst/>
              <a:gdLst>
                <a:gd name="T0" fmla="*/ 1 w 53"/>
                <a:gd name="T1" fmla="*/ 1 h 53"/>
                <a:gd name="T2" fmla="*/ 0 w 53"/>
                <a:gd name="T3" fmla="*/ 1 h 53"/>
                <a:gd name="T4" fmla="*/ 1 w 53"/>
                <a:gd name="T5" fmla="*/ 0 h 53"/>
                <a:gd name="T6" fmla="*/ 1 w 53"/>
                <a:gd name="T7" fmla="*/ 1 h 53"/>
                <a:gd name="T8" fmla="*/ 1 w 53"/>
                <a:gd name="T9" fmla="*/ 1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53"/>
                <a:gd name="T17" fmla="*/ 53 w 53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53">
                  <a:moveTo>
                    <a:pt x="3" y="53"/>
                  </a:moveTo>
                  <a:lnTo>
                    <a:pt x="0" y="52"/>
                  </a:lnTo>
                  <a:lnTo>
                    <a:pt x="49" y="0"/>
                  </a:lnTo>
                  <a:lnTo>
                    <a:pt x="53" y="2"/>
                  </a:lnTo>
                  <a:lnTo>
                    <a:pt x="3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78" name="Freeform 1035"/>
            <p:cNvSpPr>
              <a:spLocks/>
            </p:cNvSpPr>
            <p:nvPr/>
          </p:nvSpPr>
          <p:spPr bwMode="auto">
            <a:xfrm>
              <a:off x="1597" y="5437"/>
              <a:ext cx="30" cy="25"/>
            </a:xfrm>
            <a:custGeom>
              <a:avLst/>
              <a:gdLst>
                <a:gd name="T0" fmla="*/ 0 w 59"/>
                <a:gd name="T1" fmla="*/ 1 h 50"/>
                <a:gd name="T2" fmla="*/ 0 w 59"/>
                <a:gd name="T3" fmla="*/ 1 h 50"/>
                <a:gd name="T4" fmla="*/ 1 w 59"/>
                <a:gd name="T5" fmla="*/ 0 h 50"/>
                <a:gd name="T6" fmla="*/ 1 w 59"/>
                <a:gd name="T7" fmla="*/ 1 h 50"/>
                <a:gd name="T8" fmla="*/ 1 w 59"/>
                <a:gd name="T9" fmla="*/ 1 h 50"/>
                <a:gd name="T10" fmla="*/ 0 w 59"/>
                <a:gd name="T11" fmla="*/ 1 h 50"/>
                <a:gd name="T12" fmla="*/ 0 w 59"/>
                <a:gd name="T13" fmla="*/ 1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"/>
                <a:gd name="T22" fmla="*/ 0 h 50"/>
                <a:gd name="T23" fmla="*/ 59 w 59"/>
                <a:gd name="T24" fmla="*/ 50 h 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" h="50">
                  <a:moveTo>
                    <a:pt x="0" y="46"/>
                  </a:moveTo>
                  <a:lnTo>
                    <a:pt x="0" y="46"/>
                  </a:lnTo>
                  <a:lnTo>
                    <a:pt x="56" y="0"/>
                  </a:lnTo>
                  <a:lnTo>
                    <a:pt x="59" y="4"/>
                  </a:lnTo>
                  <a:lnTo>
                    <a:pt x="4" y="5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79" name="Freeform 1036"/>
            <p:cNvSpPr>
              <a:spLocks/>
            </p:cNvSpPr>
            <p:nvPr/>
          </p:nvSpPr>
          <p:spPr bwMode="auto">
            <a:xfrm>
              <a:off x="1625" y="5418"/>
              <a:ext cx="30" cy="21"/>
            </a:xfrm>
            <a:custGeom>
              <a:avLst/>
              <a:gdLst>
                <a:gd name="T0" fmla="*/ 0 w 61"/>
                <a:gd name="T1" fmla="*/ 1 h 42"/>
                <a:gd name="T2" fmla="*/ 0 w 61"/>
                <a:gd name="T3" fmla="*/ 1 h 42"/>
                <a:gd name="T4" fmla="*/ 0 w 61"/>
                <a:gd name="T5" fmla="*/ 0 h 42"/>
                <a:gd name="T6" fmla="*/ 0 w 61"/>
                <a:gd name="T7" fmla="*/ 1 h 42"/>
                <a:gd name="T8" fmla="*/ 0 w 61"/>
                <a:gd name="T9" fmla="*/ 1 h 42"/>
                <a:gd name="T10" fmla="*/ 0 w 61"/>
                <a:gd name="T11" fmla="*/ 1 h 42"/>
                <a:gd name="T12" fmla="*/ 0 w 61"/>
                <a:gd name="T13" fmla="*/ 1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42"/>
                <a:gd name="T23" fmla="*/ 61 w 61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42">
                  <a:moveTo>
                    <a:pt x="0" y="38"/>
                  </a:moveTo>
                  <a:lnTo>
                    <a:pt x="0" y="38"/>
                  </a:lnTo>
                  <a:lnTo>
                    <a:pt x="57" y="0"/>
                  </a:lnTo>
                  <a:lnTo>
                    <a:pt x="61" y="5"/>
                  </a:lnTo>
                  <a:lnTo>
                    <a:pt x="3" y="42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80" name="Freeform 1037"/>
            <p:cNvSpPr>
              <a:spLocks/>
            </p:cNvSpPr>
            <p:nvPr/>
          </p:nvSpPr>
          <p:spPr bwMode="auto">
            <a:xfrm>
              <a:off x="1653" y="5401"/>
              <a:ext cx="33" cy="20"/>
            </a:xfrm>
            <a:custGeom>
              <a:avLst/>
              <a:gdLst>
                <a:gd name="T0" fmla="*/ 0 w 65"/>
                <a:gd name="T1" fmla="*/ 1 h 38"/>
                <a:gd name="T2" fmla="*/ 0 w 65"/>
                <a:gd name="T3" fmla="*/ 1 h 38"/>
                <a:gd name="T4" fmla="*/ 1 w 65"/>
                <a:gd name="T5" fmla="*/ 0 h 38"/>
                <a:gd name="T6" fmla="*/ 1 w 65"/>
                <a:gd name="T7" fmla="*/ 1 h 38"/>
                <a:gd name="T8" fmla="*/ 1 w 65"/>
                <a:gd name="T9" fmla="*/ 1 h 38"/>
                <a:gd name="T10" fmla="*/ 0 w 65"/>
                <a:gd name="T11" fmla="*/ 1 h 38"/>
                <a:gd name="T12" fmla="*/ 0 w 65"/>
                <a:gd name="T13" fmla="*/ 1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"/>
                <a:gd name="T22" fmla="*/ 0 h 38"/>
                <a:gd name="T23" fmla="*/ 65 w 65"/>
                <a:gd name="T24" fmla="*/ 38 h 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" h="38">
                  <a:moveTo>
                    <a:pt x="0" y="33"/>
                  </a:moveTo>
                  <a:lnTo>
                    <a:pt x="0" y="33"/>
                  </a:lnTo>
                  <a:lnTo>
                    <a:pt x="63" y="0"/>
                  </a:lnTo>
                  <a:lnTo>
                    <a:pt x="65" y="6"/>
                  </a:lnTo>
                  <a:lnTo>
                    <a:pt x="4" y="38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81" name="Freeform 1038"/>
            <p:cNvSpPr>
              <a:spLocks/>
            </p:cNvSpPr>
            <p:nvPr/>
          </p:nvSpPr>
          <p:spPr bwMode="auto">
            <a:xfrm>
              <a:off x="1685" y="5390"/>
              <a:ext cx="32" cy="14"/>
            </a:xfrm>
            <a:custGeom>
              <a:avLst/>
              <a:gdLst>
                <a:gd name="T0" fmla="*/ 0 w 63"/>
                <a:gd name="T1" fmla="*/ 0 h 29"/>
                <a:gd name="T2" fmla="*/ 0 w 63"/>
                <a:gd name="T3" fmla="*/ 0 h 29"/>
                <a:gd name="T4" fmla="*/ 1 w 63"/>
                <a:gd name="T5" fmla="*/ 0 h 29"/>
                <a:gd name="T6" fmla="*/ 1 w 63"/>
                <a:gd name="T7" fmla="*/ 0 h 29"/>
                <a:gd name="T8" fmla="*/ 1 w 63"/>
                <a:gd name="T9" fmla="*/ 0 h 29"/>
                <a:gd name="T10" fmla="*/ 0 w 63"/>
                <a:gd name="T11" fmla="*/ 0 h 29"/>
                <a:gd name="T12" fmla="*/ 0 w 63"/>
                <a:gd name="T13" fmla="*/ 0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29"/>
                <a:gd name="T23" fmla="*/ 63 w 63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29">
                  <a:moveTo>
                    <a:pt x="0" y="23"/>
                  </a:moveTo>
                  <a:lnTo>
                    <a:pt x="0" y="23"/>
                  </a:lnTo>
                  <a:lnTo>
                    <a:pt x="61" y="0"/>
                  </a:lnTo>
                  <a:lnTo>
                    <a:pt x="63" y="4"/>
                  </a:lnTo>
                  <a:lnTo>
                    <a:pt x="2" y="29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82" name="Freeform 1039"/>
            <p:cNvSpPr>
              <a:spLocks/>
            </p:cNvSpPr>
            <p:nvPr/>
          </p:nvSpPr>
          <p:spPr bwMode="auto">
            <a:xfrm>
              <a:off x="1716" y="5381"/>
              <a:ext cx="35" cy="11"/>
            </a:xfrm>
            <a:custGeom>
              <a:avLst/>
              <a:gdLst>
                <a:gd name="T0" fmla="*/ 0 w 71"/>
                <a:gd name="T1" fmla="*/ 1 h 21"/>
                <a:gd name="T2" fmla="*/ 0 w 71"/>
                <a:gd name="T3" fmla="*/ 1 h 21"/>
                <a:gd name="T4" fmla="*/ 0 w 71"/>
                <a:gd name="T5" fmla="*/ 0 h 21"/>
                <a:gd name="T6" fmla="*/ 0 w 71"/>
                <a:gd name="T7" fmla="*/ 1 h 21"/>
                <a:gd name="T8" fmla="*/ 0 w 71"/>
                <a:gd name="T9" fmla="*/ 1 h 21"/>
                <a:gd name="T10" fmla="*/ 0 w 71"/>
                <a:gd name="T11" fmla="*/ 1 h 21"/>
                <a:gd name="T12" fmla="*/ 0 w 71"/>
                <a:gd name="T13" fmla="*/ 1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1"/>
                <a:gd name="T22" fmla="*/ 0 h 21"/>
                <a:gd name="T23" fmla="*/ 71 w 71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1" h="21">
                  <a:moveTo>
                    <a:pt x="0" y="17"/>
                  </a:moveTo>
                  <a:lnTo>
                    <a:pt x="2" y="17"/>
                  </a:lnTo>
                  <a:lnTo>
                    <a:pt x="67" y="0"/>
                  </a:lnTo>
                  <a:lnTo>
                    <a:pt x="71" y="4"/>
                  </a:lnTo>
                  <a:lnTo>
                    <a:pt x="2" y="21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83" name="Freeform 1040"/>
            <p:cNvSpPr>
              <a:spLocks/>
            </p:cNvSpPr>
            <p:nvPr/>
          </p:nvSpPr>
          <p:spPr bwMode="auto">
            <a:xfrm>
              <a:off x="1749" y="5376"/>
              <a:ext cx="35" cy="7"/>
            </a:xfrm>
            <a:custGeom>
              <a:avLst/>
              <a:gdLst>
                <a:gd name="T0" fmla="*/ 0 w 71"/>
                <a:gd name="T1" fmla="*/ 0 h 16"/>
                <a:gd name="T2" fmla="*/ 0 w 71"/>
                <a:gd name="T3" fmla="*/ 0 h 16"/>
                <a:gd name="T4" fmla="*/ 0 w 71"/>
                <a:gd name="T5" fmla="*/ 0 h 16"/>
                <a:gd name="T6" fmla="*/ 0 w 71"/>
                <a:gd name="T7" fmla="*/ 0 h 16"/>
                <a:gd name="T8" fmla="*/ 0 w 71"/>
                <a:gd name="T9" fmla="*/ 0 h 16"/>
                <a:gd name="T10" fmla="*/ 0 w 71"/>
                <a:gd name="T11" fmla="*/ 0 h 16"/>
                <a:gd name="T12" fmla="*/ 0 w 71"/>
                <a:gd name="T13" fmla="*/ 0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1"/>
                <a:gd name="T22" fmla="*/ 0 h 16"/>
                <a:gd name="T23" fmla="*/ 71 w 71"/>
                <a:gd name="T24" fmla="*/ 16 h 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1" h="16">
                  <a:moveTo>
                    <a:pt x="0" y="12"/>
                  </a:moveTo>
                  <a:lnTo>
                    <a:pt x="0" y="10"/>
                  </a:lnTo>
                  <a:lnTo>
                    <a:pt x="69" y="0"/>
                  </a:lnTo>
                  <a:lnTo>
                    <a:pt x="71" y="4"/>
                  </a:lnTo>
                  <a:lnTo>
                    <a:pt x="4" y="16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84" name="Freeform 1041"/>
            <p:cNvSpPr>
              <a:spLocks/>
            </p:cNvSpPr>
            <p:nvPr/>
          </p:nvSpPr>
          <p:spPr bwMode="auto">
            <a:xfrm>
              <a:off x="1783" y="5374"/>
              <a:ext cx="36" cy="4"/>
            </a:xfrm>
            <a:custGeom>
              <a:avLst/>
              <a:gdLst>
                <a:gd name="T0" fmla="*/ 0 w 70"/>
                <a:gd name="T1" fmla="*/ 1 h 8"/>
                <a:gd name="T2" fmla="*/ 0 w 70"/>
                <a:gd name="T3" fmla="*/ 1 h 8"/>
                <a:gd name="T4" fmla="*/ 1 w 70"/>
                <a:gd name="T5" fmla="*/ 0 h 8"/>
                <a:gd name="T6" fmla="*/ 1 w 70"/>
                <a:gd name="T7" fmla="*/ 1 h 8"/>
                <a:gd name="T8" fmla="*/ 1 w 70"/>
                <a:gd name="T9" fmla="*/ 1 h 8"/>
                <a:gd name="T10" fmla="*/ 0 w 70"/>
                <a:gd name="T11" fmla="*/ 1 h 8"/>
                <a:gd name="T12" fmla="*/ 0 w 70"/>
                <a:gd name="T13" fmla="*/ 1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0"/>
                <a:gd name="T22" fmla="*/ 0 h 8"/>
                <a:gd name="T23" fmla="*/ 70 w 70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0" h="8">
                  <a:moveTo>
                    <a:pt x="0" y="4"/>
                  </a:moveTo>
                  <a:lnTo>
                    <a:pt x="0" y="4"/>
                  </a:lnTo>
                  <a:lnTo>
                    <a:pt x="70" y="0"/>
                  </a:lnTo>
                  <a:lnTo>
                    <a:pt x="70" y="6"/>
                  </a:lnTo>
                  <a:lnTo>
                    <a:pt x="2" y="8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85" name="Rectangle 1042"/>
            <p:cNvSpPr>
              <a:spLocks noChangeArrowheads="1"/>
            </p:cNvSpPr>
            <p:nvPr/>
          </p:nvSpPr>
          <p:spPr bwMode="auto">
            <a:xfrm>
              <a:off x="1817" y="5374"/>
              <a:ext cx="76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86" name="Line 1043"/>
            <p:cNvSpPr>
              <a:spLocks noChangeShapeType="1"/>
            </p:cNvSpPr>
            <p:nvPr/>
          </p:nvSpPr>
          <p:spPr bwMode="auto">
            <a:xfrm>
              <a:off x="1328" y="5424"/>
              <a:ext cx="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87" name="Line 1044"/>
            <p:cNvSpPr>
              <a:spLocks noChangeShapeType="1"/>
            </p:cNvSpPr>
            <p:nvPr/>
          </p:nvSpPr>
          <p:spPr bwMode="auto">
            <a:xfrm>
              <a:off x="1341" y="5424"/>
              <a:ext cx="9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88" name="Line 1045"/>
            <p:cNvSpPr>
              <a:spLocks noChangeShapeType="1"/>
            </p:cNvSpPr>
            <p:nvPr/>
          </p:nvSpPr>
          <p:spPr bwMode="auto">
            <a:xfrm>
              <a:off x="1355" y="5424"/>
              <a:ext cx="9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89" name="Line 1046"/>
            <p:cNvSpPr>
              <a:spLocks noChangeShapeType="1"/>
            </p:cNvSpPr>
            <p:nvPr/>
          </p:nvSpPr>
          <p:spPr bwMode="auto">
            <a:xfrm>
              <a:off x="1369" y="5424"/>
              <a:ext cx="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90" name="Line 1047"/>
            <p:cNvSpPr>
              <a:spLocks noChangeShapeType="1"/>
            </p:cNvSpPr>
            <p:nvPr/>
          </p:nvSpPr>
          <p:spPr bwMode="auto">
            <a:xfrm>
              <a:off x="1382" y="5424"/>
              <a:ext cx="9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91" name="Line 1048"/>
            <p:cNvSpPr>
              <a:spLocks noChangeShapeType="1"/>
            </p:cNvSpPr>
            <p:nvPr/>
          </p:nvSpPr>
          <p:spPr bwMode="auto">
            <a:xfrm>
              <a:off x="1396" y="5424"/>
              <a:ext cx="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92" name="Line 1049"/>
            <p:cNvSpPr>
              <a:spLocks noChangeShapeType="1"/>
            </p:cNvSpPr>
            <p:nvPr/>
          </p:nvSpPr>
          <p:spPr bwMode="auto">
            <a:xfrm>
              <a:off x="1410" y="5424"/>
              <a:ext cx="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93" name="Line 1050"/>
            <p:cNvSpPr>
              <a:spLocks noChangeShapeType="1"/>
            </p:cNvSpPr>
            <p:nvPr/>
          </p:nvSpPr>
          <p:spPr bwMode="auto">
            <a:xfrm>
              <a:off x="1423" y="5424"/>
              <a:ext cx="9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94" name="Line 1051"/>
            <p:cNvSpPr>
              <a:spLocks noChangeShapeType="1"/>
            </p:cNvSpPr>
            <p:nvPr/>
          </p:nvSpPr>
          <p:spPr bwMode="auto">
            <a:xfrm>
              <a:off x="1437" y="5424"/>
              <a:ext cx="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95" name="Line 1052"/>
            <p:cNvSpPr>
              <a:spLocks noChangeShapeType="1"/>
            </p:cNvSpPr>
            <p:nvPr/>
          </p:nvSpPr>
          <p:spPr bwMode="auto">
            <a:xfrm>
              <a:off x="1451" y="5424"/>
              <a:ext cx="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96" name="Line 1053"/>
            <p:cNvSpPr>
              <a:spLocks noChangeShapeType="1"/>
            </p:cNvSpPr>
            <p:nvPr/>
          </p:nvSpPr>
          <p:spPr bwMode="auto">
            <a:xfrm>
              <a:off x="1464" y="5424"/>
              <a:ext cx="9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97" name="Line 1054"/>
            <p:cNvSpPr>
              <a:spLocks noChangeShapeType="1"/>
            </p:cNvSpPr>
            <p:nvPr/>
          </p:nvSpPr>
          <p:spPr bwMode="auto">
            <a:xfrm>
              <a:off x="1478" y="5424"/>
              <a:ext cx="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98" name="Line 1055"/>
            <p:cNvSpPr>
              <a:spLocks noChangeShapeType="1"/>
            </p:cNvSpPr>
            <p:nvPr/>
          </p:nvSpPr>
          <p:spPr bwMode="auto">
            <a:xfrm>
              <a:off x="1491" y="5424"/>
              <a:ext cx="9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599" name="Line 1056"/>
            <p:cNvSpPr>
              <a:spLocks noChangeShapeType="1"/>
            </p:cNvSpPr>
            <p:nvPr/>
          </p:nvSpPr>
          <p:spPr bwMode="auto">
            <a:xfrm>
              <a:off x="1504" y="5424"/>
              <a:ext cx="9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00" name="Line 1057"/>
            <p:cNvSpPr>
              <a:spLocks noChangeShapeType="1"/>
            </p:cNvSpPr>
            <p:nvPr/>
          </p:nvSpPr>
          <p:spPr bwMode="auto">
            <a:xfrm>
              <a:off x="1519" y="5424"/>
              <a:ext cx="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01" name="Line 1058"/>
            <p:cNvSpPr>
              <a:spLocks noChangeShapeType="1"/>
            </p:cNvSpPr>
            <p:nvPr/>
          </p:nvSpPr>
          <p:spPr bwMode="auto">
            <a:xfrm>
              <a:off x="1532" y="5424"/>
              <a:ext cx="9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02" name="Line 1059"/>
            <p:cNvSpPr>
              <a:spLocks noChangeShapeType="1"/>
            </p:cNvSpPr>
            <p:nvPr/>
          </p:nvSpPr>
          <p:spPr bwMode="auto">
            <a:xfrm>
              <a:off x="1546" y="5424"/>
              <a:ext cx="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03" name="Line 1060"/>
            <p:cNvSpPr>
              <a:spLocks noChangeShapeType="1"/>
            </p:cNvSpPr>
            <p:nvPr/>
          </p:nvSpPr>
          <p:spPr bwMode="auto">
            <a:xfrm>
              <a:off x="1559" y="5424"/>
              <a:ext cx="9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04" name="Line 1061"/>
            <p:cNvSpPr>
              <a:spLocks noChangeShapeType="1"/>
            </p:cNvSpPr>
            <p:nvPr/>
          </p:nvSpPr>
          <p:spPr bwMode="auto">
            <a:xfrm>
              <a:off x="1573" y="5424"/>
              <a:ext cx="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05" name="Line 1062"/>
            <p:cNvSpPr>
              <a:spLocks noChangeShapeType="1"/>
            </p:cNvSpPr>
            <p:nvPr/>
          </p:nvSpPr>
          <p:spPr bwMode="auto">
            <a:xfrm>
              <a:off x="1587" y="5424"/>
              <a:ext cx="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06" name="Line 1063"/>
            <p:cNvSpPr>
              <a:spLocks noChangeShapeType="1"/>
            </p:cNvSpPr>
            <p:nvPr/>
          </p:nvSpPr>
          <p:spPr bwMode="auto">
            <a:xfrm>
              <a:off x="1600" y="5424"/>
              <a:ext cx="9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07" name="Line 1064"/>
            <p:cNvSpPr>
              <a:spLocks noChangeShapeType="1"/>
            </p:cNvSpPr>
            <p:nvPr/>
          </p:nvSpPr>
          <p:spPr bwMode="auto">
            <a:xfrm>
              <a:off x="1614" y="5424"/>
              <a:ext cx="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08" name="Line 1065"/>
            <p:cNvSpPr>
              <a:spLocks noChangeShapeType="1"/>
            </p:cNvSpPr>
            <p:nvPr/>
          </p:nvSpPr>
          <p:spPr bwMode="auto">
            <a:xfrm>
              <a:off x="1628" y="5424"/>
              <a:ext cx="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09" name="Freeform 1066"/>
            <p:cNvSpPr>
              <a:spLocks/>
            </p:cNvSpPr>
            <p:nvPr/>
          </p:nvSpPr>
          <p:spPr bwMode="auto">
            <a:xfrm>
              <a:off x="1641" y="5424"/>
              <a:ext cx="9" cy="1"/>
            </a:xfrm>
            <a:custGeom>
              <a:avLst/>
              <a:gdLst>
                <a:gd name="T0" fmla="*/ 0 w 9"/>
                <a:gd name="T1" fmla="*/ 0 h 1"/>
                <a:gd name="T2" fmla="*/ 9 w 9"/>
                <a:gd name="T3" fmla="*/ 0 h 1"/>
                <a:gd name="T4" fmla="*/ 9 w 9"/>
                <a:gd name="T5" fmla="*/ 0 h 1"/>
                <a:gd name="T6" fmla="*/ 9 w 9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"/>
                <a:gd name="T14" fmla="*/ 9 w 9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">
                  <a:moveTo>
                    <a:pt x="0" y="0"/>
                  </a:moveTo>
                  <a:lnTo>
                    <a:pt x="9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10" name="Line 1067"/>
            <p:cNvSpPr>
              <a:spLocks noChangeShapeType="1"/>
            </p:cNvSpPr>
            <p:nvPr/>
          </p:nvSpPr>
          <p:spPr bwMode="auto">
            <a:xfrm>
              <a:off x="1648" y="5424"/>
              <a:ext cx="1" cy="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11" name="Line 1068"/>
            <p:cNvSpPr>
              <a:spLocks noChangeShapeType="1"/>
            </p:cNvSpPr>
            <p:nvPr/>
          </p:nvSpPr>
          <p:spPr bwMode="auto">
            <a:xfrm>
              <a:off x="1648" y="5433"/>
              <a:ext cx="1" cy="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12" name="Line 1069"/>
            <p:cNvSpPr>
              <a:spLocks noChangeShapeType="1"/>
            </p:cNvSpPr>
            <p:nvPr/>
          </p:nvSpPr>
          <p:spPr bwMode="auto">
            <a:xfrm>
              <a:off x="1648" y="5444"/>
              <a:ext cx="1" cy="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13" name="Line 1070"/>
            <p:cNvSpPr>
              <a:spLocks noChangeShapeType="1"/>
            </p:cNvSpPr>
            <p:nvPr/>
          </p:nvSpPr>
          <p:spPr bwMode="auto">
            <a:xfrm>
              <a:off x="1648" y="5454"/>
              <a:ext cx="1" cy="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14" name="Line 1071"/>
            <p:cNvSpPr>
              <a:spLocks noChangeShapeType="1"/>
            </p:cNvSpPr>
            <p:nvPr/>
          </p:nvSpPr>
          <p:spPr bwMode="auto">
            <a:xfrm>
              <a:off x="1648" y="5464"/>
              <a:ext cx="1" cy="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15" name="Line 1072"/>
            <p:cNvSpPr>
              <a:spLocks noChangeShapeType="1"/>
            </p:cNvSpPr>
            <p:nvPr/>
          </p:nvSpPr>
          <p:spPr bwMode="auto">
            <a:xfrm>
              <a:off x="1648" y="5474"/>
              <a:ext cx="1" cy="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16" name="Line 1073"/>
            <p:cNvSpPr>
              <a:spLocks noChangeShapeType="1"/>
            </p:cNvSpPr>
            <p:nvPr/>
          </p:nvSpPr>
          <p:spPr bwMode="auto">
            <a:xfrm>
              <a:off x="1648" y="5484"/>
              <a:ext cx="1" cy="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17" name="Line 1074"/>
            <p:cNvSpPr>
              <a:spLocks noChangeShapeType="1"/>
            </p:cNvSpPr>
            <p:nvPr/>
          </p:nvSpPr>
          <p:spPr bwMode="auto">
            <a:xfrm>
              <a:off x="1648" y="5494"/>
              <a:ext cx="1" cy="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18" name="Line 1075"/>
            <p:cNvSpPr>
              <a:spLocks noChangeShapeType="1"/>
            </p:cNvSpPr>
            <p:nvPr/>
          </p:nvSpPr>
          <p:spPr bwMode="auto">
            <a:xfrm>
              <a:off x="1648" y="5504"/>
              <a:ext cx="1" cy="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19" name="Line 1076"/>
            <p:cNvSpPr>
              <a:spLocks noChangeShapeType="1"/>
            </p:cNvSpPr>
            <p:nvPr/>
          </p:nvSpPr>
          <p:spPr bwMode="auto">
            <a:xfrm>
              <a:off x="1648" y="5515"/>
              <a:ext cx="1" cy="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20" name="Line 1077"/>
            <p:cNvSpPr>
              <a:spLocks noChangeShapeType="1"/>
            </p:cNvSpPr>
            <p:nvPr/>
          </p:nvSpPr>
          <p:spPr bwMode="auto">
            <a:xfrm>
              <a:off x="1648" y="5524"/>
              <a:ext cx="1" cy="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21" name="Line 1078"/>
            <p:cNvSpPr>
              <a:spLocks noChangeShapeType="1"/>
            </p:cNvSpPr>
            <p:nvPr/>
          </p:nvSpPr>
          <p:spPr bwMode="auto">
            <a:xfrm>
              <a:off x="1648" y="5535"/>
              <a:ext cx="1" cy="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22" name="Line 1079"/>
            <p:cNvSpPr>
              <a:spLocks noChangeShapeType="1"/>
            </p:cNvSpPr>
            <p:nvPr/>
          </p:nvSpPr>
          <p:spPr bwMode="auto">
            <a:xfrm>
              <a:off x="1648" y="5544"/>
              <a:ext cx="1" cy="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23" name="Line 1080"/>
            <p:cNvSpPr>
              <a:spLocks noChangeShapeType="1"/>
            </p:cNvSpPr>
            <p:nvPr/>
          </p:nvSpPr>
          <p:spPr bwMode="auto">
            <a:xfrm>
              <a:off x="1648" y="5555"/>
              <a:ext cx="1" cy="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24" name="Line 1081"/>
            <p:cNvSpPr>
              <a:spLocks noChangeShapeType="1"/>
            </p:cNvSpPr>
            <p:nvPr/>
          </p:nvSpPr>
          <p:spPr bwMode="auto">
            <a:xfrm>
              <a:off x="1648" y="5564"/>
              <a:ext cx="1" cy="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25" name="Line 1082"/>
            <p:cNvSpPr>
              <a:spLocks noChangeShapeType="1"/>
            </p:cNvSpPr>
            <p:nvPr/>
          </p:nvSpPr>
          <p:spPr bwMode="auto">
            <a:xfrm>
              <a:off x="1648" y="5575"/>
              <a:ext cx="1" cy="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26" name="Line 1083"/>
            <p:cNvSpPr>
              <a:spLocks noChangeShapeType="1"/>
            </p:cNvSpPr>
            <p:nvPr/>
          </p:nvSpPr>
          <p:spPr bwMode="auto">
            <a:xfrm>
              <a:off x="1648" y="5584"/>
              <a:ext cx="1" cy="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27" name="Freeform 1084"/>
            <p:cNvSpPr>
              <a:spLocks/>
            </p:cNvSpPr>
            <p:nvPr/>
          </p:nvSpPr>
          <p:spPr bwMode="auto">
            <a:xfrm>
              <a:off x="1648" y="5595"/>
              <a:ext cx="1" cy="4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0 w 1"/>
                <a:gd name="T5" fmla="*/ 4 h 4"/>
                <a:gd name="T6" fmla="*/ 0 w 1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4"/>
                <a:gd name="T14" fmla="*/ 1 w 1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4">
                  <a:moveTo>
                    <a:pt x="0" y="0"/>
                  </a:moveTo>
                  <a:lnTo>
                    <a:pt x="0" y="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4628" name="Rectangle 1085"/>
            <p:cNvSpPr>
              <a:spLocks noChangeArrowheads="1"/>
            </p:cNvSpPr>
            <p:nvPr/>
          </p:nvSpPr>
          <p:spPr bwMode="auto">
            <a:xfrm>
              <a:off x="1354" y="5404"/>
              <a:ext cx="9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 i="1">
                  <a:solidFill>
                    <a:srgbClr val="000000"/>
                  </a:solidFill>
                  <a:latin typeface="Palatino" pitchFamily="18" charset="0"/>
                </a:rPr>
                <a:t>u</a:t>
              </a:r>
              <a:endParaRPr lang="en-US" sz="1350"/>
            </a:p>
          </p:txBody>
        </p:sp>
        <p:sp>
          <p:nvSpPr>
            <p:cNvPr id="14629" name="Rectangle 1086"/>
            <p:cNvSpPr>
              <a:spLocks noChangeArrowheads="1"/>
            </p:cNvSpPr>
            <p:nvPr/>
          </p:nvSpPr>
          <p:spPr bwMode="auto">
            <a:xfrm>
              <a:off x="1654" y="5577"/>
              <a:ext cx="8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 i="1">
                  <a:solidFill>
                    <a:srgbClr val="000000"/>
                  </a:solidFill>
                  <a:latin typeface="Palatino" pitchFamily="18" charset="0"/>
                </a:rPr>
                <a:t>x</a:t>
              </a:r>
              <a:endParaRPr lang="en-US" sz="1350"/>
            </a:p>
          </p:txBody>
        </p:sp>
        <p:sp>
          <p:nvSpPr>
            <p:cNvPr id="14630" name="Rectangle 1087"/>
            <p:cNvSpPr>
              <a:spLocks noChangeArrowheads="1"/>
            </p:cNvSpPr>
            <p:nvPr/>
          </p:nvSpPr>
          <p:spPr bwMode="auto">
            <a:xfrm>
              <a:off x="1659" y="5495"/>
              <a:ext cx="15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>
                  <a:solidFill>
                    <a:srgbClr val="000000"/>
                  </a:solidFill>
                  <a:latin typeface="Palatino" pitchFamily="18" charset="0"/>
                </a:rPr>
                <a:t>F(</a:t>
              </a:r>
              <a:endParaRPr lang="en-US" sz="1350"/>
            </a:p>
          </p:txBody>
        </p:sp>
        <p:sp>
          <p:nvSpPr>
            <p:cNvPr id="14631" name="Rectangle 1088"/>
            <p:cNvSpPr>
              <a:spLocks noChangeArrowheads="1"/>
            </p:cNvSpPr>
            <p:nvPr/>
          </p:nvSpPr>
          <p:spPr bwMode="auto">
            <a:xfrm>
              <a:off x="1680" y="5495"/>
              <a:ext cx="8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 i="1">
                  <a:solidFill>
                    <a:srgbClr val="000000"/>
                  </a:solidFill>
                  <a:latin typeface="Palatino" pitchFamily="18" charset="0"/>
                </a:rPr>
                <a:t>x</a:t>
              </a:r>
              <a:endParaRPr lang="en-US" sz="1350"/>
            </a:p>
          </p:txBody>
        </p:sp>
        <p:sp>
          <p:nvSpPr>
            <p:cNvPr id="14632" name="Rectangle 1089"/>
            <p:cNvSpPr>
              <a:spLocks noChangeArrowheads="1"/>
            </p:cNvSpPr>
            <p:nvPr/>
          </p:nvSpPr>
          <p:spPr bwMode="auto">
            <a:xfrm>
              <a:off x="1693" y="5495"/>
              <a:ext cx="5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">
                  <a:solidFill>
                    <a:srgbClr val="000000"/>
                  </a:solidFill>
                  <a:latin typeface="Palatino" pitchFamily="18" charset="0"/>
                </a:rPr>
                <a:t>)</a:t>
              </a:r>
              <a:endParaRPr lang="en-US" sz="1350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Simulation origins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917999" y="999572"/>
            <a:ext cx="8025976" cy="3529954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pl-PL" dirty="0"/>
              <a:t>Stanisław </a:t>
            </a:r>
            <a:r>
              <a:rPr lang="pl-PL" dirty="0" err="1"/>
              <a:t>Ulam</a:t>
            </a:r>
            <a:r>
              <a:rPr lang="pl-PL" dirty="0"/>
              <a:t>,</a:t>
            </a:r>
            <a:r>
              <a:rPr lang="en-US" dirty="0"/>
              <a:t> Los Alamos, Manhattan Project, computer ENIAC, </a:t>
            </a:r>
            <a:r>
              <a:rPr lang="it-IT" dirty="0"/>
              <a:t>neutron diffusion in fissionable material</a:t>
            </a:r>
            <a:r>
              <a:rPr lang="pl-PL" dirty="0"/>
              <a:t> (</a:t>
            </a:r>
            <a:r>
              <a:rPr lang="en-US" dirty="0"/>
              <a:t>1947</a:t>
            </a:r>
            <a:r>
              <a:rPr lang="pl-PL" dirty="0"/>
              <a:t>)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At beginning not too many applications – no computational tools</a:t>
            </a:r>
            <a:endParaRPr lang="pl-PL" dirty="0"/>
          </a:p>
          <a:p>
            <a:pPr>
              <a:lnSpc>
                <a:spcPct val="90000"/>
              </a:lnSpc>
            </a:pPr>
            <a:r>
              <a:rPr lang="en-US" dirty="0"/>
              <a:t>Nowadays a very popular tool in analysis in many fields including economics </a:t>
            </a:r>
            <a:endParaRPr lang="pl-PL" dirty="0"/>
          </a:p>
        </p:txBody>
      </p:sp>
      <p:grpSp>
        <p:nvGrpSpPr>
          <p:cNvPr id="15365" name="Group 6"/>
          <p:cNvGrpSpPr>
            <a:grpSpLocks noChangeAspect="1"/>
          </p:cNvGrpSpPr>
          <p:nvPr/>
        </p:nvGrpSpPr>
        <p:grpSpPr bwMode="auto">
          <a:xfrm>
            <a:off x="1491854" y="2194322"/>
            <a:ext cx="6523432" cy="2522934"/>
            <a:chOff x="293" y="1507"/>
            <a:chExt cx="5479" cy="2119"/>
          </a:xfrm>
        </p:grpSpPr>
        <p:sp>
          <p:nvSpPr>
            <p:cNvPr id="15366" name="AutoShape 5"/>
            <p:cNvSpPr>
              <a:spLocks noChangeAspect="1" noChangeArrowheads="1" noTextEdit="1"/>
            </p:cNvSpPr>
            <p:nvPr/>
          </p:nvSpPr>
          <p:spPr bwMode="auto">
            <a:xfrm>
              <a:off x="293" y="1507"/>
              <a:ext cx="5467" cy="2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5367" name="Line 7"/>
            <p:cNvSpPr>
              <a:spLocks noChangeShapeType="1"/>
            </p:cNvSpPr>
            <p:nvPr/>
          </p:nvSpPr>
          <p:spPr bwMode="auto">
            <a:xfrm flipH="1">
              <a:off x="2819" y="2748"/>
              <a:ext cx="446" cy="48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5368" name="Line 8"/>
            <p:cNvSpPr>
              <a:spLocks noChangeShapeType="1"/>
            </p:cNvSpPr>
            <p:nvPr/>
          </p:nvSpPr>
          <p:spPr bwMode="auto">
            <a:xfrm>
              <a:off x="3265" y="2748"/>
              <a:ext cx="442" cy="48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5369" name="Line 9"/>
            <p:cNvSpPr>
              <a:spLocks noChangeShapeType="1"/>
            </p:cNvSpPr>
            <p:nvPr/>
          </p:nvSpPr>
          <p:spPr bwMode="auto">
            <a:xfrm>
              <a:off x="1212" y="2748"/>
              <a:ext cx="441" cy="48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5370" name="Line 10"/>
            <p:cNvSpPr>
              <a:spLocks noChangeShapeType="1"/>
            </p:cNvSpPr>
            <p:nvPr/>
          </p:nvSpPr>
          <p:spPr bwMode="auto">
            <a:xfrm flipH="1">
              <a:off x="765" y="2748"/>
              <a:ext cx="447" cy="48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5371" name="Line 11"/>
            <p:cNvSpPr>
              <a:spLocks noChangeShapeType="1"/>
            </p:cNvSpPr>
            <p:nvPr/>
          </p:nvSpPr>
          <p:spPr bwMode="auto">
            <a:xfrm>
              <a:off x="2183" y="2154"/>
              <a:ext cx="1082" cy="3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5372" name="Line 12"/>
            <p:cNvSpPr>
              <a:spLocks noChangeShapeType="1"/>
            </p:cNvSpPr>
            <p:nvPr/>
          </p:nvSpPr>
          <p:spPr bwMode="auto">
            <a:xfrm flipH="1">
              <a:off x="1212" y="2154"/>
              <a:ext cx="971" cy="3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5373" name="Rectangle 13"/>
            <p:cNvSpPr>
              <a:spLocks noChangeArrowheads="1"/>
            </p:cNvSpPr>
            <p:nvPr/>
          </p:nvSpPr>
          <p:spPr bwMode="auto">
            <a:xfrm>
              <a:off x="1378" y="1609"/>
              <a:ext cx="1610" cy="54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5374" name="Rectangle 14"/>
            <p:cNvSpPr>
              <a:spLocks noChangeArrowheads="1"/>
            </p:cNvSpPr>
            <p:nvPr/>
          </p:nvSpPr>
          <p:spPr bwMode="auto">
            <a:xfrm>
              <a:off x="1697" y="1814"/>
              <a:ext cx="1026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050" dirty="0">
                  <a:solidFill>
                    <a:srgbClr val="000000"/>
                  </a:solidFill>
                </a:rPr>
                <a:t>Mathematical models </a:t>
              </a:r>
              <a:endParaRPr lang="en-US" sz="1350" dirty="0"/>
            </a:p>
          </p:txBody>
        </p:sp>
        <p:sp>
          <p:nvSpPr>
            <p:cNvPr id="15375" name="Rectangle 15"/>
            <p:cNvSpPr>
              <a:spLocks noChangeArrowheads="1"/>
            </p:cNvSpPr>
            <p:nvPr/>
          </p:nvSpPr>
          <p:spPr bwMode="auto">
            <a:xfrm>
              <a:off x="724" y="2464"/>
              <a:ext cx="976" cy="284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5376" name="Rectangle 16"/>
            <p:cNvSpPr>
              <a:spLocks noChangeArrowheads="1"/>
            </p:cNvSpPr>
            <p:nvPr/>
          </p:nvSpPr>
          <p:spPr bwMode="auto">
            <a:xfrm>
              <a:off x="794" y="2538"/>
              <a:ext cx="642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050" dirty="0">
                  <a:solidFill>
                    <a:srgbClr val="000000"/>
                  </a:solidFill>
                </a:rPr>
                <a:t>Deterministic </a:t>
              </a:r>
              <a:endParaRPr lang="en-US" sz="1350" dirty="0"/>
            </a:p>
          </p:txBody>
        </p:sp>
        <p:sp>
          <p:nvSpPr>
            <p:cNvPr id="15377" name="Rectangle 17"/>
            <p:cNvSpPr>
              <a:spLocks noChangeArrowheads="1"/>
            </p:cNvSpPr>
            <p:nvPr/>
          </p:nvSpPr>
          <p:spPr bwMode="auto">
            <a:xfrm>
              <a:off x="2777" y="2464"/>
              <a:ext cx="976" cy="284"/>
            </a:xfrm>
            <a:prstGeom prst="rect">
              <a:avLst/>
            </a:prstGeom>
            <a:solidFill>
              <a:srgbClr val="FFC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5378" name="Rectangle 18"/>
            <p:cNvSpPr>
              <a:spLocks noChangeArrowheads="1"/>
            </p:cNvSpPr>
            <p:nvPr/>
          </p:nvSpPr>
          <p:spPr bwMode="auto">
            <a:xfrm>
              <a:off x="2850" y="2538"/>
              <a:ext cx="46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050" dirty="0">
                  <a:solidFill>
                    <a:srgbClr val="000000"/>
                  </a:solidFill>
                </a:rPr>
                <a:t>Stochastic</a:t>
              </a:r>
              <a:endParaRPr lang="en-US" sz="1350" dirty="0"/>
            </a:p>
          </p:txBody>
        </p:sp>
        <p:sp>
          <p:nvSpPr>
            <p:cNvPr id="15379" name="Rectangle 19"/>
            <p:cNvSpPr>
              <a:spLocks noChangeArrowheads="1"/>
            </p:cNvSpPr>
            <p:nvPr/>
          </p:nvSpPr>
          <p:spPr bwMode="auto">
            <a:xfrm>
              <a:off x="397" y="3234"/>
              <a:ext cx="737" cy="290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5380" name="Rectangle 20"/>
            <p:cNvSpPr>
              <a:spLocks noChangeArrowheads="1"/>
            </p:cNvSpPr>
            <p:nvPr/>
          </p:nvSpPr>
          <p:spPr bwMode="auto">
            <a:xfrm>
              <a:off x="516" y="3311"/>
              <a:ext cx="256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050" dirty="0">
                  <a:solidFill>
                    <a:srgbClr val="000000"/>
                  </a:solidFill>
                </a:rPr>
                <a:t>Static</a:t>
              </a:r>
              <a:endParaRPr lang="en-US" sz="1350" dirty="0"/>
            </a:p>
          </p:txBody>
        </p:sp>
        <p:sp>
          <p:nvSpPr>
            <p:cNvPr id="15381" name="Rectangle 21"/>
            <p:cNvSpPr>
              <a:spLocks noChangeArrowheads="1"/>
            </p:cNvSpPr>
            <p:nvPr/>
          </p:nvSpPr>
          <p:spPr bwMode="auto">
            <a:xfrm>
              <a:off x="1285" y="3234"/>
              <a:ext cx="737" cy="290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5382" name="Rectangle 22"/>
            <p:cNvSpPr>
              <a:spLocks noChangeArrowheads="1"/>
            </p:cNvSpPr>
            <p:nvPr/>
          </p:nvSpPr>
          <p:spPr bwMode="auto">
            <a:xfrm>
              <a:off x="1342" y="3311"/>
              <a:ext cx="513" cy="17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350" dirty="0"/>
                <a:t>Dynamic</a:t>
              </a:r>
            </a:p>
          </p:txBody>
        </p:sp>
        <p:sp>
          <p:nvSpPr>
            <p:cNvPr id="15383" name="Rectangle 23"/>
            <p:cNvSpPr>
              <a:spLocks noChangeArrowheads="1"/>
            </p:cNvSpPr>
            <p:nvPr/>
          </p:nvSpPr>
          <p:spPr bwMode="auto">
            <a:xfrm>
              <a:off x="4042" y="2764"/>
              <a:ext cx="1614" cy="35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5384" name="Rectangle 24"/>
            <p:cNvSpPr>
              <a:spLocks noChangeArrowheads="1"/>
            </p:cNvSpPr>
            <p:nvPr/>
          </p:nvSpPr>
          <p:spPr bwMode="auto">
            <a:xfrm>
              <a:off x="4153" y="2776"/>
              <a:ext cx="899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050" i="1" dirty="0">
                  <a:solidFill>
                    <a:srgbClr val="000000"/>
                  </a:solidFill>
                </a:rPr>
                <a:t>Randomness </a:t>
              </a:r>
            </a:p>
            <a:p>
              <a:r>
                <a:rPr lang="en-US" sz="1050" i="1" dirty="0">
                  <a:solidFill>
                    <a:srgbClr val="000000"/>
                  </a:solidFill>
                </a:rPr>
                <a:t>of the environment </a:t>
              </a:r>
              <a:endParaRPr lang="en-US" sz="1350" dirty="0"/>
            </a:p>
          </p:txBody>
        </p:sp>
        <p:sp>
          <p:nvSpPr>
            <p:cNvPr id="15385" name="Rectangle 25"/>
            <p:cNvSpPr>
              <a:spLocks noChangeArrowheads="1"/>
            </p:cNvSpPr>
            <p:nvPr/>
          </p:nvSpPr>
          <p:spPr bwMode="auto">
            <a:xfrm>
              <a:off x="4042" y="2280"/>
              <a:ext cx="1614" cy="46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5386" name="Rectangle 26"/>
            <p:cNvSpPr>
              <a:spLocks noChangeArrowheads="1"/>
            </p:cNvSpPr>
            <p:nvPr/>
          </p:nvSpPr>
          <p:spPr bwMode="auto">
            <a:xfrm>
              <a:off x="4158" y="2322"/>
              <a:ext cx="1614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en-US" sz="1050" i="1" dirty="0">
                  <a:solidFill>
                    <a:srgbClr val="000000"/>
                  </a:solidFill>
                </a:rPr>
                <a:t>Decisions made </a:t>
              </a:r>
            </a:p>
            <a:p>
              <a:r>
                <a:rPr lang="en-US" sz="1050" i="1" dirty="0">
                  <a:solidFill>
                    <a:srgbClr val="000000"/>
                  </a:solidFill>
                </a:rPr>
                <a:t>by competitor </a:t>
              </a:r>
              <a:r>
                <a:rPr lang="en-US" sz="1050" i="1" dirty="0">
                  <a:solidFill>
                    <a:srgbClr val="000000"/>
                  </a:solidFill>
                  <a:sym typeface="Wingdings" pitchFamily="2" charset="2"/>
                </a:rPr>
                <a:t> Game Theory should be </a:t>
              </a:r>
              <a:r>
                <a:rPr lang="en-US" sz="1050" i="1" dirty="0" err="1">
                  <a:solidFill>
                    <a:srgbClr val="000000"/>
                  </a:solidFill>
                  <a:sym typeface="Wingdings" pitchFamily="2" charset="2"/>
                </a:rPr>
                <a:t>inclueded</a:t>
              </a:r>
              <a:endParaRPr lang="en-US" sz="1350" dirty="0"/>
            </a:p>
          </p:txBody>
        </p:sp>
        <p:sp>
          <p:nvSpPr>
            <p:cNvPr id="15387" name="Rectangle 27"/>
            <p:cNvSpPr>
              <a:spLocks noChangeArrowheads="1"/>
            </p:cNvSpPr>
            <p:nvPr/>
          </p:nvSpPr>
          <p:spPr bwMode="auto">
            <a:xfrm>
              <a:off x="2450" y="3234"/>
              <a:ext cx="737" cy="290"/>
            </a:xfrm>
            <a:prstGeom prst="rect">
              <a:avLst/>
            </a:prstGeom>
            <a:solidFill>
              <a:srgbClr val="FFC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5388" name="Rectangle 28"/>
            <p:cNvSpPr>
              <a:spLocks noChangeArrowheads="1"/>
            </p:cNvSpPr>
            <p:nvPr/>
          </p:nvSpPr>
          <p:spPr bwMode="auto">
            <a:xfrm>
              <a:off x="2570" y="3311"/>
              <a:ext cx="35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350" dirty="0"/>
                <a:t>Static </a:t>
              </a:r>
            </a:p>
          </p:txBody>
        </p:sp>
        <p:sp>
          <p:nvSpPr>
            <p:cNvPr id="15389" name="Rectangle 29"/>
            <p:cNvSpPr>
              <a:spLocks noChangeArrowheads="1"/>
            </p:cNvSpPr>
            <p:nvPr/>
          </p:nvSpPr>
          <p:spPr bwMode="auto">
            <a:xfrm>
              <a:off x="3338" y="3234"/>
              <a:ext cx="737" cy="290"/>
            </a:xfrm>
            <a:prstGeom prst="rect">
              <a:avLst/>
            </a:prstGeom>
            <a:solidFill>
              <a:srgbClr val="FFC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15390" name="Rectangle 30"/>
            <p:cNvSpPr>
              <a:spLocks noChangeArrowheads="1"/>
            </p:cNvSpPr>
            <p:nvPr/>
          </p:nvSpPr>
          <p:spPr bwMode="auto">
            <a:xfrm>
              <a:off x="3390" y="3311"/>
              <a:ext cx="399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050" dirty="0">
                  <a:solidFill>
                    <a:srgbClr val="000000"/>
                  </a:solidFill>
                </a:rPr>
                <a:t>Dynamic</a:t>
              </a:r>
              <a:endParaRPr lang="en-US" sz="1350" dirty="0"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F9F148F1-900E-8450-89AD-3EE2CBA2867A}"/>
              </a:ext>
            </a:extLst>
          </p:cNvPr>
          <p:cNvSpPr/>
          <p:nvPr/>
        </p:nvSpPr>
        <p:spPr bwMode="auto">
          <a:xfrm>
            <a:off x="5383019" y="1951162"/>
            <a:ext cx="270000" cy="251993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>
              <a:latin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12FC5D-12BE-9ECE-0B5E-F2A6316A3CA9}"/>
              </a:ext>
            </a:extLst>
          </p:cNvPr>
          <p:cNvSpPr txBox="1"/>
          <p:nvPr/>
        </p:nvSpPr>
        <p:spPr>
          <a:xfrm>
            <a:off x="5786969" y="1968847"/>
            <a:ext cx="3429000" cy="279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pl-PL" sz="1350" dirty="0" err="1"/>
              <a:t>Topic</a:t>
            </a:r>
            <a:r>
              <a:rPr lang="pl-PL" sz="1350" dirty="0"/>
              <a:t> of </a:t>
            </a:r>
            <a:r>
              <a:rPr lang="pl-PL" sz="1350" dirty="0" err="1"/>
              <a:t>this</a:t>
            </a:r>
            <a:r>
              <a:rPr lang="pl-PL" sz="1350" dirty="0"/>
              <a:t> </a:t>
            </a:r>
            <a:r>
              <a:rPr lang="pl-PL" sz="1350" dirty="0" err="1"/>
              <a:t>course</a:t>
            </a:r>
            <a:endParaRPr lang="pl-PL" sz="12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2B849E6-2C59-34AA-BFC2-BEAA83047DD4}"/>
              </a:ext>
            </a:extLst>
          </p:cNvPr>
          <p:cNvSpPr/>
          <p:nvPr/>
        </p:nvSpPr>
        <p:spPr bwMode="auto">
          <a:xfrm>
            <a:off x="5383972" y="2346662"/>
            <a:ext cx="270000" cy="251993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>
              <a:latin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C2CE2B-4310-1A54-0933-091140E6F301}"/>
              </a:ext>
            </a:extLst>
          </p:cNvPr>
          <p:cNvSpPr txBox="1"/>
          <p:nvPr/>
        </p:nvSpPr>
        <p:spPr>
          <a:xfrm>
            <a:off x="5653972" y="2358617"/>
            <a:ext cx="2238682" cy="653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pl-PL" sz="1350" dirty="0" err="1"/>
              <a:t>Topic</a:t>
            </a:r>
            <a:r>
              <a:rPr lang="pl-PL" sz="1350" dirty="0"/>
              <a:t> of (</a:t>
            </a:r>
            <a:r>
              <a:rPr lang="pl-PL" sz="1350" dirty="0" err="1"/>
              <a:t>Deterministic</a:t>
            </a:r>
            <a:r>
              <a:rPr lang="pl-PL" sz="1350" dirty="0"/>
              <a:t>) </a:t>
            </a:r>
            <a:r>
              <a:rPr lang="pl-PL" sz="1350" dirty="0" err="1"/>
              <a:t>Optimization</a:t>
            </a:r>
            <a:r>
              <a:rPr lang="pl-PL" sz="1350" dirty="0"/>
              <a:t>  methods / </a:t>
            </a:r>
            <a:r>
              <a:rPr lang="pl-PL" sz="1350" dirty="0" err="1"/>
              <a:t>Operational</a:t>
            </a:r>
            <a:r>
              <a:rPr lang="pl-PL" sz="1350" dirty="0"/>
              <a:t> </a:t>
            </a:r>
            <a:r>
              <a:rPr lang="pl-PL" sz="1350" dirty="0" err="1"/>
              <a:t>Research</a:t>
            </a:r>
            <a:r>
              <a:rPr lang="pl-PL" sz="1350" dirty="0"/>
              <a:t> models</a:t>
            </a:r>
            <a:endParaRPr lang="pl-PL" sz="12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918000" y="139286"/>
            <a:ext cx="7773417" cy="675334"/>
          </a:xfrm>
        </p:spPr>
        <p:txBody>
          <a:bodyPr>
            <a:normAutofit/>
          </a:bodyPr>
          <a:lstStyle/>
          <a:p>
            <a:r>
              <a:rPr lang="en-US" dirty="0"/>
              <a:t>Generating numbers from any distribution</a:t>
            </a:r>
            <a:endParaRPr lang="pl-PL" dirty="0"/>
          </a:p>
        </p:txBody>
      </p:sp>
      <p:sp>
        <p:nvSpPr>
          <p:cNvPr id="102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918000" y="476953"/>
            <a:ext cx="7773417" cy="3145745"/>
          </a:xfrm>
        </p:spPr>
        <p:txBody>
          <a:bodyPr/>
          <a:lstStyle/>
          <a:p>
            <a:r>
              <a:rPr lang="pl-PL" b="1" u="sng" dirty="0" err="1"/>
              <a:t>inverting</a:t>
            </a:r>
            <a:r>
              <a:rPr lang="pl-PL" b="1" u="sng" dirty="0"/>
              <a:t> </a:t>
            </a:r>
            <a:r>
              <a:rPr lang="pl-PL" b="1" u="sng" dirty="0" err="1"/>
              <a:t>cumulative</a:t>
            </a:r>
            <a:r>
              <a:rPr lang="pl-PL" b="1" u="sng" dirty="0"/>
              <a:t> </a:t>
            </a:r>
            <a:r>
              <a:rPr lang="en-US" b="1" u="sng" dirty="0"/>
              <a:t>distribution function </a:t>
            </a:r>
            <a:br>
              <a:rPr lang="en-US" dirty="0"/>
            </a:br>
            <a:r>
              <a:rPr lang="en-US" altLang="en-US" dirty="0"/>
              <a:t>F(x) = P(</a:t>
            </a:r>
            <a:r>
              <a:rPr lang="pl-PL" altLang="en-US" dirty="0"/>
              <a:t>X</a:t>
            </a:r>
            <a:r>
              <a:rPr lang="en-US" altLang="en-US" dirty="0"/>
              <a:t> ≤ x)</a:t>
            </a:r>
            <a:endParaRPr lang="pl-PL" altLang="en-US" dirty="0"/>
          </a:p>
          <a:p>
            <a:pPr lvl="1"/>
            <a:r>
              <a:rPr lang="en-US" altLang="en-US" dirty="0"/>
              <a:t>Assign values of random variable values to ranges in </a:t>
            </a:r>
            <a:r>
              <a:rPr lang="en-US" dirty="0"/>
              <a:t>cumulative</a:t>
            </a:r>
            <a:r>
              <a:rPr lang="pl-PL" dirty="0"/>
              <a:t> </a:t>
            </a:r>
            <a:r>
              <a:rPr lang="en-US" dirty="0"/>
              <a:t>distribution function (CDF)</a:t>
            </a:r>
            <a:endParaRPr lang="pl-PL" altLang="en-US" dirty="0"/>
          </a:p>
          <a:p>
            <a:pPr lvl="1"/>
            <a:r>
              <a:rPr lang="en-US" altLang="en-US" b="1" u="sng" dirty="0"/>
              <a:t>draw a random number U(0</a:t>
            </a:r>
            <a:r>
              <a:rPr lang="pl-PL" altLang="en-US" b="1" u="sng" dirty="0"/>
              <a:t>; </a:t>
            </a:r>
            <a:r>
              <a:rPr lang="en-US" altLang="en-US" b="1" u="sng" dirty="0"/>
              <a:t>1) and find a matching probability range in CDF</a:t>
            </a:r>
            <a:endParaRPr lang="pl-PL" altLang="en-US" b="1" u="sng" dirty="0"/>
          </a:p>
          <a:p>
            <a:pPr lvl="1"/>
            <a:r>
              <a:rPr lang="en-US" altLang="en-US" b="1" u="sng" dirty="0"/>
              <a:t>find a matching CDF value</a:t>
            </a:r>
          </a:p>
          <a:p>
            <a:pPr marL="342900" lvl="1" indent="0">
              <a:buNone/>
            </a:pPr>
            <a:endParaRPr lang="en-US" altLang="en-US" dirty="0"/>
          </a:p>
          <a:p>
            <a:pPr marL="342900" lvl="1" indent="0">
              <a:buNone/>
            </a:pPr>
            <a:r>
              <a:rPr lang="en-US" altLang="en-US" dirty="0"/>
              <a:t>Example – throwing a dice </a:t>
            </a:r>
          </a:p>
        </p:txBody>
      </p:sp>
      <p:graphicFrame>
        <p:nvGraphicFramePr>
          <p:cNvPr id="1354758" name="Object 6"/>
          <p:cNvGraphicFramePr>
            <a:graphicFrameLocks noChangeAspect="1"/>
          </p:cNvGraphicFramePr>
          <p:nvPr/>
        </p:nvGraphicFramePr>
        <p:xfrm>
          <a:off x="1912144" y="3099197"/>
          <a:ext cx="1715691" cy="1703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ównanie" r:id="rId3" imgW="1612800" imgH="1600200" progId="Equation.3">
                  <p:embed/>
                </p:oleObj>
              </mc:Choice>
              <mc:Fallback>
                <p:oleObj name="Równanie" r:id="rId3" imgW="1612800" imgH="1600200" progId="Equation.3">
                  <p:embed/>
                  <p:pic>
                    <p:nvPicPr>
                      <p:cNvPr id="135475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2144" y="3099197"/>
                        <a:ext cx="1715691" cy="17037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upa 2"/>
          <p:cNvGrpSpPr/>
          <p:nvPr/>
        </p:nvGrpSpPr>
        <p:grpSpPr>
          <a:xfrm>
            <a:off x="4480560" y="2989422"/>
            <a:ext cx="3058716" cy="1889522"/>
            <a:chOff x="4503420" y="3719195"/>
            <a:chExt cx="4078288" cy="2519363"/>
          </a:xfrm>
        </p:grpSpPr>
        <p:pic>
          <p:nvPicPr>
            <p:cNvPr id="1354760" name="Picture 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3420" y="3719195"/>
              <a:ext cx="4078288" cy="2519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Prostokąt 1"/>
            <p:cNvSpPr/>
            <p:nvPr/>
          </p:nvSpPr>
          <p:spPr bwMode="auto">
            <a:xfrm>
              <a:off x="5928360" y="3779520"/>
              <a:ext cx="998220" cy="335991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7866" tIns="33338" rIns="67866" bIns="33338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latin typeface="Arial" charset="0"/>
              </a:endParaRPr>
            </a:p>
          </p:txBody>
        </p:sp>
      </p:grpSp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630" y="2783205"/>
            <a:ext cx="457961" cy="412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8330" y="1037306"/>
            <a:ext cx="7768800" cy="3394472"/>
          </a:xfrm>
        </p:spPr>
        <p:txBody>
          <a:bodyPr>
            <a:normAutofit lnSpcReduction="10000"/>
          </a:bodyPr>
          <a:lstStyle/>
          <a:p>
            <a:r>
              <a:rPr lang="en-US" b="1" u="sng" dirty="0"/>
              <a:t>Continuous variable </a:t>
            </a:r>
            <a:endParaRPr lang="pl-PL" b="1" u="sng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r>
              <a:rPr lang="en-US" dirty="0"/>
              <a:t>Nice Wikipedia visualization: </a:t>
            </a:r>
            <a:r>
              <a:rPr lang="en-US" dirty="0">
                <a:hlinkClick r:id="rId3"/>
              </a:rPr>
              <a:t>https://en.wikipedia.org/wiki/Inverse_transform_sampling</a:t>
            </a:r>
            <a:endParaRPr lang="en-US" dirty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960297" y="207300"/>
            <a:ext cx="7964245" cy="401964"/>
          </a:xfrm>
        </p:spPr>
        <p:txBody>
          <a:bodyPr>
            <a:normAutofit fontScale="90000"/>
          </a:bodyPr>
          <a:lstStyle/>
          <a:p>
            <a:r>
              <a:rPr lang="en-US" dirty="0"/>
              <a:t>Generating random numbers from different distributions </a:t>
            </a:r>
            <a:endParaRPr lang="pl-PL" dirty="0"/>
          </a:p>
        </p:txBody>
      </p:sp>
      <p:sp>
        <p:nvSpPr>
          <p:cNvPr id="20485" name="Rectangle 4"/>
          <p:cNvSpPr>
            <a:spLocks noChangeArrowheads="1"/>
          </p:cNvSpPr>
          <p:nvPr/>
        </p:nvSpPr>
        <p:spPr bwMode="auto">
          <a:xfrm>
            <a:off x="1143000" y="1780560"/>
            <a:ext cx="137122" cy="275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866" tIns="33338" rIns="67866" bIns="33338" anchor="ctr">
            <a:spAutoFit/>
          </a:bodyPr>
          <a:lstStyle/>
          <a:p>
            <a:endParaRPr lang="pl-PL" sz="1350"/>
          </a:p>
        </p:txBody>
      </p:sp>
      <p:grpSp>
        <p:nvGrpSpPr>
          <p:cNvPr id="2" name="Group 7"/>
          <p:cNvGrpSpPr>
            <a:grpSpLocks noChangeAspect="1"/>
          </p:cNvGrpSpPr>
          <p:nvPr/>
        </p:nvGrpSpPr>
        <p:grpSpPr bwMode="auto">
          <a:xfrm>
            <a:off x="-26453306" y="-27866578"/>
            <a:ext cx="32968406" cy="31137226"/>
            <a:chOff x="-22898" y="-22900"/>
            <a:chExt cx="27550" cy="26020"/>
          </a:xfrm>
        </p:grpSpPr>
        <p:sp>
          <p:nvSpPr>
            <p:cNvPr id="20488" name="AutoShape 8"/>
            <p:cNvSpPr>
              <a:spLocks noChangeAspect="1" noChangeArrowheads="1" noTextEdit="1"/>
            </p:cNvSpPr>
            <p:nvPr/>
          </p:nvSpPr>
          <p:spPr bwMode="auto">
            <a:xfrm>
              <a:off x="1107" y="1200"/>
              <a:ext cx="3545" cy="1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489" name="Rectangle 9"/>
            <p:cNvSpPr>
              <a:spLocks noChangeArrowheads="1"/>
            </p:cNvSpPr>
            <p:nvPr/>
          </p:nvSpPr>
          <p:spPr bwMode="auto">
            <a:xfrm>
              <a:off x="1134" y="1139"/>
              <a:ext cx="2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90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490" name="Rectangle 10"/>
            <p:cNvSpPr>
              <a:spLocks noChangeArrowheads="1"/>
            </p:cNvSpPr>
            <p:nvPr/>
          </p:nvSpPr>
          <p:spPr bwMode="auto">
            <a:xfrm>
              <a:off x="1134" y="1139"/>
              <a:ext cx="2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900" i="1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491" name="Rectangle 11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492" name="Rectangle 12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493" name="Rectangle 13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494" name="Rectangle 14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495" name="Rectangle 15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496" name="Rectangle 16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497" name="Rectangle 17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498" name="Rectangle 18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499" name="Rectangle 19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500" name="Rectangle 20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501" name="Rectangle 21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502" name="Rectangle 22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503" name="Rectangle 23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504" name="Rectangle 24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505" name="Rectangle 25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506" name="Rectangle 26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507" name="Rectangle 27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508" name="Rectangle 28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509" name="Rectangle 29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510" name="Rectangle 30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511" name="Rectangle 31"/>
            <p:cNvSpPr>
              <a:spLocks noChangeArrowheads="1"/>
            </p:cNvSpPr>
            <p:nvPr/>
          </p:nvSpPr>
          <p:spPr bwMode="auto">
            <a:xfrm>
              <a:off x="-22898" y="-22898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 i="1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512" name="Rectangle 32"/>
            <p:cNvSpPr>
              <a:spLocks noChangeArrowheads="1"/>
            </p:cNvSpPr>
            <p:nvPr/>
          </p:nvSpPr>
          <p:spPr bwMode="auto">
            <a:xfrm>
              <a:off x="-22898" y="-22898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 i="1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513" name="Rectangle 33"/>
            <p:cNvSpPr>
              <a:spLocks noChangeArrowheads="1"/>
            </p:cNvSpPr>
            <p:nvPr/>
          </p:nvSpPr>
          <p:spPr bwMode="auto">
            <a:xfrm>
              <a:off x="-22898" y="-22898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 i="1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514" name="Rectangle 34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515" name="Rectangle 35"/>
            <p:cNvSpPr>
              <a:spLocks noChangeArrowheads="1"/>
            </p:cNvSpPr>
            <p:nvPr/>
          </p:nvSpPr>
          <p:spPr bwMode="auto">
            <a:xfrm>
              <a:off x="-22898" y="-22898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 i="1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516" name="Rectangle 36"/>
            <p:cNvSpPr>
              <a:spLocks noChangeArrowheads="1"/>
            </p:cNvSpPr>
            <p:nvPr/>
          </p:nvSpPr>
          <p:spPr bwMode="auto">
            <a:xfrm>
              <a:off x="-22898" y="-22900"/>
              <a:ext cx="2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 </a:t>
              </a:r>
              <a:endParaRPr lang="pl-PL" sz="1350"/>
            </a:p>
          </p:txBody>
        </p:sp>
        <p:sp>
          <p:nvSpPr>
            <p:cNvPr id="20517" name="Line 37"/>
            <p:cNvSpPr>
              <a:spLocks noChangeShapeType="1"/>
            </p:cNvSpPr>
            <p:nvPr/>
          </p:nvSpPr>
          <p:spPr bwMode="auto">
            <a:xfrm>
              <a:off x="1760" y="2932"/>
              <a:ext cx="280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18" name="Freeform 38"/>
            <p:cNvSpPr>
              <a:spLocks/>
            </p:cNvSpPr>
            <p:nvPr/>
          </p:nvSpPr>
          <p:spPr bwMode="auto">
            <a:xfrm>
              <a:off x="4516" y="2895"/>
              <a:ext cx="96" cy="66"/>
            </a:xfrm>
            <a:custGeom>
              <a:avLst/>
              <a:gdLst>
                <a:gd name="T0" fmla="*/ 7 w 96"/>
                <a:gd name="T1" fmla="*/ 66 h 66"/>
                <a:gd name="T2" fmla="*/ 0 w 96"/>
                <a:gd name="T3" fmla="*/ 33 h 66"/>
                <a:gd name="T4" fmla="*/ 7 w 96"/>
                <a:gd name="T5" fmla="*/ 0 h 66"/>
                <a:gd name="T6" fmla="*/ 7 w 96"/>
                <a:gd name="T7" fmla="*/ 0 h 66"/>
                <a:gd name="T8" fmla="*/ 96 w 96"/>
                <a:gd name="T9" fmla="*/ 33 h 66"/>
                <a:gd name="T10" fmla="*/ 96 w 96"/>
                <a:gd name="T11" fmla="*/ 33 h 66"/>
                <a:gd name="T12" fmla="*/ 7 w 96"/>
                <a:gd name="T13" fmla="*/ 66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"/>
                <a:gd name="T22" fmla="*/ 0 h 66"/>
                <a:gd name="T23" fmla="*/ 96 w 96"/>
                <a:gd name="T24" fmla="*/ 66 h 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" h="66">
                  <a:moveTo>
                    <a:pt x="7" y="66"/>
                  </a:moveTo>
                  <a:lnTo>
                    <a:pt x="0" y="33"/>
                  </a:lnTo>
                  <a:lnTo>
                    <a:pt x="7" y="0"/>
                  </a:lnTo>
                  <a:lnTo>
                    <a:pt x="96" y="33"/>
                  </a:lnTo>
                  <a:lnTo>
                    <a:pt x="7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19" name="Line 39"/>
            <p:cNvSpPr>
              <a:spLocks noChangeShapeType="1"/>
            </p:cNvSpPr>
            <p:nvPr/>
          </p:nvSpPr>
          <p:spPr bwMode="auto">
            <a:xfrm flipV="1">
              <a:off x="1760" y="1277"/>
              <a:ext cx="1" cy="165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20" name="Freeform 40"/>
            <p:cNvSpPr>
              <a:spLocks/>
            </p:cNvSpPr>
            <p:nvPr/>
          </p:nvSpPr>
          <p:spPr bwMode="auto">
            <a:xfrm>
              <a:off x="1723" y="1225"/>
              <a:ext cx="64" cy="96"/>
            </a:xfrm>
            <a:custGeom>
              <a:avLst/>
              <a:gdLst>
                <a:gd name="T0" fmla="*/ 64 w 64"/>
                <a:gd name="T1" fmla="*/ 86 h 96"/>
                <a:gd name="T2" fmla="*/ 33 w 64"/>
                <a:gd name="T3" fmla="*/ 96 h 96"/>
                <a:gd name="T4" fmla="*/ 0 w 64"/>
                <a:gd name="T5" fmla="*/ 86 h 96"/>
                <a:gd name="T6" fmla="*/ 0 w 64"/>
                <a:gd name="T7" fmla="*/ 86 h 96"/>
                <a:gd name="T8" fmla="*/ 33 w 64"/>
                <a:gd name="T9" fmla="*/ 0 h 96"/>
                <a:gd name="T10" fmla="*/ 33 w 64"/>
                <a:gd name="T11" fmla="*/ 0 h 96"/>
                <a:gd name="T12" fmla="*/ 64 w 64"/>
                <a:gd name="T13" fmla="*/ 86 h 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96"/>
                <a:gd name="T23" fmla="*/ 64 w 64"/>
                <a:gd name="T24" fmla="*/ 96 h 9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96">
                  <a:moveTo>
                    <a:pt x="64" y="86"/>
                  </a:moveTo>
                  <a:lnTo>
                    <a:pt x="33" y="96"/>
                  </a:lnTo>
                  <a:lnTo>
                    <a:pt x="0" y="86"/>
                  </a:lnTo>
                  <a:lnTo>
                    <a:pt x="33" y="0"/>
                  </a:lnTo>
                  <a:lnTo>
                    <a:pt x="64" y="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21" name="Rectangle 41"/>
            <p:cNvSpPr>
              <a:spLocks noChangeArrowheads="1"/>
            </p:cNvSpPr>
            <p:nvPr/>
          </p:nvSpPr>
          <p:spPr bwMode="auto">
            <a:xfrm>
              <a:off x="1119" y="1186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pl-PL" sz="1350"/>
            </a:p>
          </p:txBody>
        </p:sp>
        <p:sp>
          <p:nvSpPr>
            <p:cNvPr id="20522" name="Line 42"/>
            <p:cNvSpPr>
              <a:spLocks noChangeShapeType="1"/>
            </p:cNvSpPr>
            <p:nvPr/>
          </p:nvSpPr>
          <p:spPr bwMode="auto">
            <a:xfrm>
              <a:off x="1760" y="2788"/>
              <a:ext cx="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23" name="Line 43"/>
            <p:cNvSpPr>
              <a:spLocks noChangeShapeType="1"/>
            </p:cNvSpPr>
            <p:nvPr/>
          </p:nvSpPr>
          <p:spPr bwMode="auto">
            <a:xfrm>
              <a:off x="1760" y="2644"/>
              <a:ext cx="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24" name="Line 44"/>
            <p:cNvSpPr>
              <a:spLocks noChangeShapeType="1"/>
            </p:cNvSpPr>
            <p:nvPr/>
          </p:nvSpPr>
          <p:spPr bwMode="auto">
            <a:xfrm>
              <a:off x="1760" y="2500"/>
              <a:ext cx="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25" name="Line 45"/>
            <p:cNvSpPr>
              <a:spLocks noChangeShapeType="1"/>
            </p:cNvSpPr>
            <p:nvPr/>
          </p:nvSpPr>
          <p:spPr bwMode="auto">
            <a:xfrm>
              <a:off x="1760" y="2356"/>
              <a:ext cx="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26" name="Line 46"/>
            <p:cNvSpPr>
              <a:spLocks noChangeShapeType="1"/>
            </p:cNvSpPr>
            <p:nvPr/>
          </p:nvSpPr>
          <p:spPr bwMode="auto">
            <a:xfrm>
              <a:off x="1760" y="2212"/>
              <a:ext cx="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27" name="Line 47"/>
            <p:cNvSpPr>
              <a:spLocks noChangeShapeType="1"/>
            </p:cNvSpPr>
            <p:nvPr/>
          </p:nvSpPr>
          <p:spPr bwMode="auto">
            <a:xfrm>
              <a:off x="1760" y="2068"/>
              <a:ext cx="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28" name="Line 48"/>
            <p:cNvSpPr>
              <a:spLocks noChangeShapeType="1"/>
            </p:cNvSpPr>
            <p:nvPr/>
          </p:nvSpPr>
          <p:spPr bwMode="auto">
            <a:xfrm>
              <a:off x="1760" y="1924"/>
              <a:ext cx="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29" name="Line 49"/>
            <p:cNvSpPr>
              <a:spLocks noChangeShapeType="1"/>
            </p:cNvSpPr>
            <p:nvPr/>
          </p:nvSpPr>
          <p:spPr bwMode="auto">
            <a:xfrm>
              <a:off x="1760" y="1780"/>
              <a:ext cx="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30" name="Line 50"/>
            <p:cNvSpPr>
              <a:spLocks noChangeShapeType="1"/>
            </p:cNvSpPr>
            <p:nvPr/>
          </p:nvSpPr>
          <p:spPr bwMode="auto">
            <a:xfrm>
              <a:off x="1760" y="1636"/>
              <a:ext cx="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31" name="Line 51"/>
            <p:cNvSpPr>
              <a:spLocks noChangeShapeType="1"/>
            </p:cNvSpPr>
            <p:nvPr/>
          </p:nvSpPr>
          <p:spPr bwMode="auto">
            <a:xfrm>
              <a:off x="1760" y="1492"/>
              <a:ext cx="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32" name="Rectangle 52"/>
            <p:cNvSpPr>
              <a:spLocks noChangeArrowheads="1"/>
            </p:cNvSpPr>
            <p:nvPr/>
          </p:nvSpPr>
          <p:spPr bwMode="auto">
            <a:xfrm>
              <a:off x="1591" y="2722"/>
              <a:ext cx="141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0.1</a:t>
              </a:r>
              <a:endParaRPr lang="pl-PL" sz="1350"/>
            </a:p>
          </p:txBody>
        </p:sp>
        <p:sp>
          <p:nvSpPr>
            <p:cNvPr id="20533" name="Rectangle 53"/>
            <p:cNvSpPr>
              <a:spLocks noChangeArrowheads="1"/>
            </p:cNvSpPr>
            <p:nvPr/>
          </p:nvSpPr>
          <p:spPr bwMode="auto">
            <a:xfrm>
              <a:off x="1591" y="2578"/>
              <a:ext cx="141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0.2</a:t>
              </a:r>
              <a:endParaRPr lang="pl-PL" sz="1350"/>
            </a:p>
          </p:txBody>
        </p:sp>
        <p:sp>
          <p:nvSpPr>
            <p:cNvPr id="20534" name="Rectangle 54"/>
            <p:cNvSpPr>
              <a:spLocks noChangeArrowheads="1"/>
            </p:cNvSpPr>
            <p:nvPr/>
          </p:nvSpPr>
          <p:spPr bwMode="auto">
            <a:xfrm>
              <a:off x="1591" y="2434"/>
              <a:ext cx="141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0.3</a:t>
              </a:r>
              <a:endParaRPr lang="pl-PL" sz="1350"/>
            </a:p>
          </p:txBody>
        </p:sp>
        <p:sp>
          <p:nvSpPr>
            <p:cNvPr id="20535" name="Rectangle 55"/>
            <p:cNvSpPr>
              <a:spLocks noChangeArrowheads="1"/>
            </p:cNvSpPr>
            <p:nvPr/>
          </p:nvSpPr>
          <p:spPr bwMode="auto">
            <a:xfrm>
              <a:off x="1591" y="2290"/>
              <a:ext cx="141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0.4</a:t>
              </a:r>
              <a:endParaRPr lang="pl-PL" sz="1350"/>
            </a:p>
          </p:txBody>
        </p:sp>
        <p:sp>
          <p:nvSpPr>
            <p:cNvPr id="20536" name="Rectangle 56"/>
            <p:cNvSpPr>
              <a:spLocks noChangeArrowheads="1"/>
            </p:cNvSpPr>
            <p:nvPr/>
          </p:nvSpPr>
          <p:spPr bwMode="auto">
            <a:xfrm>
              <a:off x="1591" y="2146"/>
              <a:ext cx="141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0.5</a:t>
              </a:r>
              <a:endParaRPr lang="pl-PL" sz="1350"/>
            </a:p>
          </p:txBody>
        </p:sp>
        <p:sp>
          <p:nvSpPr>
            <p:cNvPr id="20537" name="Rectangle 57"/>
            <p:cNvSpPr>
              <a:spLocks noChangeArrowheads="1"/>
            </p:cNvSpPr>
            <p:nvPr/>
          </p:nvSpPr>
          <p:spPr bwMode="auto">
            <a:xfrm>
              <a:off x="1591" y="2002"/>
              <a:ext cx="141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0.6</a:t>
              </a:r>
              <a:endParaRPr lang="pl-PL" sz="1350"/>
            </a:p>
          </p:txBody>
        </p:sp>
        <p:sp>
          <p:nvSpPr>
            <p:cNvPr id="20538" name="Rectangle 58"/>
            <p:cNvSpPr>
              <a:spLocks noChangeArrowheads="1"/>
            </p:cNvSpPr>
            <p:nvPr/>
          </p:nvSpPr>
          <p:spPr bwMode="auto">
            <a:xfrm>
              <a:off x="1591" y="1858"/>
              <a:ext cx="141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0.7</a:t>
              </a:r>
              <a:endParaRPr lang="pl-PL" sz="1350"/>
            </a:p>
          </p:txBody>
        </p:sp>
        <p:sp>
          <p:nvSpPr>
            <p:cNvPr id="20539" name="Rectangle 59"/>
            <p:cNvSpPr>
              <a:spLocks noChangeArrowheads="1"/>
            </p:cNvSpPr>
            <p:nvPr/>
          </p:nvSpPr>
          <p:spPr bwMode="auto">
            <a:xfrm>
              <a:off x="1591" y="1714"/>
              <a:ext cx="141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0.8</a:t>
              </a:r>
              <a:endParaRPr lang="pl-PL" sz="1350"/>
            </a:p>
          </p:txBody>
        </p:sp>
        <p:sp>
          <p:nvSpPr>
            <p:cNvPr id="20540" name="Rectangle 60"/>
            <p:cNvSpPr>
              <a:spLocks noChangeArrowheads="1"/>
            </p:cNvSpPr>
            <p:nvPr/>
          </p:nvSpPr>
          <p:spPr bwMode="auto">
            <a:xfrm>
              <a:off x="1591" y="1570"/>
              <a:ext cx="141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0.9</a:t>
              </a:r>
              <a:endParaRPr lang="pl-PL" sz="1350"/>
            </a:p>
          </p:txBody>
        </p:sp>
        <p:sp>
          <p:nvSpPr>
            <p:cNvPr id="20541" name="Rectangle 61"/>
            <p:cNvSpPr>
              <a:spLocks noChangeArrowheads="1"/>
            </p:cNvSpPr>
            <p:nvPr/>
          </p:nvSpPr>
          <p:spPr bwMode="auto">
            <a:xfrm>
              <a:off x="1591" y="1426"/>
              <a:ext cx="141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1.0</a:t>
              </a:r>
              <a:endParaRPr lang="pl-PL" sz="1350"/>
            </a:p>
          </p:txBody>
        </p:sp>
        <p:sp>
          <p:nvSpPr>
            <p:cNvPr id="20542" name="Line 62"/>
            <p:cNvSpPr>
              <a:spLocks noChangeShapeType="1"/>
            </p:cNvSpPr>
            <p:nvPr/>
          </p:nvSpPr>
          <p:spPr bwMode="auto">
            <a:xfrm flipV="1">
              <a:off x="2048" y="2861"/>
              <a:ext cx="1" cy="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43" name="Line 63"/>
            <p:cNvSpPr>
              <a:spLocks noChangeShapeType="1"/>
            </p:cNvSpPr>
            <p:nvPr/>
          </p:nvSpPr>
          <p:spPr bwMode="auto">
            <a:xfrm flipV="1">
              <a:off x="2336" y="2861"/>
              <a:ext cx="1" cy="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44" name="Line 64"/>
            <p:cNvSpPr>
              <a:spLocks noChangeShapeType="1"/>
            </p:cNvSpPr>
            <p:nvPr/>
          </p:nvSpPr>
          <p:spPr bwMode="auto">
            <a:xfrm flipV="1">
              <a:off x="2624" y="2861"/>
              <a:ext cx="1" cy="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45" name="Line 65"/>
            <p:cNvSpPr>
              <a:spLocks noChangeShapeType="1"/>
            </p:cNvSpPr>
            <p:nvPr/>
          </p:nvSpPr>
          <p:spPr bwMode="auto">
            <a:xfrm flipV="1">
              <a:off x="2912" y="2861"/>
              <a:ext cx="1" cy="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46" name="Line 66"/>
            <p:cNvSpPr>
              <a:spLocks noChangeShapeType="1"/>
            </p:cNvSpPr>
            <p:nvPr/>
          </p:nvSpPr>
          <p:spPr bwMode="auto">
            <a:xfrm flipV="1">
              <a:off x="3200" y="2861"/>
              <a:ext cx="1" cy="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47" name="Line 67"/>
            <p:cNvSpPr>
              <a:spLocks noChangeShapeType="1"/>
            </p:cNvSpPr>
            <p:nvPr/>
          </p:nvSpPr>
          <p:spPr bwMode="auto">
            <a:xfrm flipV="1">
              <a:off x="3488" y="2861"/>
              <a:ext cx="1" cy="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48" name="Line 68"/>
            <p:cNvSpPr>
              <a:spLocks noChangeShapeType="1"/>
            </p:cNvSpPr>
            <p:nvPr/>
          </p:nvSpPr>
          <p:spPr bwMode="auto">
            <a:xfrm flipV="1">
              <a:off x="3776" y="2861"/>
              <a:ext cx="1" cy="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49" name="Line 69"/>
            <p:cNvSpPr>
              <a:spLocks noChangeShapeType="1"/>
            </p:cNvSpPr>
            <p:nvPr/>
          </p:nvSpPr>
          <p:spPr bwMode="auto">
            <a:xfrm flipV="1">
              <a:off x="4064" y="2861"/>
              <a:ext cx="1" cy="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50" name="Line 70"/>
            <p:cNvSpPr>
              <a:spLocks noChangeShapeType="1"/>
            </p:cNvSpPr>
            <p:nvPr/>
          </p:nvSpPr>
          <p:spPr bwMode="auto">
            <a:xfrm flipV="1">
              <a:off x="4352" y="2861"/>
              <a:ext cx="1" cy="7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51" name="Rectangle 71"/>
            <p:cNvSpPr>
              <a:spLocks noChangeArrowheads="1"/>
            </p:cNvSpPr>
            <p:nvPr/>
          </p:nvSpPr>
          <p:spPr bwMode="auto">
            <a:xfrm>
              <a:off x="2023" y="2939"/>
              <a:ext cx="5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1</a:t>
              </a:r>
              <a:endParaRPr lang="pl-PL" sz="1350"/>
            </a:p>
          </p:txBody>
        </p:sp>
        <p:sp>
          <p:nvSpPr>
            <p:cNvPr id="20552" name="Rectangle 72"/>
            <p:cNvSpPr>
              <a:spLocks noChangeArrowheads="1"/>
            </p:cNvSpPr>
            <p:nvPr/>
          </p:nvSpPr>
          <p:spPr bwMode="auto">
            <a:xfrm>
              <a:off x="2311" y="2939"/>
              <a:ext cx="5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2</a:t>
              </a:r>
              <a:endParaRPr lang="pl-PL" sz="1350"/>
            </a:p>
          </p:txBody>
        </p:sp>
        <p:sp>
          <p:nvSpPr>
            <p:cNvPr id="20553" name="Rectangle 73"/>
            <p:cNvSpPr>
              <a:spLocks noChangeArrowheads="1"/>
            </p:cNvSpPr>
            <p:nvPr/>
          </p:nvSpPr>
          <p:spPr bwMode="auto">
            <a:xfrm>
              <a:off x="2599" y="2939"/>
              <a:ext cx="5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3</a:t>
              </a:r>
              <a:endParaRPr lang="pl-PL" sz="1350"/>
            </a:p>
          </p:txBody>
        </p:sp>
        <p:sp>
          <p:nvSpPr>
            <p:cNvPr id="20554" name="Rectangle 74"/>
            <p:cNvSpPr>
              <a:spLocks noChangeArrowheads="1"/>
            </p:cNvSpPr>
            <p:nvPr/>
          </p:nvSpPr>
          <p:spPr bwMode="auto">
            <a:xfrm>
              <a:off x="2887" y="2939"/>
              <a:ext cx="5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4</a:t>
              </a:r>
              <a:endParaRPr lang="pl-PL" sz="1350"/>
            </a:p>
          </p:txBody>
        </p:sp>
        <p:sp>
          <p:nvSpPr>
            <p:cNvPr id="20555" name="Rectangle 75"/>
            <p:cNvSpPr>
              <a:spLocks noChangeArrowheads="1"/>
            </p:cNvSpPr>
            <p:nvPr/>
          </p:nvSpPr>
          <p:spPr bwMode="auto">
            <a:xfrm>
              <a:off x="3175" y="2939"/>
              <a:ext cx="5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5</a:t>
              </a:r>
              <a:endParaRPr lang="pl-PL" sz="1350"/>
            </a:p>
          </p:txBody>
        </p:sp>
        <p:sp>
          <p:nvSpPr>
            <p:cNvPr id="20556" name="Rectangle 76"/>
            <p:cNvSpPr>
              <a:spLocks noChangeArrowheads="1"/>
            </p:cNvSpPr>
            <p:nvPr/>
          </p:nvSpPr>
          <p:spPr bwMode="auto">
            <a:xfrm>
              <a:off x="3463" y="2939"/>
              <a:ext cx="5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6</a:t>
              </a:r>
              <a:endParaRPr lang="pl-PL" sz="1350"/>
            </a:p>
          </p:txBody>
        </p:sp>
        <p:sp>
          <p:nvSpPr>
            <p:cNvPr id="20557" name="Rectangle 77"/>
            <p:cNvSpPr>
              <a:spLocks noChangeArrowheads="1"/>
            </p:cNvSpPr>
            <p:nvPr/>
          </p:nvSpPr>
          <p:spPr bwMode="auto">
            <a:xfrm>
              <a:off x="3751" y="2939"/>
              <a:ext cx="5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7</a:t>
              </a:r>
              <a:endParaRPr lang="pl-PL" sz="1350"/>
            </a:p>
          </p:txBody>
        </p:sp>
        <p:sp>
          <p:nvSpPr>
            <p:cNvPr id="20558" name="Rectangle 78"/>
            <p:cNvSpPr>
              <a:spLocks noChangeArrowheads="1"/>
            </p:cNvSpPr>
            <p:nvPr/>
          </p:nvSpPr>
          <p:spPr bwMode="auto">
            <a:xfrm>
              <a:off x="4039" y="2939"/>
              <a:ext cx="5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8</a:t>
              </a:r>
              <a:endParaRPr lang="pl-PL" sz="1350"/>
            </a:p>
          </p:txBody>
        </p:sp>
        <p:sp>
          <p:nvSpPr>
            <p:cNvPr id="20559" name="Rectangle 79"/>
            <p:cNvSpPr>
              <a:spLocks noChangeArrowheads="1"/>
            </p:cNvSpPr>
            <p:nvPr/>
          </p:nvSpPr>
          <p:spPr bwMode="auto">
            <a:xfrm>
              <a:off x="4327" y="2939"/>
              <a:ext cx="5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9</a:t>
              </a:r>
              <a:endParaRPr lang="pl-PL" sz="1350"/>
            </a:p>
          </p:txBody>
        </p:sp>
        <p:sp>
          <p:nvSpPr>
            <p:cNvPr id="20560" name="Rectangle 80"/>
            <p:cNvSpPr>
              <a:spLocks noChangeArrowheads="1"/>
            </p:cNvSpPr>
            <p:nvPr/>
          </p:nvSpPr>
          <p:spPr bwMode="auto">
            <a:xfrm>
              <a:off x="4583" y="2982"/>
              <a:ext cx="5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 i="1">
                  <a:solidFill>
                    <a:srgbClr val="000000"/>
                  </a:solidFill>
                  <a:latin typeface="Palatino" pitchFamily="18" charset="0"/>
                </a:rPr>
                <a:t>x</a:t>
              </a:r>
              <a:endParaRPr lang="pl-PL" sz="1350"/>
            </a:p>
          </p:txBody>
        </p:sp>
        <p:sp>
          <p:nvSpPr>
            <p:cNvPr id="20561" name="Freeform 81"/>
            <p:cNvSpPr>
              <a:spLocks/>
            </p:cNvSpPr>
            <p:nvPr/>
          </p:nvSpPr>
          <p:spPr bwMode="auto">
            <a:xfrm>
              <a:off x="2787" y="2216"/>
              <a:ext cx="137" cy="176"/>
            </a:xfrm>
            <a:custGeom>
              <a:avLst/>
              <a:gdLst>
                <a:gd name="T0" fmla="*/ 121 w 137"/>
                <a:gd name="T1" fmla="*/ 0 h 176"/>
                <a:gd name="T2" fmla="*/ 137 w 137"/>
                <a:gd name="T3" fmla="*/ 7 h 176"/>
                <a:gd name="T4" fmla="*/ 16 w 137"/>
                <a:gd name="T5" fmla="*/ 176 h 176"/>
                <a:gd name="T6" fmla="*/ 0 w 137"/>
                <a:gd name="T7" fmla="*/ 161 h 176"/>
                <a:gd name="T8" fmla="*/ 121 w 137"/>
                <a:gd name="T9" fmla="*/ 0 h 1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"/>
                <a:gd name="T16" fmla="*/ 0 h 176"/>
                <a:gd name="T17" fmla="*/ 137 w 137"/>
                <a:gd name="T18" fmla="*/ 176 h 1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" h="176">
                  <a:moveTo>
                    <a:pt x="121" y="0"/>
                  </a:moveTo>
                  <a:lnTo>
                    <a:pt x="137" y="7"/>
                  </a:lnTo>
                  <a:lnTo>
                    <a:pt x="16" y="176"/>
                  </a:lnTo>
                  <a:lnTo>
                    <a:pt x="0" y="161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62" name="Freeform 82"/>
            <p:cNvSpPr>
              <a:spLocks/>
            </p:cNvSpPr>
            <p:nvPr/>
          </p:nvSpPr>
          <p:spPr bwMode="auto">
            <a:xfrm>
              <a:off x="2659" y="2377"/>
              <a:ext cx="144" cy="159"/>
            </a:xfrm>
            <a:custGeom>
              <a:avLst/>
              <a:gdLst>
                <a:gd name="T0" fmla="*/ 144 w 144"/>
                <a:gd name="T1" fmla="*/ 15 h 159"/>
                <a:gd name="T2" fmla="*/ 144 w 144"/>
                <a:gd name="T3" fmla="*/ 15 h 159"/>
                <a:gd name="T4" fmla="*/ 17 w 144"/>
                <a:gd name="T5" fmla="*/ 159 h 159"/>
                <a:gd name="T6" fmla="*/ 0 w 144"/>
                <a:gd name="T7" fmla="*/ 144 h 159"/>
                <a:gd name="T8" fmla="*/ 128 w 144"/>
                <a:gd name="T9" fmla="*/ 0 h 159"/>
                <a:gd name="T10" fmla="*/ 144 w 144"/>
                <a:gd name="T11" fmla="*/ 15 h 159"/>
                <a:gd name="T12" fmla="*/ 144 w 144"/>
                <a:gd name="T13" fmla="*/ 15 h 1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4"/>
                <a:gd name="T22" fmla="*/ 0 h 159"/>
                <a:gd name="T23" fmla="*/ 144 w 144"/>
                <a:gd name="T24" fmla="*/ 159 h 1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4" h="159">
                  <a:moveTo>
                    <a:pt x="144" y="15"/>
                  </a:moveTo>
                  <a:lnTo>
                    <a:pt x="144" y="15"/>
                  </a:lnTo>
                  <a:lnTo>
                    <a:pt x="17" y="159"/>
                  </a:lnTo>
                  <a:lnTo>
                    <a:pt x="0" y="144"/>
                  </a:lnTo>
                  <a:lnTo>
                    <a:pt x="128" y="0"/>
                  </a:lnTo>
                  <a:lnTo>
                    <a:pt x="144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63" name="Freeform 83"/>
            <p:cNvSpPr>
              <a:spLocks/>
            </p:cNvSpPr>
            <p:nvPr/>
          </p:nvSpPr>
          <p:spPr bwMode="auto">
            <a:xfrm>
              <a:off x="2524" y="2521"/>
              <a:ext cx="152" cy="134"/>
            </a:xfrm>
            <a:custGeom>
              <a:avLst/>
              <a:gdLst>
                <a:gd name="T0" fmla="*/ 152 w 152"/>
                <a:gd name="T1" fmla="*/ 15 h 134"/>
                <a:gd name="T2" fmla="*/ 152 w 152"/>
                <a:gd name="T3" fmla="*/ 15 h 134"/>
                <a:gd name="T4" fmla="*/ 16 w 152"/>
                <a:gd name="T5" fmla="*/ 134 h 134"/>
                <a:gd name="T6" fmla="*/ 0 w 152"/>
                <a:gd name="T7" fmla="*/ 119 h 134"/>
                <a:gd name="T8" fmla="*/ 135 w 152"/>
                <a:gd name="T9" fmla="*/ 0 h 134"/>
                <a:gd name="T10" fmla="*/ 152 w 152"/>
                <a:gd name="T11" fmla="*/ 15 h 134"/>
                <a:gd name="T12" fmla="*/ 152 w 152"/>
                <a:gd name="T13" fmla="*/ 15 h 1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2"/>
                <a:gd name="T22" fmla="*/ 0 h 134"/>
                <a:gd name="T23" fmla="*/ 152 w 152"/>
                <a:gd name="T24" fmla="*/ 134 h 1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2" h="134">
                  <a:moveTo>
                    <a:pt x="152" y="15"/>
                  </a:moveTo>
                  <a:lnTo>
                    <a:pt x="152" y="15"/>
                  </a:lnTo>
                  <a:lnTo>
                    <a:pt x="16" y="134"/>
                  </a:lnTo>
                  <a:lnTo>
                    <a:pt x="0" y="119"/>
                  </a:lnTo>
                  <a:lnTo>
                    <a:pt x="135" y="0"/>
                  </a:lnTo>
                  <a:lnTo>
                    <a:pt x="152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64" name="Freeform 84"/>
            <p:cNvSpPr>
              <a:spLocks/>
            </p:cNvSpPr>
            <p:nvPr/>
          </p:nvSpPr>
          <p:spPr bwMode="auto">
            <a:xfrm>
              <a:off x="2388" y="2640"/>
              <a:ext cx="152" cy="111"/>
            </a:xfrm>
            <a:custGeom>
              <a:avLst/>
              <a:gdLst>
                <a:gd name="T0" fmla="*/ 152 w 152"/>
                <a:gd name="T1" fmla="*/ 15 h 111"/>
                <a:gd name="T2" fmla="*/ 152 w 152"/>
                <a:gd name="T3" fmla="*/ 15 h 111"/>
                <a:gd name="T4" fmla="*/ 8 w 152"/>
                <a:gd name="T5" fmla="*/ 111 h 111"/>
                <a:gd name="T6" fmla="*/ 0 w 152"/>
                <a:gd name="T7" fmla="*/ 104 h 111"/>
                <a:gd name="T8" fmla="*/ 136 w 152"/>
                <a:gd name="T9" fmla="*/ 0 h 111"/>
                <a:gd name="T10" fmla="*/ 152 w 152"/>
                <a:gd name="T11" fmla="*/ 15 h 111"/>
                <a:gd name="T12" fmla="*/ 152 w 152"/>
                <a:gd name="T13" fmla="*/ 15 h 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2"/>
                <a:gd name="T22" fmla="*/ 0 h 111"/>
                <a:gd name="T23" fmla="*/ 152 w 152"/>
                <a:gd name="T24" fmla="*/ 111 h 1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2" h="111">
                  <a:moveTo>
                    <a:pt x="152" y="15"/>
                  </a:moveTo>
                  <a:lnTo>
                    <a:pt x="152" y="15"/>
                  </a:lnTo>
                  <a:lnTo>
                    <a:pt x="8" y="111"/>
                  </a:lnTo>
                  <a:lnTo>
                    <a:pt x="0" y="104"/>
                  </a:lnTo>
                  <a:lnTo>
                    <a:pt x="136" y="0"/>
                  </a:lnTo>
                  <a:lnTo>
                    <a:pt x="152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65" name="Freeform 85"/>
            <p:cNvSpPr>
              <a:spLocks/>
            </p:cNvSpPr>
            <p:nvPr/>
          </p:nvSpPr>
          <p:spPr bwMode="auto">
            <a:xfrm>
              <a:off x="2236" y="2744"/>
              <a:ext cx="160" cy="88"/>
            </a:xfrm>
            <a:custGeom>
              <a:avLst/>
              <a:gdLst>
                <a:gd name="T0" fmla="*/ 160 w 160"/>
                <a:gd name="T1" fmla="*/ 7 h 88"/>
                <a:gd name="T2" fmla="*/ 160 w 160"/>
                <a:gd name="T3" fmla="*/ 7 h 88"/>
                <a:gd name="T4" fmla="*/ 8 w 160"/>
                <a:gd name="T5" fmla="*/ 88 h 88"/>
                <a:gd name="T6" fmla="*/ 0 w 160"/>
                <a:gd name="T7" fmla="*/ 73 h 88"/>
                <a:gd name="T8" fmla="*/ 152 w 160"/>
                <a:gd name="T9" fmla="*/ 0 h 88"/>
                <a:gd name="T10" fmla="*/ 160 w 160"/>
                <a:gd name="T11" fmla="*/ 7 h 88"/>
                <a:gd name="T12" fmla="*/ 160 w 160"/>
                <a:gd name="T13" fmla="*/ 7 h 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0"/>
                <a:gd name="T22" fmla="*/ 0 h 88"/>
                <a:gd name="T23" fmla="*/ 160 w 160"/>
                <a:gd name="T24" fmla="*/ 88 h 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0" h="88">
                  <a:moveTo>
                    <a:pt x="160" y="7"/>
                  </a:moveTo>
                  <a:lnTo>
                    <a:pt x="160" y="7"/>
                  </a:lnTo>
                  <a:lnTo>
                    <a:pt x="8" y="88"/>
                  </a:lnTo>
                  <a:lnTo>
                    <a:pt x="0" y="73"/>
                  </a:lnTo>
                  <a:lnTo>
                    <a:pt x="152" y="0"/>
                  </a:lnTo>
                  <a:lnTo>
                    <a:pt x="16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66" name="Freeform 86"/>
            <p:cNvSpPr>
              <a:spLocks/>
            </p:cNvSpPr>
            <p:nvPr/>
          </p:nvSpPr>
          <p:spPr bwMode="auto">
            <a:xfrm>
              <a:off x="2083" y="2817"/>
              <a:ext cx="161" cy="71"/>
            </a:xfrm>
            <a:custGeom>
              <a:avLst/>
              <a:gdLst>
                <a:gd name="T0" fmla="*/ 161 w 161"/>
                <a:gd name="T1" fmla="*/ 15 h 71"/>
                <a:gd name="T2" fmla="*/ 161 w 161"/>
                <a:gd name="T3" fmla="*/ 15 h 71"/>
                <a:gd name="T4" fmla="*/ 0 w 161"/>
                <a:gd name="T5" fmla="*/ 71 h 71"/>
                <a:gd name="T6" fmla="*/ 0 w 161"/>
                <a:gd name="T7" fmla="*/ 55 h 71"/>
                <a:gd name="T8" fmla="*/ 153 w 161"/>
                <a:gd name="T9" fmla="*/ 0 h 71"/>
                <a:gd name="T10" fmla="*/ 161 w 161"/>
                <a:gd name="T11" fmla="*/ 15 h 71"/>
                <a:gd name="T12" fmla="*/ 161 w 161"/>
                <a:gd name="T13" fmla="*/ 15 h 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1"/>
                <a:gd name="T22" fmla="*/ 0 h 71"/>
                <a:gd name="T23" fmla="*/ 161 w 161"/>
                <a:gd name="T24" fmla="*/ 71 h 7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1" h="71">
                  <a:moveTo>
                    <a:pt x="161" y="15"/>
                  </a:moveTo>
                  <a:lnTo>
                    <a:pt x="161" y="15"/>
                  </a:lnTo>
                  <a:lnTo>
                    <a:pt x="0" y="71"/>
                  </a:lnTo>
                  <a:lnTo>
                    <a:pt x="0" y="55"/>
                  </a:lnTo>
                  <a:lnTo>
                    <a:pt x="153" y="0"/>
                  </a:lnTo>
                  <a:lnTo>
                    <a:pt x="161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67" name="Freeform 87"/>
            <p:cNvSpPr>
              <a:spLocks/>
            </p:cNvSpPr>
            <p:nvPr/>
          </p:nvSpPr>
          <p:spPr bwMode="auto">
            <a:xfrm>
              <a:off x="1923" y="2872"/>
              <a:ext cx="160" cy="56"/>
            </a:xfrm>
            <a:custGeom>
              <a:avLst/>
              <a:gdLst>
                <a:gd name="T0" fmla="*/ 160 w 160"/>
                <a:gd name="T1" fmla="*/ 16 h 56"/>
                <a:gd name="T2" fmla="*/ 160 w 160"/>
                <a:gd name="T3" fmla="*/ 16 h 56"/>
                <a:gd name="T4" fmla="*/ 0 w 160"/>
                <a:gd name="T5" fmla="*/ 56 h 56"/>
                <a:gd name="T6" fmla="*/ 0 w 160"/>
                <a:gd name="T7" fmla="*/ 41 h 56"/>
                <a:gd name="T8" fmla="*/ 160 w 160"/>
                <a:gd name="T9" fmla="*/ 0 h 56"/>
                <a:gd name="T10" fmla="*/ 160 w 160"/>
                <a:gd name="T11" fmla="*/ 16 h 56"/>
                <a:gd name="T12" fmla="*/ 160 w 160"/>
                <a:gd name="T13" fmla="*/ 16 h 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0"/>
                <a:gd name="T22" fmla="*/ 0 h 56"/>
                <a:gd name="T23" fmla="*/ 160 w 160"/>
                <a:gd name="T24" fmla="*/ 56 h 5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0" h="56">
                  <a:moveTo>
                    <a:pt x="160" y="16"/>
                  </a:moveTo>
                  <a:lnTo>
                    <a:pt x="160" y="16"/>
                  </a:lnTo>
                  <a:lnTo>
                    <a:pt x="0" y="56"/>
                  </a:lnTo>
                  <a:lnTo>
                    <a:pt x="0" y="41"/>
                  </a:lnTo>
                  <a:lnTo>
                    <a:pt x="160" y="0"/>
                  </a:lnTo>
                  <a:lnTo>
                    <a:pt x="160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68" name="Freeform 88"/>
            <p:cNvSpPr>
              <a:spLocks/>
            </p:cNvSpPr>
            <p:nvPr/>
          </p:nvSpPr>
          <p:spPr bwMode="auto">
            <a:xfrm>
              <a:off x="1756" y="2913"/>
              <a:ext cx="167" cy="23"/>
            </a:xfrm>
            <a:custGeom>
              <a:avLst/>
              <a:gdLst>
                <a:gd name="T0" fmla="*/ 167 w 167"/>
                <a:gd name="T1" fmla="*/ 15 h 23"/>
                <a:gd name="T2" fmla="*/ 167 w 167"/>
                <a:gd name="T3" fmla="*/ 15 h 23"/>
                <a:gd name="T4" fmla="*/ 0 w 167"/>
                <a:gd name="T5" fmla="*/ 23 h 23"/>
                <a:gd name="T6" fmla="*/ 0 w 167"/>
                <a:gd name="T7" fmla="*/ 7 h 23"/>
                <a:gd name="T8" fmla="*/ 167 w 167"/>
                <a:gd name="T9" fmla="*/ 0 h 23"/>
                <a:gd name="T10" fmla="*/ 167 w 167"/>
                <a:gd name="T11" fmla="*/ 15 h 23"/>
                <a:gd name="T12" fmla="*/ 167 w 167"/>
                <a:gd name="T13" fmla="*/ 15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7"/>
                <a:gd name="T22" fmla="*/ 0 h 23"/>
                <a:gd name="T23" fmla="*/ 167 w 167"/>
                <a:gd name="T24" fmla="*/ 23 h 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7" h="23">
                  <a:moveTo>
                    <a:pt x="167" y="15"/>
                  </a:moveTo>
                  <a:lnTo>
                    <a:pt x="167" y="15"/>
                  </a:lnTo>
                  <a:lnTo>
                    <a:pt x="0" y="23"/>
                  </a:lnTo>
                  <a:lnTo>
                    <a:pt x="0" y="7"/>
                  </a:lnTo>
                  <a:lnTo>
                    <a:pt x="167" y="0"/>
                  </a:lnTo>
                  <a:lnTo>
                    <a:pt x="167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69" name="Freeform 89"/>
            <p:cNvSpPr>
              <a:spLocks/>
            </p:cNvSpPr>
            <p:nvPr/>
          </p:nvSpPr>
          <p:spPr bwMode="auto">
            <a:xfrm>
              <a:off x="2908" y="2049"/>
              <a:ext cx="127" cy="174"/>
            </a:xfrm>
            <a:custGeom>
              <a:avLst/>
              <a:gdLst>
                <a:gd name="T0" fmla="*/ 8 w 127"/>
                <a:gd name="T1" fmla="*/ 174 h 174"/>
                <a:gd name="T2" fmla="*/ 0 w 127"/>
                <a:gd name="T3" fmla="*/ 167 h 174"/>
                <a:gd name="T4" fmla="*/ 119 w 127"/>
                <a:gd name="T5" fmla="*/ 0 h 174"/>
                <a:gd name="T6" fmla="*/ 127 w 127"/>
                <a:gd name="T7" fmla="*/ 7 h 174"/>
                <a:gd name="T8" fmla="*/ 8 w 127"/>
                <a:gd name="T9" fmla="*/ 174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7"/>
                <a:gd name="T16" fmla="*/ 0 h 174"/>
                <a:gd name="T17" fmla="*/ 127 w 127"/>
                <a:gd name="T18" fmla="*/ 174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7" h="174">
                  <a:moveTo>
                    <a:pt x="8" y="174"/>
                  </a:moveTo>
                  <a:lnTo>
                    <a:pt x="0" y="167"/>
                  </a:lnTo>
                  <a:lnTo>
                    <a:pt x="119" y="0"/>
                  </a:lnTo>
                  <a:lnTo>
                    <a:pt x="127" y="7"/>
                  </a:lnTo>
                  <a:lnTo>
                    <a:pt x="8" y="1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70" name="Freeform 90"/>
            <p:cNvSpPr>
              <a:spLocks/>
            </p:cNvSpPr>
            <p:nvPr/>
          </p:nvSpPr>
          <p:spPr bwMode="auto">
            <a:xfrm>
              <a:off x="3027" y="1905"/>
              <a:ext cx="137" cy="159"/>
            </a:xfrm>
            <a:custGeom>
              <a:avLst/>
              <a:gdLst>
                <a:gd name="T0" fmla="*/ 0 w 137"/>
                <a:gd name="T1" fmla="*/ 144 h 159"/>
                <a:gd name="T2" fmla="*/ 0 w 137"/>
                <a:gd name="T3" fmla="*/ 144 h 159"/>
                <a:gd name="T4" fmla="*/ 129 w 137"/>
                <a:gd name="T5" fmla="*/ 0 h 159"/>
                <a:gd name="T6" fmla="*/ 137 w 137"/>
                <a:gd name="T7" fmla="*/ 15 h 159"/>
                <a:gd name="T8" fmla="*/ 8 w 137"/>
                <a:gd name="T9" fmla="*/ 159 h 159"/>
                <a:gd name="T10" fmla="*/ 0 w 137"/>
                <a:gd name="T11" fmla="*/ 144 h 159"/>
                <a:gd name="T12" fmla="*/ 0 w 137"/>
                <a:gd name="T13" fmla="*/ 144 h 1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7"/>
                <a:gd name="T22" fmla="*/ 0 h 159"/>
                <a:gd name="T23" fmla="*/ 137 w 137"/>
                <a:gd name="T24" fmla="*/ 159 h 1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7" h="159">
                  <a:moveTo>
                    <a:pt x="0" y="144"/>
                  </a:moveTo>
                  <a:lnTo>
                    <a:pt x="0" y="144"/>
                  </a:lnTo>
                  <a:lnTo>
                    <a:pt x="129" y="0"/>
                  </a:lnTo>
                  <a:lnTo>
                    <a:pt x="137" y="15"/>
                  </a:lnTo>
                  <a:lnTo>
                    <a:pt x="8" y="159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71" name="Freeform 91"/>
            <p:cNvSpPr>
              <a:spLocks/>
            </p:cNvSpPr>
            <p:nvPr/>
          </p:nvSpPr>
          <p:spPr bwMode="auto">
            <a:xfrm>
              <a:off x="3156" y="1784"/>
              <a:ext cx="144" cy="136"/>
            </a:xfrm>
            <a:custGeom>
              <a:avLst/>
              <a:gdLst>
                <a:gd name="T0" fmla="*/ 0 w 144"/>
                <a:gd name="T1" fmla="*/ 121 h 136"/>
                <a:gd name="T2" fmla="*/ 0 w 144"/>
                <a:gd name="T3" fmla="*/ 121 h 136"/>
                <a:gd name="T4" fmla="*/ 136 w 144"/>
                <a:gd name="T5" fmla="*/ 0 h 136"/>
                <a:gd name="T6" fmla="*/ 144 w 144"/>
                <a:gd name="T7" fmla="*/ 17 h 136"/>
                <a:gd name="T8" fmla="*/ 8 w 144"/>
                <a:gd name="T9" fmla="*/ 136 h 136"/>
                <a:gd name="T10" fmla="*/ 0 w 144"/>
                <a:gd name="T11" fmla="*/ 121 h 136"/>
                <a:gd name="T12" fmla="*/ 0 w 144"/>
                <a:gd name="T13" fmla="*/ 121 h 1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4"/>
                <a:gd name="T22" fmla="*/ 0 h 136"/>
                <a:gd name="T23" fmla="*/ 144 w 144"/>
                <a:gd name="T24" fmla="*/ 136 h 1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4" h="136">
                  <a:moveTo>
                    <a:pt x="0" y="121"/>
                  </a:moveTo>
                  <a:lnTo>
                    <a:pt x="0" y="121"/>
                  </a:lnTo>
                  <a:lnTo>
                    <a:pt x="136" y="0"/>
                  </a:lnTo>
                  <a:lnTo>
                    <a:pt x="144" y="17"/>
                  </a:lnTo>
                  <a:lnTo>
                    <a:pt x="8" y="136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72" name="Freeform 92"/>
            <p:cNvSpPr>
              <a:spLocks/>
            </p:cNvSpPr>
            <p:nvPr/>
          </p:nvSpPr>
          <p:spPr bwMode="auto">
            <a:xfrm>
              <a:off x="3292" y="1680"/>
              <a:ext cx="152" cy="121"/>
            </a:xfrm>
            <a:custGeom>
              <a:avLst/>
              <a:gdLst>
                <a:gd name="T0" fmla="*/ 0 w 152"/>
                <a:gd name="T1" fmla="*/ 104 h 121"/>
                <a:gd name="T2" fmla="*/ 0 w 152"/>
                <a:gd name="T3" fmla="*/ 104 h 121"/>
                <a:gd name="T4" fmla="*/ 144 w 152"/>
                <a:gd name="T5" fmla="*/ 0 h 121"/>
                <a:gd name="T6" fmla="*/ 152 w 152"/>
                <a:gd name="T7" fmla="*/ 15 h 121"/>
                <a:gd name="T8" fmla="*/ 8 w 152"/>
                <a:gd name="T9" fmla="*/ 121 h 121"/>
                <a:gd name="T10" fmla="*/ 0 w 152"/>
                <a:gd name="T11" fmla="*/ 104 h 121"/>
                <a:gd name="T12" fmla="*/ 0 w 152"/>
                <a:gd name="T13" fmla="*/ 104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2"/>
                <a:gd name="T22" fmla="*/ 0 h 121"/>
                <a:gd name="T23" fmla="*/ 152 w 152"/>
                <a:gd name="T24" fmla="*/ 121 h 1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2" h="121">
                  <a:moveTo>
                    <a:pt x="0" y="104"/>
                  </a:moveTo>
                  <a:lnTo>
                    <a:pt x="0" y="104"/>
                  </a:lnTo>
                  <a:lnTo>
                    <a:pt x="144" y="0"/>
                  </a:lnTo>
                  <a:lnTo>
                    <a:pt x="152" y="15"/>
                  </a:lnTo>
                  <a:lnTo>
                    <a:pt x="8" y="121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73" name="Freeform 93"/>
            <p:cNvSpPr>
              <a:spLocks/>
            </p:cNvSpPr>
            <p:nvPr/>
          </p:nvSpPr>
          <p:spPr bwMode="auto">
            <a:xfrm>
              <a:off x="3436" y="1609"/>
              <a:ext cx="152" cy="86"/>
            </a:xfrm>
            <a:custGeom>
              <a:avLst/>
              <a:gdLst>
                <a:gd name="T0" fmla="*/ 0 w 152"/>
                <a:gd name="T1" fmla="*/ 71 h 86"/>
                <a:gd name="T2" fmla="*/ 0 w 152"/>
                <a:gd name="T3" fmla="*/ 71 h 86"/>
                <a:gd name="T4" fmla="*/ 144 w 152"/>
                <a:gd name="T5" fmla="*/ 0 h 86"/>
                <a:gd name="T6" fmla="*/ 152 w 152"/>
                <a:gd name="T7" fmla="*/ 8 h 86"/>
                <a:gd name="T8" fmla="*/ 8 w 152"/>
                <a:gd name="T9" fmla="*/ 86 h 86"/>
                <a:gd name="T10" fmla="*/ 0 w 152"/>
                <a:gd name="T11" fmla="*/ 71 h 86"/>
                <a:gd name="T12" fmla="*/ 0 w 152"/>
                <a:gd name="T13" fmla="*/ 71 h 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2"/>
                <a:gd name="T22" fmla="*/ 0 h 86"/>
                <a:gd name="T23" fmla="*/ 152 w 152"/>
                <a:gd name="T24" fmla="*/ 86 h 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2" h="86">
                  <a:moveTo>
                    <a:pt x="0" y="71"/>
                  </a:moveTo>
                  <a:lnTo>
                    <a:pt x="0" y="71"/>
                  </a:lnTo>
                  <a:lnTo>
                    <a:pt x="144" y="0"/>
                  </a:lnTo>
                  <a:lnTo>
                    <a:pt x="152" y="8"/>
                  </a:lnTo>
                  <a:lnTo>
                    <a:pt x="8" y="86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74" name="Freeform 94"/>
            <p:cNvSpPr>
              <a:spLocks/>
            </p:cNvSpPr>
            <p:nvPr/>
          </p:nvSpPr>
          <p:spPr bwMode="auto">
            <a:xfrm>
              <a:off x="3580" y="1551"/>
              <a:ext cx="168" cy="66"/>
            </a:xfrm>
            <a:custGeom>
              <a:avLst/>
              <a:gdLst>
                <a:gd name="T0" fmla="*/ 0 w 168"/>
                <a:gd name="T1" fmla="*/ 58 h 66"/>
                <a:gd name="T2" fmla="*/ 8 w 168"/>
                <a:gd name="T3" fmla="*/ 58 h 66"/>
                <a:gd name="T4" fmla="*/ 160 w 168"/>
                <a:gd name="T5" fmla="*/ 0 h 66"/>
                <a:gd name="T6" fmla="*/ 168 w 168"/>
                <a:gd name="T7" fmla="*/ 10 h 66"/>
                <a:gd name="T8" fmla="*/ 8 w 168"/>
                <a:gd name="T9" fmla="*/ 66 h 66"/>
                <a:gd name="T10" fmla="*/ 0 w 168"/>
                <a:gd name="T11" fmla="*/ 58 h 66"/>
                <a:gd name="T12" fmla="*/ 0 w 168"/>
                <a:gd name="T13" fmla="*/ 58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8"/>
                <a:gd name="T22" fmla="*/ 0 h 66"/>
                <a:gd name="T23" fmla="*/ 168 w 168"/>
                <a:gd name="T24" fmla="*/ 66 h 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8" h="66">
                  <a:moveTo>
                    <a:pt x="0" y="58"/>
                  </a:moveTo>
                  <a:lnTo>
                    <a:pt x="8" y="58"/>
                  </a:lnTo>
                  <a:lnTo>
                    <a:pt x="160" y="0"/>
                  </a:lnTo>
                  <a:lnTo>
                    <a:pt x="168" y="10"/>
                  </a:lnTo>
                  <a:lnTo>
                    <a:pt x="8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75" name="Freeform 95"/>
            <p:cNvSpPr>
              <a:spLocks/>
            </p:cNvSpPr>
            <p:nvPr/>
          </p:nvSpPr>
          <p:spPr bwMode="auto">
            <a:xfrm>
              <a:off x="3740" y="1513"/>
              <a:ext cx="167" cy="48"/>
            </a:xfrm>
            <a:custGeom>
              <a:avLst/>
              <a:gdLst>
                <a:gd name="T0" fmla="*/ 0 w 167"/>
                <a:gd name="T1" fmla="*/ 38 h 48"/>
                <a:gd name="T2" fmla="*/ 0 w 167"/>
                <a:gd name="T3" fmla="*/ 31 h 48"/>
                <a:gd name="T4" fmla="*/ 159 w 167"/>
                <a:gd name="T5" fmla="*/ 0 h 48"/>
                <a:gd name="T6" fmla="*/ 167 w 167"/>
                <a:gd name="T7" fmla="*/ 15 h 48"/>
                <a:gd name="T8" fmla="*/ 8 w 167"/>
                <a:gd name="T9" fmla="*/ 48 h 48"/>
                <a:gd name="T10" fmla="*/ 0 w 167"/>
                <a:gd name="T11" fmla="*/ 38 h 48"/>
                <a:gd name="T12" fmla="*/ 0 w 167"/>
                <a:gd name="T13" fmla="*/ 38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7"/>
                <a:gd name="T22" fmla="*/ 0 h 48"/>
                <a:gd name="T23" fmla="*/ 167 w 167"/>
                <a:gd name="T24" fmla="*/ 48 h 4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7" h="48">
                  <a:moveTo>
                    <a:pt x="0" y="38"/>
                  </a:moveTo>
                  <a:lnTo>
                    <a:pt x="0" y="31"/>
                  </a:lnTo>
                  <a:lnTo>
                    <a:pt x="159" y="0"/>
                  </a:lnTo>
                  <a:lnTo>
                    <a:pt x="167" y="15"/>
                  </a:lnTo>
                  <a:lnTo>
                    <a:pt x="8" y="4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76" name="Freeform 96"/>
            <p:cNvSpPr>
              <a:spLocks/>
            </p:cNvSpPr>
            <p:nvPr/>
          </p:nvSpPr>
          <p:spPr bwMode="auto">
            <a:xfrm>
              <a:off x="3899" y="1503"/>
              <a:ext cx="169" cy="25"/>
            </a:xfrm>
            <a:custGeom>
              <a:avLst/>
              <a:gdLst>
                <a:gd name="T0" fmla="*/ 0 w 169"/>
                <a:gd name="T1" fmla="*/ 10 h 25"/>
                <a:gd name="T2" fmla="*/ 0 w 169"/>
                <a:gd name="T3" fmla="*/ 10 h 25"/>
                <a:gd name="T4" fmla="*/ 169 w 169"/>
                <a:gd name="T5" fmla="*/ 0 h 25"/>
                <a:gd name="T6" fmla="*/ 169 w 169"/>
                <a:gd name="T7" fmla="*/ 18 h 25"/>
                <a:gd name="T8" fmla="*/ 8 w 169"/>
                <a:gd name="T9" fmla="*/ 25 h 25"/>
                <a:gd name="T10" fmla="*/ 0 w 169"/>
                <a:gd name="T11" fmla="*/ 10 h 25"/>
                <a:gd name="T12" fmla="*/ 0 w 169"/>
                <a:gd name="T13" fmla="*/ 10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9"/>
                <a:gd name="T22" fmla="*/ 0 h 25"/>
                <a:gd name="T23" fmla="*/ 169 w 169"/>
                <a:gd name="T24" fmla="*/ 25 h 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9" h="25">
                  <a:moveTo>
                    <a:pt x="0" y="10"/>
                  </a:moveTo>
                  <a:lnTo>
                    <a:pt x="0" y="10"/>
                  </a:lnTo>
                  <a:lnTo>
                    <a:pt x="169" y="0"/>
                  </a:lnTo>
                  <a:lnTo>
                    <a:pt x="169" y="18"/>
                  </a:lnTo>
                  <a:lnTo>
                    <a:pt x="8" y="25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77" name="Rectangle 97"/>
            <p:cNvSpPr>
              <a:spLocks noChangeArrowheads="1"/>
            </p:cNvSpPr>
            <p:nvPr/>
          </p:nvSpPr>
          <p:spPr bwMode="auto">
            <a:xfrm>
              <a:off x="4061" y="1503"/>
              <a:ext cx="359" cy="1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78" name="Line 98"/>
            <p:cNvSpPr>
              <a:spLocks noChangeShapeType="1"/>
            </p:cNvSpPr>
            <p:nvPr/>
          </p:nvSpPr>
          <p:spPr bwMode="auto">
            <a:xfrm>
              <a:off x="1760" y="1820"/>
              <a:ext cx="3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79" name="Line 99"/>
            <p:cNvSpPr>
              <a:spLocks noChangeShapeType="1"/>
            </p:cNvSpPr>
            <p:nvPr/>
          </p:nvSpPr>
          <p:spPr bwMode="auto">
            <a:xfrm>
              <a:off x="1823" y="1820"/>
              <a:ext cx="4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80" name="Line 100"/>
            <p:cNvSpPr>
              <a:spLocks noChangeShapeType="1"/>
            </p:cNvSpPr>
            <p:nvPr/>
          </p:nvSpPr>
          <p:spPr bwMode="auto">
            <a:xfrm>
              <a:off x="1887" y="1820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81" name="Line 101"/>
            <p:cNvSpPr>
              <a:spLocks noChangeShapeType="1"/>
            </p:cNvSpPr>
            <p:nvPr/>
          </p:nvSpPr>
          <p:spPr bwMode="auto">
            <a:xfrm>
              <a:off x="1952" y="1820"/>
              <a:ext cx="3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82" name="Line 102"/>
            <p:cNvSpPr>
              <a:spLocks noChangeShapeType="1"/>
            </p:cNvSpPr>
            <p:nvPr/>
          </p:nvSpPr>
          <p:spPr bwMode="auto">
            <a:xfrm>
              <a:off x="2015" y="1820"/>
              <a:ext cx="4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83" name="Line 103"/>
            <p:cNvSpPr>
              <a:spLocks noChangeShapeType="1"/>
            </p:cNvSpPr>
            <p:nvPr/>
          </p:nvSpPr>
          <p:spPr bwMode="auto">
            <a:xfrm>
              <a:off x="2079" y="1820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84" name="Line 104"/>
            <p:cNvSpPr>
              <a:spLocks noChangeShapeType="1"/>
            </p:cNvSpPr>
            <p:nvPr/>
          </p:nvSpPr>
          <p:spPr bwMode="auto">
            <a:xfrm>
              <a:off x="2144" y="1820"/>
              <a:ext cx="3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85" name="Line 105"/>
            <p:cNvSpPr>
              <a:spLocks noChangeShapeType="1"/>
            </p:cNvSpPr>
            <p:nvPr/>
          </p:nvSpPr>
          <p:spPr bwMode="auto">
            <a:xfrm>
              <a:off x="2207" y="1820"/>
              <a:ext cx="4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86" name="Line 106"/>
            <p:cNvSpPr>
              <a:spLocks noChangeShapeType="1"/>
            </p:cNvSpPr>
            <p:nvPr/>
          </p:nvSpPr>
          <p:spPr bwMode="auto">
            <a:xfrm>
              <a:off x="2271" y="1820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87" name="Line 107"/>
            <p:cNvSpPr>
              <a:spLocks noChangeShapeType="1"/>
            </p:cNvSpPr>
            <p:nvPr/>
          </p:nvSpPr>
          <p:spPr bwMode="auto">
            <a:xfrm>
              <a:off x="2336" y="1820"/>
              <a:ext cx="3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88" name="Line 108"/>
            <p:cNvSpPr>
              <a:spLocks noChangeShapeType="1"/>
            </p:cNvSpPr>
            <p:nvPr/>
          </p:nvSpPr>
          <p:spPr bwMode="auto">
            <a:xfrm>
              <a:off x="2399" y="1820"/>
              <a:ext cx="4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89" name="Line 109"/>
            <p:cNvSpPr>
              <a:spLocks noChangeShapeType="1"/>
            </p:cNvSpPr>
            <p:nvPr/>
          </p:nvSpPr>
          <p:spPr bwMode="auto">
            <a:xfrm>
              <a:off x="2463" y="1820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90" name="Line 110"/>
            <p:cNvSpPr>
              <a:spLocks noChangeShapeType="1"/>
            </p:cNvSpPr>
            <p:nvPr/>
          </p:nvSpPr>
          <p:spPr bwMode="auto">
            <a:xfrm>
              <a:off x="2528" y="1820"/>
              <a:ext cx="3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91" name="Line 111"/>
            <p:cNvSpPr>
              <a:spLocks noChangeShapeType="1"/>
            </p:cNvSpPr>
            <p:nvPr/>
          </p:nvSpPr>
          <p:spPr bwMode="auto">
            <a:xfrm>
              <a:off x="2591" y="1820"/>
              <a:ext cx="4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92" name="Line 112"/>
            <p:cNvSpPr>
              <a:spLocks noChangeShapeType="1"/>
            </p:cNvSpPr>
            <p:nvPr/>
          </p:nvSpPr>
          <p:spPr bwMode="auto">
            <a:xfrm>
              <a:off x="2655" y="1820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93" name="Line 113"/>
            <p:cNvSpPr>
              <a:spLocks noChangeShapeType="1"/>
            </p:cNvSpPr>
            <p:nvPr/>
          </p:nvSpPr>
          <p:spPr bwMode="auto">
            <a:xfrm>
              <a:off x="2720" y="1820"/>
              <a:ext cx="3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94" name="Line 114"/>
            <p:cNvSpPr>
              <a:spLocks noChangeShapeType="1"/>
            </p:cNvSpPr>
            <p:nvPr/>
          </p:nvSpPr>
          <p:spPr bwMode="auto">
            <a:xfrm>
              <a:off x="2783" y="1820"/>
              <a:ext cx="4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95" name="Line 115"/>
            <p:cNvSpPr>
              <a:spLocks noChangeShapeType="1"/>
            </p:cNvSpPr>
            <p:nvPr/>
          </p:nvSpPr>
          <p:spPr bwMode="auto">
            <a:xfrm>
              <a:off x="2847" y="1820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96" name="Line 116"/>
            <p:cNvSpPr>
              <a:spLocks noChangeShapeType="1"/>
            </p:cNvSpPr>
            <p:nvPr/>
          </p:nvSpPr>
          <p:spPr bwMode="auto">
            <a:xfrm>
              <a:off x="2912" y="1820"/>
              <a:ext cx="3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97" name="Line 117"/>
            <p:cNvSpPr>
              <a:spLocks noChangeShapeType="1"/>
            </p:cNvSpPr>
            <p:nvPr/>
          </p:nvSpPr>
          <p:spPr bwMode="auto">
            <a:xfrm>
              <a:off x="2976" y="1820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98" name="Line 118"/>
            <p:cNvSpPr>
              <a:spLocks noChangeShapeType="1"/>
            </p:cNvSpPr>
            <p:nvPr/>
          </p:nvSpPr>
          <p:spPr bwMode="auto">
            <a:xfrm>
              <a:off x="3039" y="1820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599" name="Line 119"/>
            <p:cNvSpPr>
              <a:spLocks noChangeShapeType="1"/>
            </p:cNvSpPr>
            <p:nvPr/>
          </p:nvSpPr>
          <p:spPr bwMode="auto">
            <a:xfrm>
              <a:off x="3104" y="1820"/>
              <a:ext cx="3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00" name="Line 120"/>
            <p:cNvSpPr>
              <a:spLocks noChangeShapeType="1"/>
            </p:cNvSpPr>
            <p:nvPr/>
          </p:nvSpPr>
          <p:spPr bwMode="auto">
            <a:xfrm>
              <a:off x="3168" y="1820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01" name="Line 121"/>
            <p:cNvSpPr>
              <a:spLocks noChangeShapeType="1"/>
            </p:cNvSpPr>
            <p:nvPr/>
          </p:nvSpPr>
          <p:spPr bwMode="auto">
            <a:xfrm>
              <a:off x="3231" y="1820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02" name="Line 122"/>
            <p:cNvSpPr>
              <a:spLocks noChangeShapeType="1"/>
            </p:cNvSpPr>
            <p:nvPr/>
          </p:nvSpPr>
          <p:spPr bwMode="auto">
            <a:xfrm>
              <a:off x="3271" y="1820"/>
              <a:ext cx="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03" name="Line 123"/>
            <p:cNvSpPr>
              <a:spLocks noChangeShapeType="1"/>
            </p:cNvSpPr>
            <p:nvPr/>
          </p:nvSpPr>
          <p:spPr bwMode="auto">
            <a:xfrm>
              <a:off x="3271" y="1820"/>
              <a:ext cx="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04" name="Line 124"/>
            <p:cNvSpPr>
              <a:spLocks noChangeShapeType="1"/>
            </p:cNvSpPr>
            <p:nvPr/>
          </p:nvSpPr>
          <p:spPr bwMode="auto">
            <a:xfrm>
              <a:off x="3264" y="1820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05" name="Line 125"/>
            <p:cNvSpPr>
              <a:spLocks noChangeShapeType="1"/>
            </p:cNvSpPr>
            <p:nvPr/>
          </p:nvSpPr>
          <p:spPr bwMode="auto">
            <a:xfrm>
              <a:off x="3264" y="1884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06" name="Line 126"/>
            <p:cNvSpPr>
              <a:spLocks noChangeShapeType="1"/>
            </p:cNvSpPr>
            <p:nvPr/>
          </p:nvSpPr>
          <p:spPr bwMode="auto">
            <a:xfrm>
              <a:off x="3264" y="1949"/>
              <a:ext cx="1" cy="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07" name="Line 127"/>
            <p:cNvSpPr>
              <a:spLocks noChangeShapeType="1"/>
            </p:cNvSpPr>
            <p:nvPr/>
          </p:nvSpPr>
          <p:spPr bwMode="auto">
            <a:xfrm>
              <a:off x="3264" y="2012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08" name="Line 128"/>
            <p:cNvSpPr>
              <a:spLocks noChangeShapeType="1"/>
            </p:cNvSpPr>
            <p:nvPr/>
          </p:nvSpPr>
          <p:spPr bwMode="auto">
            <a:xfrm>
              <a:off x="3264" y="2076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09" name="Line 129"/>
            <p:cNvSpPr>
              <a:spLocks noChangeShapeType="1"/>
            </p:cNvSpPr>
            <p:nvPr/>
          </p:nvSpPr>
          <p:spPr bwMode="auto">
            <a:xfrm>
              <a:off x="3264" y="2141"/>
              <a:ext cx="1" cy="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10" name="Line 130"/>
            <p:cNvSpPr>
              <a:spLocks noChangeShapeType="1"/>
            </p:cNvSpPr>
            <p:nvPr/>
          </p:nvSpPr>
          <p:spPr bwMode="auto">
            <a:xfrm>
              <a:off x="3264" y="2204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11" name="Line 131"/>
            <p:cNvSpPr>
              <a:spLocks noChangeShapeType="1"/>
            </p:cNvSpPr>
            <p:nvPr/>
          </p:nvSpPr>
          <p:spPr bwMode="auto">
            <a:xfrm>
              <a:off x="3264" y="2268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12" name="Line 132"/>
            <p:cNvSpPr>
              <a:spLocks noChangeShapeType="1"/>
            </p:cNvSpPr>
            <p:nvPr/>
          </p:nvSpPr>
          <p:spPr bwMode="auto">
            <a:xfrm>
              <a:off x="3264" y="2333"/>
              <a:ext cx="1" cy="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13" name="Line 133"/>
            <p:cNvSpPr>
              <a:spLocks noChangeShapeType="1"/>
            </p:cNvSpPr>
            <p:nvPr/>
          </p:nvSpPr>
          <p:spPr bwMode="auto">
            <a:xfrm>
              <a:off x="3264" y="2396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14" name="Line 134"/>
            <p:cNvSpPr>
              <a:spLocks noChangeShapeType="1"/>
            </p:cNvSpPr>
            <p:nvPr/>
          </p:nvSpPr>
          <p:spPr bwMode="auto">
            <a:xfrm>
              <a:off x="3264" y="2460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15" name="Line 135"/>
            <p:cNvSpPr>
              <a:spLocks noChangeShapeType="1"/>
            </p:cNvSpPr>
            <p:nvPr/>
          </p:nvSpPr>
          <p:spPr bwMode="auto">
            <a:xfrm>
              <a:off x="3264" y="2525"/>
              <a:ext cx="1" cy="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16" name="Line 136"/>
            <p:cNvSpPr>
              <a:spLocks noChangeShapeType="1"/>
            </p:cNvSpPr>
            <p:nvPr/>
          </p:nvSpPr>
          <p:spPr bwMode="auto">
            <a:xfrm>
              <a:off x="3264" y="2588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17" name="Line 137"/>
            <p:cNvSpPr>
              <a:spLocks noChangeShapeType="1"/>
            </p:cNvSpPr>
            <p:nvPr/>
          </p:nvSpPr>
          <p:spPr bwMode="auto">
            <a:xfrm>
              <a:off x="3264" y="2652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18" name="Line 138"/>
            <p:cNvSpPr>
              <a:spLocks noChangeShapeType="1"/>
            </p:cNvSpPr>
            <p:nvPr/>
          </p:nvSpPr>
          <p:spPr bwMode="auto">
            <a:xfrm>
              <a:off x="3264" y="2717"/>
              <a:ext cx="1" cy="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19" name="Line 139"/>
            <p:cNvSpPr>
              <a:spLocks noChangeShapeType="1"/>
            </p:cNvSpPr>
            <p:nvPr/>
          </p:nvSpPr>
          <p:spPr bwMode="auto">
            <a:xfrm>
              <a:off x="3264" y="2780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20" name="Line 140"/>
            <p:cNvSpPr>
              <a:spLocks noChangeShapeType="1"/>
            </p:cNvSpPr>
            <p:nvPr/>
          </p:nvSpPr>
          <p:spPr bwMode="auto">
            <a:xfrm>
              <a:off x="3264" y="2844"/>
              <a:ext cx="1" cy="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21" name="Line 141"/>
            <p:cNvSpPr>
              <a:spLocks noChangeShapeType="1"/>
            </p:cNvSpPr>
            <p:nvPr/>
          </p:nvSpPr>
          <p:spPr bwMode="auto">
            <a:xfrm>
              <a:off x="3264" y="2909"/>
              <a:ext cx="1" cy="2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22" name="Line 142"/>
            <p:cNvSpPr>
              <a:spLocks noChangeShapeType="1"/>
            </p:cNvSpPr>
            <p:nvPr/>
          </p:nvSpPr>
          <p:spPr bwMode="auto">
            <a:xfrm>
              <a:off x="3264" y="2932"/>
              <a:ext cx="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23" name="Line 143"/>
            <p:cNvSpPr>
              <a:spLocks noChangeShapeType="1"/>
            </p:cNvSpPr>
            <p:nvPr/>
          </p:nvSpPr>
          <p:spPr bwMode="auto">
            <a:xfrm>
              <a:off x="3264" y="2932"/>
              <a:ext cx="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 sz="1350"/>
            </a:p>
          </p:txBody>
        </p:sp>
        <p:sp>
          <p:nvSpPr>
            <p:cNvPr id="20624" name="Rectangle 144"/>
            <p:cNvSpPr>
              <a:spLocks noChangeArrowheads="1"/>
            </p:cNvSpPr>
            <p:nvPr/>
          </p:nvSpPr>
          <p:spPr bwMode="auto">
            <a:xfrm>
              <a:off x="1879" y="1693"/>
              <a:ext cx="63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 i="1">
                  <a:solidFill>
                    <a:srgbClr val="000000"/>
                  </a:solidFill>
                  <a:latin typeface="Palatino" pitchFamily="18" charset="0"/>
                </a:rPr>
                <a:t>u</a:t>
              </a:r>
              <a:endParaRPr lang="pl-PL" sz="1350"/>
            </a:p>
          </p:txBody>
        </p:sp>
        <p:sp>
          <p:nvSpPr>
            <p:cNvPr id="20625" name="Rectangle 145"/>
            <p:cNvSpPr>
              <a:spLocks noChangeArrowheads="1"/>
            </p:cNvSpPr>
            <p:nvPr/>
          </p:nvSpPr>
          <p:spPr bwMode="auto">
            <a:xfrm>
              <a:off x="3294" y="2797"/>
              <a:ext cx="5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 i="1">
                  <a:solidFill>
                    <a:srgbClr val="000000"/>
                  </a:solidFill>
                  <a:latin typeface="Palatino" pitchFamily="18" charset="0"/>
                </a:rPr>
                <a:t>x</a:t>
              </a:r>
              <a:endParaRPr lang="pl-PL" sz="1350"/>
            </a:p>
          </p:txBody>
        </p:sp>
        <p:sp>
          <p:nvSpPr>
            <p:cNvPr id="20626" name="Rectangle 146"/>
            <p:cNvSpPr>
              <a:spLocks noChangeArrowheads="1"/>
            </p:cNvSpPr>
            <p:nvPr/>
          </p:nvSpPr>
          <p:spPr bwMode="auto">
            <a:xfrm>
              <a:off x="3319" y="2267"/>
              <a:ext cx="100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F(</a:t>
              </a:r>
              <a:endParaRPr lang="pl-PL" sz="1350"/>
            </a:p>
          </p:txBody>
        </p:sp>
        <p:sp>
          <p:nvSpPr>
            <p:cNvPr id="20627" name="Rectangle 147"/>
            <p:cNvSpPr>
              <a:spLocks noChangeArrowheads="1"/>
            </p:cNvSpPr>
            <p:nvPr/>
          </p:nvSpPr>
          <p:spPr bwMode="auto">
            <a:xfrm>
              <a:off x="3417" y="2269"/>
              <a:ext cx="5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 i="1">
                  <a:solidFill>
                    <a:srgbClr val="000000"/>
                  </a:solidFill>
                  <a:latin typeface="Palatino" pitchFamily="18" charset="0"/>
                </a:rPr>
                <a:t>x</a:t>
              </a:r>
              <a:endParaRPr lang="pl-PL" sz="1350"/>
            </a:p>
          </p:txBody>
        </p:sp>
        <p:sp>
          <p:nvSpPr>
            <p:cNvPr id="20628" name="Rectangle 148"/>
            <p:cNvSpPr>
              <a:spLocks noChangeArrowheads="1"/>
            </p:cNvSpPr>
            <p:nvPr/>
          </p:nvSpPr>
          <p:spPr bwMode="auto">
            <a:xfrm>
              <a:off x="3473" y="2267"/>
              <a:ext cx="3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pl-PL" sz="1050">
                  <a:solidFill>
                    <a:srgbClr val="000000"/>
                  </a:solidFill>
                  <a:latin typeface="Palatino" pitchFamily="18" charset="0"/>
                </a:rPr>
                <a:t>)</a:t>
              </a:r>
              <a:endParaRPr lang="pl-PL" sz="135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7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577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Generating uniformly distributed random numbers U(1,0)</a:t>
            </a:r>
            <a:endParaRPr lang="pl-PL" dirty="0"/>
          </a:p>
        </p:txBody>
      </p:sp>
      <p:sp>
        <p:nvSpPr>
          <p:cNvPr id="135065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</a:pPr>
            <a:r>
              <a:rPr lang="en-US" dirty="0"/>
              <a:t>How to generate uniformly distributed numbers</a:t>
            </a:r>
            <a:r>
              <a:rPr lang="pl-PL" dirty="0"/>
              <a:t>?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Mechanical </a:t>
            </a:r>
            <a:endParaRPr lang="pl-PL" dirty="0"/>
          </a:p>
          <a:p>
            <a:pPr lvl="1">
              <a:lnSpc>
                <a:spcPct val="100000"/>
              </a:lnSpc>
            </a:pPr>
            <a:r>
              <a:rPr lang="en-US" dirty="0"/>
              <a:t>Random number tables </a:t>
            </a:r>
            <a:endParaRPr lang="pl-PL" dirty="0"/>
          </a:p>
          <a:p>
            <a:pPr>
              <a:lnSpc>
                <a:spcPct val="100000"/>
              </a:lnSpc>
            </a:pPr>
            <a:endParaRPr lang="pl-PL" dirty="0"/>
          </a:p>
          <a:p>
            <a:pPr>
              <a:lnSpc>
                <a:spcPct val="100000"/>
              </a:lnSpc>
            </a:pPr>
            <a:endParaRPr lang="pl-PL" dirty="0"/>
          </a:p>
          <a:p>
            <a:pPr>
              <a:lnSpc>
                <a:spcPct val="100000"/>
              </a:lnSpc>
            </a:pPr>
            <a:endParaRPr lang="pl-PL" dirty="0"/>
          </a:p>
          <a:p>
            <a:pPr>
              <a:lnSpc>
                <a:spcPct val="100000"/>
              </a:lnSpc>
            </a:pPr>
            <a:endParaRPr lang="pl-PL" dirty="0"/>
          </a:p>
          <a:p>
            <a:pPr>
              <a:lnSpc>
                <a:spcPct val="100000"/>
              </a:lnSpc>
            </a:pPr>
            <a:endParaRPr lang="pl-PL" dirty="0"/>
          </a:p>
          <a:p>
            <a:pPr>
              <a:lnSpc>
                <a:spcPct val="100000"/>
              </a:lnSpc>
            </a:pPr>
            <a:endParaRPr lang="pl-PL" dirty="0"/>
          </a:p>
          <a:p>
            <a:pPr>
              <a:lnSpc>
                <a:spcPct val="100000"/>
              </a:lnSpc>
            </a:pPr>
            <a:endParaRPr lang="pl-PL" dirty="0"/>
          </a:p>
          <a:p>
            <a:pPr lvl="1">
              <a:lnSpc>
                <a:spcPct val="100000"/>
              </a:lnSpc>
            </a:pPr>
            <a:endParaRPr lang="pl-PL" dirty="0"/>
          </a:p>
          <a:p>
            <a:pPr lvl="1">
              <a:lnSpc>
                <a:spcPct val="100000"/>
              </a:lnSpc>
            </a:pPr>
            <a:r>
              <a:rPr lang="en-US" dirty="0"/>
              <a:t>Recursive generators – </a:t>
            </a:r>
            <a:r>
              <a:rPr lang="en-US" b="1" u="sng" dirty="0"/>
              <a:t>pseudorandom numbers </a:t>
            </a:r>
            <a:endParaRPr lang="pl-PL" b="1" u="sng" dirty="0"/>
          </a:p>
          <a:p>
            <a:pPr lvl="2">
              <a:lnSpc>
                <a:spcPct val="90000"/>
              </a:lnSpc>
            </a:pPr>
            <a:r>
              <a:rPr lang="en-US" b="1" u="sng" dirty="0"/>
              <a:t>Statistically independent </a:t>
            </a:r>
            <a:endParaRPr lang="pl-PL" b="1" u="sng" dirty="0"/>
          </a:p>
          <a:p>
            <a:pPr lvl="2">
              <a:lnSpc>
                <a:spcPct val="90000"/>
              </a:lnSpc>
            </a:pPr>
            <a:r>
              <a:rPr lang="en-US" dirty="0"/>
              <a:t>Uniformly distributed </a:t>
            </a:r>
            <a:endParaRPr lang="pl-PL" dirty="0"/>
          </a:p>
          <a:p>
            <a:pPr lvl="2">
              <a:lnSpc>
                <a:spcPct val="90000"/>
              </a:lnSpc>
            </a:pPr>
            <a:r>
              <a:rPr lang="pl-PL" dirty="0" err="1"/>
              <a:t>Actually</a:t>
            </a:r>
            <a:r>
              <a:rPr lang="pl-PL" dirty="0"/>
              <a:t> </a:t>
            </a:r>
            <a:r>
              <a:rPr lang="pl-PL" dirty="0" err="1"/>
              <a:t>deterministic</a:t>
            </a:r>
            <a:r>
              <a:rPr lang="pl-PL" dirty="0"/>
              <a:t> </a:t>
            </a:r>
            <a:r>
              <a:rPr lang="pl-PL" dirty="0" err="1"/>
              <a:t>sequence</a:t>
            </a:r>
            <a:r>
              <a:rPr lang="pl-PL" dirty="0"/>
              <a:t> of numbers, not </a:t>
            </a:r>
            <a:r>
              <a:rPr lang="pl-PL" dirty="0" err="1"/>
              <a:t>stochastic</a:t>
            </a:r>
            <a:endParaRPr lang="pl-PL" dirty="0"/>
          </a:p>
          <a:p>
            <a:pPr lvl="2">
              <a:lnSpc>
                <a:spcPct val="90000"/>
              </a:lnSpc>
            </a:pPr>
            <a:r>
              <a:rPr lang="pl-PL" dirty="0" err="1"/>
              <a:t>Cyclical</a:t>
            </a:r>
            <a:r>
              <a:rPr lang="pl-PL" dirty="0"/>
              <a:t>, i.e. </a:t>
            </a:r>
            <a:r>
              <a:rPr lang="pl-PL" dirty="0" err="1"/>
              <a:t>repiting</a:t>
            </a:r>
            <a:r>
              <a:rPr lang="pl-PL" dirty="0"/>
              <a:t> </a:t>
            </a:r>
            <a:r>
              <a:rPr lang="pl-PL" dirty="0" err="1"/>
              <a:t>after</a:t>
            </a:r>
            <a:r>
              <a:rPr lang="pl-PL" dirty="0"/>
              <a:t> a </a:t>
            </a:r>
            <a:r>
              <a:rPr lang="pl-PL" dirty="0" err="1"/>
              <a:t>cycle</a:t>
            </a:r>
            <a:r>
              <a:rPr lang="pl-PL" dirty="0"/>
              <a:t>, </a:t>
            </a:r>
            <a:r>
              <a:rPr lang="pl-PL" dirty="0" err="1"/>
              <a:t>although</a:t>
            </a:r>
            <a:r>
              <a:rPr lang="pl-PL" dirty="0"/>
              <a:t> </a:t>
            </a:r>
            <a:r>
              <a:rPr lang="pl-PL" dirty="0" err="1"/>
              <a:t>cycles</a:t>
            </a:r>
            <a:r>
              <a:rPr lang="pl-PL" dirty="0"/>
              <a:t> </a:t>
            </a:r>
            <a:r>
              <a:rPr lang="pl-PL" dirty="0" err="1"/>
              <a:t>lenght</a:t>
            </a:r>
            <a:r>
              <a:rPr lang="pl-PL" dirty="0"/>
              <a:t> </a:t>
            </a:r>
            <a:r>
              <a:rPr lang="pl-PL" dirty="0" err="1"/>
              <a:t>can</a:t>
            </a:r>
            <a:r>
              <a:rPr lang="pl-PL" dirty="0"/>
              <a:t> be </a:t>
            </a:r>
            <a:r>
              <a:rPr lang="pl-PL" dirty="0" err="1"/>
              <a:t>very</a:t>
            </a:r>
            <a:r>
              <a:rPr lang="pl-PL" dirty="0"/>
              <a:t> </a:t>
            </a:r>
            <a:r>
              <a:rPr lang="pl-PL" dirty="0" err="1"/>
              <a:t>long</a:t>
            </a:r>
            <a:endParaRPr lang="pl-PL" dirty="0"/>
          </a:p>
        </p:txBody>
      </p:sp>
      <p:sp>
        <p:nvSpPr>
          <p:cNvPr id="21509" name="Text Box 4"/>
          <p:cNvSpPr txBox="1">
            <a:spLocks noChangeArrowheads="1"/>
          </p:cNvSpPr>
          <p:nvPr/>
        </p:nvSpPr>
        <p:spPr bwMode="auto">
          <a:xfrm>
            <a:off x="5303043" y="1373981"/>
            <a:ext cx="2544768" cy="19139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7866" tIns="33338" rIns="67866" bIns="3333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pl-PL" sz="1200" dirty="0"/>
              <a:t>61 19 69 04 46	26 45 74 77 74</a:t>
            </a:r>
          </a:p>
          <a:p>
            <a:r>
              <a:rPr lang="pl-PL" sz="1200" dirty="0"/>
              <a:t>15 47 44 52 66	95 27 07 99 53</a:t>
            </a:r>
          </a:p>
          <a:p>
            <a:r>
              <a:rPr lang="pl-PL" sz="1200" dirty="0"/>
              <a:t>94 55 72 85 73	67 89 75 43 87</a:t>
            </a:r>
          </a:p>
          <a:p>
            <a:r>
              <a:rPr lang="pl-PL" sz="1200" dirty="0"/>
              <a:t>42 48 11 62 13	97 34 40 87 21</a:t>
            </a:r>
          </a:p>
          <a:p>
            <a:r>
              <a:rPr lang="pl-PL" sz="1200" dirty="0"/>
              <a:t>23 52 37 83 17	73 20 88 98 37</a:t>
            </a:r>
          </a:p>
          <a:p>
            <a:r>
              <a:rPr lang="pl-PL" sz="1200" dirty="0"/>
              <a:t>04 49 35 24 94	75 24 63 38 24</a:t>
            </a:r>
          </a:p>
          <a:p>
            <a:r>
              <a:rPr lang="pl-PL" sz="1200" dirty="0"/>
              <a:t>00 54 99 76 54	64 05 18 81 59</a:t>
            </a:r>
          </a:p>
          <a:p>
            <a:r>
              <a:rPr lang="pl-PL" sz="1200" dirty="0"/>
              <a:t>35 96 31 53 07	26 89 80 93 54</a:t>
            </a:r>
          </a:p>
          <a:p>
            <a:r>
              <a:rPr lang="pl-PL" sz="1200" dirty="0"/>
              <a:t>59 80 80 83 91	45 42 72 68 42</a:t>
            </a:r>
          </a:p>
          <a:p>
            <a:r>
              <a:rPr lang="pl-PL" sz="1200" dirty="0"/>
              <a:t>46 05 88 52 36	01 39 00 22 86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5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5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5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65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0659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918000" y="387895"/>
            <a:ext cx="7773417" cy="675334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/>
              <a:t>Generating uniformly distributed pseudorandom variables - software</a:t>
            </a:r>
            <a:endParaRPr lang="pl-PL" sz="2400"/>
          </a:p>
        </p:txBody>
      </p:sp>
      <p:graphicFrame>
        <p:nvGraphicFramePr>
          <p:cNvPr id="22535" name="Rectangle 3">
            <a:extLst>
              <a:ext uri="{FF2B5EF4-FFF2-40B4-BE49-F238E27FC236}">
                <a16:creationId xmlns:a16="http://schemas.microsoft.com/office/drawing/2014/main" id="{40C6A2C7-DBDB-06DB-D7A8-A36F712153E2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58686576"/>
              </p:ext>
            </p:extLst>
          </p:nvPr>
        </p:nvGraphicFramePr>
        <p:xfrm>
          <a:off x="917999" y="1187302"/>
          <a:ext cx="7773417" cy="3145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Firs steps in constructing a simulation model</a:t>
            </a:r>
            <a:endParaRPr lang="pl-PL" dirty="0"/>
          </a:p>
        </p:txBody>
      </p:sp>
      <p:sp>
        <p:nvSpPr>
          <p:cNvPr id="132710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30000"/>
              </a:lnSpc>
            </a:pPr>
            <a:r>
              <a:rPr lang="en-US" dirty="0"/>
              <a:t>Estimate probability density functions for random variables</a:t>
            </a:r>
            <a:endParaRPr lang="pl-PL" dirty="0"/>
          </a:p>
          <a:p>
            <a:pPr lvl="1">
              <a:lnSpc>
                <a:spcPct val="130000"/>
              </a:lnSpc>
            </a:pPr>
            <a:r>
              <a:rPr lang="en-US" dirty="0"/>
              <a:t>empirical frequencies </a:t>
            </a:r>
            <a:endParaRPr lang="pl-PL" dirty="0"/>
          </a:p>
          <a:p>
            <a:pPr lvl="1">
              <a:lnSpc>
                <a:spcPct val="130000"/>
              </a:lnSpc>
            </a:pPr>
            <a:r>
              <a:rPr lang="en-US" dirty="0"/>
              <a:t>practical assumptions </a:t>
            </a:r>
            <a:r>
              <a:rPr lang="pl-PL" dirty="0"/>
              <a:t>(</a:t>
            </a:r>
            <a:r>
              <a:rPr lang="en-US" dirty="0"/>
              <a:t>analytical probability density functions</a:t>
            </a:r>
            <a:r>
              <a:rPr lang="pl-PL" dirty="0"/>
              <a:t>)</a:t>
            </a:r>
          </a:p>
          <a:p>
            <a:pPr>
              <a:lnSpc>
                <a:spcPct val="130000"/>
              </a:lnSpc>
            </a:pPr>
            <a:r>
              <a:rPr lang="en-US" dirty="0"/>
              <a:t>Decide how to measure time intervals within  model </a:t>
            </a:r>
            <a:endParaRPr lang="pl-PL" dirty="0"/>
          </a:p>
          <a:p>
            <a:pPr lvl="1">
              <a:lnSpc>
                <a:spcPct val="130000"/>
              </a:lnSpc>
            </a:pPr>
            <a:r>
              <a:rPr lang="en-US" dirty="0"/>
              <a:t>Constant/variable time increments </a:t>
            </a:r>
            <a:endParaRPr lang="pl-PL" dirty="0"/>
          </a:p>
          <a:p>
            <a:pPr>
              <a:lnSpc>
                <a:spcPct val="130000"/>
              </a:lnSpc>
            </a:pPr>
            <a:r>
              <a:rPr lang="en-US" dirty="0"/>
              <a:t>Setting starting model conditions </a:t>
            </a:r>
            <a:r>
              <a:rPr lang="pl-PL" dirty="0"/>
              <a:t>(</a:t>
            </a:r>
            <a:r>
              <a:rPr lang="en-US" dirty="0"/>
              <a:t>stability of a model</a:t>
            </a:r>
            <a:r>
              <a:rPr lang="pl-PL" dirty="0"/>
              <a:t>)</a:t>
            </a:r>
          </a:p>
          <a:p>
            <a:pPr lvl="1">
              <a:lnSpc>
                <a:spcPct val="130000"/>
              </a:lnSpc>
            </a:pPr>
            <a:r>
              <a:rPr lang="en-US" dirty="0"/>
              <a:t>minimizing time required for initial model warm up</a:t>
            </a:r>
            <a:r>
              <a:rPr lang="pl-PL" dirty="0"/>
              <a:t>,</a:t>
            </a:r>
          </a:p>
          <a:p>
            <a:pPr lvl="1">
              <a:lnSpc>
                <a:spcPct val="130000"/>
              </a:lnSpc>
            </a:pPr>
            <a:r>
              <a:rPr lang="en-US" dirty="0"/>
              <a:t>minimizing bias of the results </a:t>
            </a:r>
            <a:endParaRPr lang="pl-PL" dirty="0"/>
          </a:p>
          <a:p>
            <a:pPr>
              <a:lnSpc>
                <a:spcPct val="130000"/>
              </a:lnSpc>
            </a:pPr>
            <a:r>
              <a:rPr lang="en-US" dirty="0"/>
              <a:t>Deciding on length of a simulation experiment </a:t>
            </a:r>
            <a:endParaRPr lang="pl-PL" dirty="0"/>
          </a:p>
          <a:p>
            <a:pPr lvl="1">
              <a:lnSpc>
                <a:spcPct val="130000"/>
              </a:lnSpc>
            </a:pPr>
            <a:r>
              <a:rPr lang="en-US" dirty="0"/>
              <a:t>convergence of parameter frequency to empirical values </a:t>
            </a:r>
            <a:endParaRPr lang="pl-PL" dirty="0"/>
          </a:p>
          <a:p>
            <a:pPr lvl="1">
              <a:lnSpc>
                <a:spcPct val="130000"/>
              </a:lnSpc>
            </a:pPr>
            <a:r>
              <a:rPr lang="en-US" dirty="0"/>
              <a:t>statistical convergence </a:t>
            </a:r>
            <a:endParaRPr lang="pl-PL" dirty="0"/>
          </a:p>
          <a:p>
            <a:pPr lvl="1">
              <a:lnSpc>
                <a:spcPct val="130000"/>
              </a:lnSpc>
            </a:pPr>
            <a:r>
              <a:rPr lang="en-US" dirty="0"/>
              <a:t>model‘s specific features 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2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32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32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2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327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1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3271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1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3271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1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271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1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3271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Validation of a simulation model</a:t>
            </a:r>
            <a:endParaRPr lang="pl-PL" dirty="0"/>
          </a:p>
        </p:txBody>
      </p:sp>
      <p:sp>
        <p:nvSpPr>
          <p:cNvPr id="133734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Validation</a:t>
            </a:r>
            <a:endParaRPr lang="pl-PL" dirty="0"/>
          </a:p>
          <a:p>
            <a:pPr lvl="1"/>
            <a:r>
              <a:rPr lang="en-US" dirty="0"/>
              <a:t>Comparing to the measures used in the decision making process</a:t>
            </a:r>
            <a:endParaRPr lang="pl-PL" dirty="0"/>
          </a:p>
          <a:p>
            <a:pPr lvl="1"/>
            <a:r>
              <a:rPr lang="en-US" dirty="0"/>
              <a:t>Confronting simulation data with experts</a:t>
            </a:r>
          </a:p>
          <a:p>
            <a:pPr lvl="1"/>
            <a:r>
              <a:rPr lang="en-US" dirty="0"/>
              <a:t>Comparing simulation outcomes with a real system</a:t>
            </a:r>
            <a:endParaRPr lang="pl-PL" dirty="0"/>
          </a:p>
          <a:p>
            <a:pPr lvl="1"/>
            <a:r>
              <a:rPr lang="en-US" dirty="0"/>
              <a:t>Comparison to historic data of a similar system or to existing theories</a:t>
            </a:r>
            <a:endParaRPr lang="pl-PL" dirty="0"/>
          </a:p>
          <a:p>
            <a:pPr lvl="1"/>
            <a:r>
              <a:rPr lang="en-US" dirty="0"/>
              <a:t>Experience / intuition </a:t>
            </a:r>
            <a:endParaRPr lang="pl-PL" dirty="0"/>
          </a:p>
          <a:p>
            <a:r>
              <a:rPr lang="en-US" dirty="0"/>
              <a:t>Testing model’s assumptions </a:t>
            </a:r>
            <a:endParaRPr lang="pl-PL" dirty="0"/>
          </a:p>
          <a:p>
            <a:pPr lvl="1"/>
            <a:r>
              <a:rPr lang="en-US" dirty="0"/>
              <a:t>Goodness of fit for probability </a:t>
            </a:r>
            <a:endParaRPr lang="pl-PL" dirty="0"/>
          </a:p>
          <a:p>
            <a:pPr lvl="1"/>
            <a:r>
              <a:rPr lang="en-US" dirty="0"/>
              <a:t>Sensitivity/What-if analysis </a:t>
            </a:r>
            <a:endParaRPr lang="pl-PL" dirty="0"/>
          </a:p>
          <a:p>
            <a:r>
              <a:rPr lang="en-US" dirty="0"/>
              <a:t>Measuring representativeness of the output data </a:t>
            </a:r>
            <a:endParaRPr lang="pl-PL" dirty="0"/>
          </a:p>
          <a:p>
            <a:pPr lvl="1"/>
            <a:r>
              <a:rPr lang="en-US" dirty="0"/>
              <a:t>Statistical testing</a:t>
            </a:r>
            <a:endParaRPr lang="pl-PL" dirty="0"/>
          </a:p>
          <a:p>
            <a:pPr lvl="1"/>
            <a:r>
              <a:rPr lang="en-US" dirty="0"/>
              <a:t>Experts </a:t>
            </a:r>
            <a:endParaRPr lang="pl-PL" dirty="0"/>
          </a:p>
          <a:p>
            <a:r>
              <a:rPr lang="en-US" dirty="0"/>
              <a:t>The only certain way to validate a simulation model is to apply it’s recommendations to real system and see how they perform</a:t>
            </a:r>
            <a:r>
              <a:rPr lang="pl-PL" dirty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34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799903" y="966574"/>
            <a:ext cx="5143500" cy="19288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b" anchorCtr="0"/>
          <a:lstStyle/>
          <a:p>
            <a:pPr algn="r"/>
            <a:r>
              <a:rPr lang="en-US" sz="1050" b="1" dirty="0"/>
              <a:t>Knowledge</a:t>
            </a:r>
            <a:endParaRPr lang="pl-PL" sz="1050" b="1" dirty="0"/>
          </a:p>
        </p:txBody>
      </p:sp>
      <p:sp>
        <p:nvSpPr>
          <p:cNvPr id="5" name="Prostokąt 4"/>
          <p:cNvSpPr/>
          <p:nvPr/>
        </p:nvSpPr>
        <p:spPr>
          <a:xfrm>
            <a:off x="1799903" y="2903484"/>
            <a:ext cx="5143500" cy="192881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r"/>
            <a:r>
              <a:rPr lang="en-US" sz="1050" b="1" dirty="0"/>
              <a:t>Skills</a:t>
            </a:r>
            <a:endParaRPr lang="pl-PL" sz="1050" b="1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52830297"/>
              </p:ext>
            </p:extLst>
          </p:nvPr>
        </p:nvGraphicFramePr>
        <p:xfrm>
          <a:off x="1840408" y="1032179"/>
          <a:ext cx="4840002" cy="37264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920C73B3-11BF-E331-5FCE-D3E3A0897749}"/>
              </a:ext>
            </a:extLst>
          </p:cNvPr>
          <p:cNvSpPr/>
          <p:nvPr/>
        </p:nvSpPr>
        <p:spPr bwMode="auto">
          <a:xfrm>
            <a:off x="5341136" y="1088358"/>
            <a:ext cx="1155843" cy="436659"/>
          </a:xfrm>
          <a:prstGeom prst="rect">
            <a:avLst/>
          </a:prstGeom>
          <a:solidFill>
            <a:srgbClr val="00B050">
              <a:alpha val="46508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pl-PL" sz="1200" dirty="0">
              <a:latin typeface="Arial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 dirty="0"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84065ED-EF4D-9A80-5B41-A1C7B86DE81A}"/>
              </a:ext>
            </a:extLst>
          </p:cNvPr>
          <p:cNvSpPr/>
          <p:nvPr/>
        </p:nvSpPr>
        <p:spPr bwMode="auto">
          <a:xfrm>
            <a:off x="1910852" y="3941800"/>
            <a:ext cx="1155843" cy="251993"/>
          </a:xfrm>
          <a:prstGeom prst="rect">
            <a:avLst/>
          </a:prstGeom>
          <a:solidFill>
            <a:srgbClr val="00B050">
              <a:alpha val="46508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 dirty="0">
              <a:latin typeface="Arial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3EAAD2-47ED-356A-FC0E-D647CD6E3C21}"/>
              </a:ext>
            </a:extLst>
          </p:cNvPr>
          <p:cNvSpPr/>
          <p:nvPr/>
        </p:nvSpPr>
        <p:spPr bwMode="auto">
          <a:xfrm>
            <a:off x="1910852" y="1269358"/>
            <a:ext cx="1155843" cy="251993"/>
          </a:xfrm>
          <a:prstGeom prst="rect">
            <a:avLst/>
          </a:prstGeom>
          <a:solidFill>
            <a:srgbClr val="00B050">
              <a:alpha val="46508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 dirty="0"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3126FDC-E81A-00C1-592E-00CA4E762C7A}"/>
              </a:ext>
            </a:extLst>
          </p:cNvPr>
          <p:cNvSpPr/>
          <p:nvPr/>
        </p:nvSpPr>
        <p:spPr bwMode="auto">
          <a:xfrm>
            <a:off x="5431035" y="4409772"/>
            <a:ext cx="1155843" cy="251993"/>
          </a:xfrm>
          <a:prstGeom prst="rect">
            <a:avLst/>
          </a:prstGeom>
          <a:solidFill>
            <a:srgbClr val="00B050">
              <a:alpha val="46508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 dirty="0">
              <a:latin typeface="Arial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BC2BDDF-AB2B-A561-36AB-26E3118195D2}"/>
              </a:ext>
            </a:extLst>
          </p:cNvPr>
          <p:cNvSpPr/>
          <p:nvPr/>
        </p:nvSpPr>
        <p:spPr bwMode="auto">
          <a:xfrm>
            <a:off x="5461148" y="483140"/>
            <a:ext cx="216000" cy="251993"/>
          </a:xfrm>
          <a:prstGeom prst="rect">
            <a:avLst/>
          </a:prstGeom>
          <a:solidFill>
            <a:srgbClr val="00B050">
              <a:alpha val="46508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866" tIns="33338" rIns="67866" bIns="33338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PL" sz="1200" dirty="0">
              <a:latin typeface="Arial" charset="0"/>
            </a:endParaRPr>
          </a:p>
        </p:txBody>
      </p:sp>
      <p:sp>
        <p:nvSpPr>
          <p:cNvPr id="11" name="Title 4">
            <a:extLst>
              <a:ext uri="{FF2B5EF4-FFF2-40B4-BE49-F238E27FC236}">
                <a16:creationId xmlns:a16="http://schemas.microsoft.com/office/drawing/2014/main" id="{E025535F-2BFF-2507-F00A-278867BBA903}"/>
              </a:ext>
            </a:extLst>
          </p:cNvPr>
          <p:cNvSpPr txBox="1">
            <a:spLocks/>
          </p:cNvSpPr>
          <p:nvPr/>
        </p:nvSpPr>
        <p:spPr>
          <a:xfrm>
            <a:off x="1652877" y="418978"/>
            <a:ext cx="2456786" cy="3443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PL" sz="1800" kern="0" dirty="0"/>
              <a:t>Learning objectives</a:t>
            </a:r>
          </a:p>
        </p:txBody>
      </p:sp>
      <p:sp>
        <p:nvSpPr>
          <p:cNvPr id="12" name="Title 4">
            <a:extLst>
              <a:ext uri="{FF2B5EF4-FFF2-40B4-BE49-F238E27FC236}">
                <a16:creationId xmlns:a16="http://schemas.microsoft.com/office/drawing/2014/main" id="{A5685369-F794-8B5A-7A78-473D9D913339}"/>
              </a:ext>
            </a:extLst>
          </p:cNvPr>
          <p:cNvSpPr txBox="1">
            <a:spLocks/>
          </p:cNvSpPr>
          <p:nvPr/>
        </p:nvSpPr>
        <p:spPr>
          <a:xfrm>
            <a:off x="5452017" y="428003"/>
            <a:ext cx="2456786" cy="3443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PL" sz="1500" b="0" kern="0" dirty="0"/>
              <a:t>Specific to this course</a:t>
            </a:r>
          </a:p>
        </p:txBody>
      </p:sp>
    </p:spTree>
    <p:extLst>
      <p:ext uri="{BB962C8B-B14F-4D97-AF65-F5344CB8AC3E}">
        <p14:creationId xmlns:p14="http://schemas.microsoft.com/office/powerpoint/2010/main" val="7980146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Analyzing outcomes and sensitivity analysis</a:t>
            </a:r>
            <a:endParaRPr lang="pl-PL" dirty="0"/>
          </a:p>
        </p:txBody>
      </p:sp>
      <p:sp>
        <p:nvSpPr>
          <p:cNvPr id="1346563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Statistical reasoning </a:t>
            </a:r>
            <a:endParaRPr lang="pl-PL" dirty="0"/>
          </a:p>
          <a:p>
            <a:pPr lvl="1"/>
            <a:r>
              <a:rPr lang="en-US" dirty="0"/>
              <a:t>Testing </a:t>
            </a:r>
            <a:r>
              <a:rPr lang="pl-PL" dirty="0" err="1"/>
              <a:t>equality</a:t>
            </a:r>
            <a:r>
              <a:rPr lang="pl-PL" dirty="0"/>
              <a:t>  </a:t>
            </a:r>
            <a:r>
              <a:rPr lang="pl-PL" dirty="0" err="1"/>
              <a:t>probability</a:t>
            </a:r>
            <a:r>
              <a:rPr lang="pl-PL" dirty="0"/>
              <a:t> </a:t>
            </a:r>
            <a:r>
              <a:rPr lang="pl-PL" dirty="0" err="1"/>
              <a:t>distributions</a:t>
            </a:r>
            <a:r>
              <a:rPr lang="pl-PL" dirty="0"/>
              <a:t> </a:t>
            </a:r>
            <a:endParaRPr lang="en-US" dirty="0"/>
          </a:p>
          <a:p>
            <a:pPr lvl="1"/>
            <a:r>
              <a:rPr lang="en-US" dirty="0"/>
              <a:t>Significance testing </a:t>
            </a:r>
            <a:endParaRPr lang="pl-PL" dirty="0"/>
          </a:p>
          <a:p>
            <a:pPr lvl="1"/>
            <a:r>
              <a:rPr lang="en-US" dirty="0"/>
              <a:t>Variance analysis </a:t>
            </a:r>
            <a:endParaRPr lang="pl-PL" dirty="0"/>
          </a:p>
          <a:p>
            <a:pPr lvl="1"/>
            <a:r>
              <a:rPr lang="en-US" dirty="0"/>
              <a:t>Autocorrelation testing </a:t>
            </a:r>
            <a:endParaRPr lang="pl-PL" dirty="0"/>
          </a:p>
          <a:p>
            <a:r>
              <a:rPr lang="en-US" dirty="0"/>
              <a:t>D</a:t>
            </a:r>
            <a:r>
              <a:rPr lang="pl-PL" dirty="0" err="1"/>
              <a:t>ominance</a:t>
            </a:r>
            <a:r>
              <a:rPr lang="en-US" dirty="0"/>
              <a:t> analysis</a:t>
            </a:r>
            <a:endParaRPr lang="pl-PL" dirty="0"/>
          </a:p>
          <a:p>
            <a:pPr lvl="1"/>
            <a:r>
              <a:rPr lang="pl-PL" dirty="0" err="1"/>
              <a:t>Stochastic</a:t>
            </a:r>
            <a:endParaRPr lang="en-US" dirty="0"/>
          </a:p>
          <a:p>
            <a:pPr lvl="1"/>
            <a:r>
              <a:rPr lang="pl-PL" dirty="0" err="1"/>
              <a:t>Pareto</a:t>
            </a:r>
            <a:endParaRPr lang="pl-PL" dirty="0"/>
          </a:p>
          <a:p>
            <a:r>
              <a:rPr lang="en-US" dirty="0"/>
              <a:t>Sensitivity analysis </a:t>
            </a:r>
            <a:endParaRPr lang="pl-PL" dirty="0"/>
          </a:p>
          <a:p>
            <a:pPr lvl="1"/>
            <a:r>
              <a:rPr lang="en-US" dirty="0"/>
              <a:t>How model’s recommendations change in response to parameter changes </a:t>
            </a:r>
          </a:p>
          <a:p>
            <a:pPr lvl="2"/>
            <a:r>
              <a:rPr lang="en-US" dirty="0"/>
              <a:t>Ceteris paribus</a:t>
            </a:r>
          </a:p>
          <a:p>
            <a:pPr lvl="2"/>
            <a:r>
              <a:rPr lang="en-US" dirty="0"/>
              <a:t>Grid search</a:t>
            </a:r>
          </a:p>
          <a:p>
            <a:pPr lvl="1"/>
            <a:r>
              <a:rPr lang="en-US" dirty="0"/>
              <a:t>Sensitivity plots </a:t>
            </a:r>
          </a:p>
          <a:p>
            <a:pPr lvl="2"/>
            <a:r>
              <a:rPr lang="pl-PL" dirty="0"/>
              <a:t>Tornad</a:t>
            </a:r>
            <a:r>
              <a:rPr lang="en-US" dirty="0"/>
              <a:t>o</a:t>
            </a:r>
            <a:endParaRPr lang="pl-PL" dirty="0"/>
          </a:p>
          <a:p>
            <a:pPr lvl="2"/>
            <a:r>
              <a:rPr lang="en-US" dirty="0"/>
              <a:t>Spider 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6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6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656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vert="horz" wrap="square" lIns="69056" tIns="34529" rIns="69056" bIns="34529" rtlCol="0" anchor="t" anchorCtr="0">
            <a:normAutofit/>
          </a:bodyPr>
          <a:lstStyle/>
          <a:p>
            <a:pPr defTabSz="571500"/>
            <a:r>
              <a:rPr lang="en-US" dirty="0"/>
              <a:t>A simulation model PROS and CONS</a:t>
            </a:r>
            <a:endParaRPr lang="pl-PL" dirty="0"/>
          </a:p>
        </p:txBody>
      </p:sp>
      <p:graphicFrame>
        <p:nvGraphicFramePr>
          <p:cNvPr id="1360938" name="Group 42"/>
          <p:cNvGraphicFramePr>
            <a:graphicFrameLocks noGrp="1"/>
          </p:cNvGraphicFramePr>
          <p:nvPr/>
        </p:nvGraphicFramePr>
        <p:xfrm>
          <a:off x="1471613" y="1066800"/>
          <a:ext cx="6200776" cy="3853319"/>
        </p:xfrm>
        <a:graphic>
          <a:graphicData uri="http://schemas.openxmlformats.org/drawingml/2006/table">
            <a:tbl>
              <a:tblPr/>
              <a:tblGrid>
                <a:gridCol w="3100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0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338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Allows to evaluate different scenarios </a:t>
                      </a:r>
                      <a:endParaRPr kumimoji="0" lang="pl-PL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7866" marR="67866" marT="33336" marB="3333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Usually does not lead to a recommendation of a single decision</a:t>
                      </a:r>
                      <a:endParaRPr kumimoji="0" lang="pl-PL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7866" marR="67866" marT="33336" marB="3333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83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Allows to asses a decision situation even when usage of analytical optimization models is not feasible</a:t>
                      </a:r>
                      <a:endParaRPr kumimoji="0" lang="pl-PL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7866" marR="67866" marT="33336" marB="3333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 large effort to prepare a model does not guarantee that the results will be applicable </a:t>
                      </a:r>
                      <a:endParaRPr kumimoji="0" lang="pl-PL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7866" marR="67866" marT="33336" marB="3333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479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Creation of a system model usually leads to a better understanding of a real system</a:t>
                      </a:r>
                      <a:endParaRPr kumimoji="0" lang="pl-PL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Can be applied to estimate system behavior in a transitional/temporary state</a:t>
                      </a:r>
                      <a:endParaRPr kumimoji="0" lang="pl-PL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Provides a more accurate description of a real system than an analytical model</a:t>
                      </a:r>
                      <a:endParaRPr kumimoji="0" lang="pl-PL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7866" marR="67866" marT="33336" marB="3333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It is not possible to prove that a model is plausible. </a:t>
                      </a:r>
                      <a:endParaRPr kumimoji="0" lang="pl-PL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 standard approach to simulation analysis.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Requires lots of computing power</a:t>
                      </a:r>
                      <a:r>
                        <a:rPr kumimoji="0" lang="pl-P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marL="67866" marR="67866" marT="33336" marB="3333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346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Using a simulation model does not interfere with functioning of a real system </a:t>
                      </a:r>
                      <a:endParaRPr kumimoji="0" lang="pl-PL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7866" marR="67866" marT="33336" marB="3333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Delusion of full understanding of model’s complexity </a:t>
                      </a:r>
                      <a:endParaRPr kumimoji="0" lang="pl-PL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It is not possible </a:t>
                      </a:r>
                      <a:r>
                        <a:rPr kumimoji="0" lang="pl-PL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 priori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to exactly estimate complexity and amount of work to implement a simulation model</a:t>
                      </a:r>
                      <a:endParaRPr kumimoji="0" lang="pl-PL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7866" marR="67866" marT="33336" marB="3333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771650" y="83384"/>
            <a:ext cx="5600700" cy="808395"/>
          </a:xfrm>
          <a:noFill/>
        </p:spPr>
        <p:txBody>
          <a:bodyPr vert="horz" wrap="square" lIns="69056" tIns="34529" rIns="69056" bIns="34529" rtlCol="0" anchor="t" anchorCtr="0">
            <a:normAutofit fontScale="90000"/>
          </a:bodyPr>
          <a:lstStyle/>
          <a:p>
            <a:pPr defTabSz="571500"/>
            <a:r>
              <a:rPr lang="en-US" dirty="0"/>
              <a:t>Case study: introducing a new product to the market</a:t>
            </a:r>
            <a:endParaRPr lang="pl-PL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vert="horz" lIns="69056" tIns="34529" rIns="69056" bIns="34529" rtlCol="0">
            <a:normAutofit/>
          </a:bodyPr>
          <a:lstStyle/>
          <a:p>
            <a:pPr defTabSz="571500"/>
            <a:r>
              <a:rPr lang="en-US" dirty="0"/>
              <a:t>The pharmaceutical company Pharma GmbH wants to introduce a new product to the market. The company's primary interest is the Net Present Value (NPV) of the project achieved over 10 years. </a:t>
            </a:r>
          </a:p>
          <a:p>
            <a:pPr defTabSz="571500"/>
            <a:r>
              <a:rPr lang="en-US" dirty="0"/>
              <a:t>The start year of production for the new product is not known with certainty. </a:t>
            </a:r>
          </a:p>
          <a:p>
            <a:pPr defTabSz="571500"/>
            <a:r>
              <a:rPr lang="en-US" dirty="0"/>
              <a:t>We are also unsure whether we will be the first to market. </a:t>
            </a:r>
          </a:p>
          <a:p>
            <a:pPr defTabSz="571500"/>
            <a:r>
              <a:rPr lang="en-US" dirty="0"/>
              <a:t>Our market share depends on when we enter the market.</a:t>
            </a:r>
          </a:p>
          <a:p>
            <a:pPr defTabSz="571500"/>
            <a:r>
              <a:rPr lang="en-US" dirty="0"/>
              <a:t>Our market is growing—also at a variable rate.</a:t>
            </a:r>
          </a:p>
          <a:p>
            <a:pPr defTabSz="571500"/>
            <a:endParaRPr lang="en-US" dirty="0"/>
          </a:p>
          <a:p>
            <a:pPr marL="0" indent="0" defTabSz="571500">
              <a:buNone/>
            </a:pPr>
            <a:r>
              <a:rPr lang="en-US" b="1" dirty="0"/>
              <a:t>Will we make a profit?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3346523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C075D21E-DC72-4A23-A662-51E1A3C93E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err="1"/>
              <a:t>Thank</a:t>
            </a:r>
            <a:r>
              <a:rPr lang="pl-PL" dirty="0"/>
              <a:t> </a:t>
            </a:r>
            <a:r>
              <a:rPr lang="pl-PL" dirty="0" err="1"/>
              <a:t>you</a:t>
            </a:r>
            <a:r>
              <a:rPr lang="pl-PL" dirty="0"/>
              <a:t> for </a:t>
            </a:r>
            <a:r>
              <a:rPr lang="pl-PL" dirty="0" err="1"/>
              <a:t>your</a:t>
            </a:r>
            <a:r>
              <a:rPr lang="pl-PL" dirty="0"/>
              <a:t> </a:t>
            </a:r>
            <a:r>
              <a:rPr lang="pl-PL" dirty="0" err="1"/>
              <a:t>attention</a:t>
            </a:r>
            <a:endParaRPr lang="en-US" dirty="0"/>
          </a:p>
        </p:txBody>
      </p:sp>
      <p:sp>
        <p:nvSpPr>
          <p:cNvPr id="5" name="Podtytuł 4">
            <a:extLst>
              <a:ext uri="{FF2B5EF4-FFF2-40B4-BE49-F238E27FC236}">
                <a16:creationId xmlns:a16="http://schemas.microsoft.com/office/drawing/2014/main" id="{6D8BBCD7-9DB7-430E-AD71-0AD3B558AB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Daniel Kaszyński</a:t>
            </a:r>
            <a:r>
              <a:rPr lang="pl-PL" dirty="0"/>
              <a:t>, </a:t>
            </a:r>
            <a:r>
              <a:rPr lang="pl-PL" dirty="0" err="1"/>
              <a:t>PhD</a:t>
            </a:r>
            <a:endParaRPr lang="pl-PL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3010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134573C-C91C-1F9C-567C-B920DB3E8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7999" y="387895"/>
            <a:ext cx="7773417" cy="675334"/>
          </a:xfrm>
        </p:spPr>
        <p:txBody>
          <a:bodyPr>
            <a:normAutofit fontScale="90000"/>
          </a:bodyPr>
          <a:lstStyle/>
          <a:p>
            <a:r>
              <a:rPr lang="pl-PL" sz="2800" b="1" dirty="0" err="1"/>
              <a:t>Prerequirements</a:t>
            </a:r>
            <a:r>
              <a:rPr lang="pl-PL" sz="2800" b="1" dirty="0"/>
              <a:t> for </a:t>
            </a:r>
            <a:r>
              <a:rPr lang="pl-PL" sz="2800" b="1" dirty="0" err="1"/>
              <a:t>this</a:t>
            </a:r>
            <a:r>
              <a:rPr lang="pl-PL" sz="2800" b="1" dirty="0"/>
              <a:t> </a:t>
            </a:r>
            <a:r>
              <a:rPr lang="pl-PL" sz="2800" b="1" dirty="0" err="1"/>
              <a:t>course</a:t>
            </a:r>
            <a:r>
              <a:rPr lang="pl-PL" sz="2800" b="1" dirty="0"/>
              <a:t> </a:t>
            </a:r>
            <a:br>
              <a:rPr lang="en-US" sz="2800" b="1" dirty="0"/>
            </a:b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pl-PL" sz="1500" dirty="0"/>
              <a:t>Knowledge of Excel</a:t>
            </a:r>
          </a:p>
          <a:p>
            <a:pPr lvl="1"/>
            <a:r>
              <a:rPr lang="en-US" sz="1350" dirty="0"/>
              <a:t>VLOOKUP </a:t>
            </a:r>
            <a:endParaRPr lang="pl-PL" sz="1350" dirty="0"/>
          </a:p>
          <a:p>
            <a:pPr lvl="1"/>
            <a:r>
              <a:rPr lang="pl-PL" sz="1350" dirty="0"/>
              <a:t>IF, COUNTIF</a:t>
            </a:r>
            <a:endParaRPr lang="en-US" sz="1350" dirty="0"/>
          </a:p>
          <a:p>
            <a:r>
              <a:rPr lang="en-US" sz="1500" dirty="0"/>
              <a:t>basic capabilities of using descriptive statistics </a:t>
            </a:r>
          </a:p>
          <a:p>
            <a:pPr lvl="1"/>
            <a:r>
              <a:rPr lang="en-US" sz="1350" dirty="0"/>
              <a:t>measuring central tendency</a:t>
            </a:r>
          </a:p>
          <a:p>
            <a:pPr lvl="1"/>
            <a:r>
              <a:rPr lang="en-US" sz="1350" dirty="0"/>
              <a:t>statistical dispersion measures</a:t>
            </a:r>
          </a:p>
          <a:p>
            <a:pPr lvl="1"/>
            <a:r>
              <a:rPr lang="en-US" sz="1350" dirty="0"/>
              <a:t>Positional statistics</a:t>
            </a:r>
          </a:p>
          <a:p>
            <a:pPr lvl="1"/>
            <a:r>
              <a:rPr lang="en-US" sz="1350" dirty="0"/>
              <a:t>statistical dependence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302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2518C85-D5D3-9C40-AF7A-384A9B3E8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L" sz="1800" dirty="0"/>
              <a:t>Team reports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58FDAA-BAE3-014B-968F-19A711E1627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PL" sz="1125" dirty="0"/>
              <a:t>In total </a:t>
            </a:r>
            <a:r>
              <a:rPr lang="en-PL" sz="1125" b="1" u="sng" dirty="0"/>
              <a:t>3 team reports will be given as a home assignments</a:t>
            </a:r>
            <a:r>
              <a:rPr lang="en-PL" sz="1125" dirty="0"/>
              <a:t>:</a:t>
            </a:r>
          </a:p>
          <a:p>
            <a:pPr lvl="1"/>
            <a:r>
              <a:rPr lang="en-PL" sz="1125" b="1" u="sng" dirty="0"/>
              <a:t>First two team reports </a:t>
            </a:r>
            <a:r>
              <a:rPr lang="en-PL" sz="1125" dirty="0"/>
              <a:t>will summirize </a:t>
            </a:r>
            <a:r>
              <a:rPr lang="en-PL" sz="1125" b="1" u="sng" dirty="0"/>
              <a:t>the solution to busienss problems given and partially solved at laboratories</a:t>
            </a:r>
            <a:r>
              <a:rPr lang="pl-PL" sz="1125" b="1" u="sng" dirty="0"/>
              <a:t> (20pkt)</a:t>
            </a:r>
            <a:endParaRPr lang="en-PL" sz="1125" b="1" u="sng" dirty="0"/>
          </a:p>
          <a:p>
            <a:pPr lvl="1"/>
            <a:r>
              <a:rPr lang="en-PL" sz="1125" b="1" u="sng" dirty="0"/>
              <a:t>The final team report</a:t>
            </a:r>
            <a:r>
              <a:rPr lang="pl-PL" sz="1125" b="1" u="sng" dirty="0"/>
              <a:t> (40pkt)</a:t>
            </a:r>
            <a:r>
              <a:rPr lang="en-PL" sz="1125" dirty="0"/>
              <a:t> will summarize the </a:t>
            </a:r>
            <a:r>
              <a:rPr lang="en-PL" sz="1125" b="1" u="sng" dirty="0"/>
              <a:t>end-to-end self-prepared business problem </a:t>
            </a:r>
            <a:r>
              <a:rPr lang="en-PL" sz="1125" dirty="0"/>
              <a:t>description with a conducted analysis including optimal solution to the problem as well as recommendations</a:t>
            </a:r>
          </a:p>
          <a:p>
            <a:pPr lvl="2"/>
            <a:r>
              <a:rPr lang="en-PL" sz="1125" dirty="0"/>
              <a:t>Additionally </a:t>
            </a:r>
            <a:r>
              <a:rPr lang="en-PL" sz="1125" b="1" u="sng" dirty="0"/>
              <a:t>a team will present the solution </a:t>
            </a:r>
            <a:r>
              <a:rPr lang="en-PL" sz="1125" dirty="0"/>
              <a:t>in 1</a:t>
            </a:r>
            <a:r>
              <a:rPr lang="pl-PL" sz="1125" dirty="0"/>
              <a:t>5</a:t>
            </a:r>
            <a:r>
              <a:rPr lang="en-PL" sz="1125" dirty="0"/>
              <a:t> minutes on the last laboratories (the presentation will be evaluation at </a:t>
            </a:r>
            <a:r>
              <a:rPr lang="en-PL" sz="1125" b="1" u="sng" dirty="0"/>
              <a:t>max. </a:t>
            </a:r>
            <a:r>
              <a:rPr lang="pl-PL" sz="1125" b="1" u="sng" dirty="0"/>
              <a:t>2</a:t>
            </a:r>
            <a:r>
              <a:rPr lang="en-PL" sz="1125" b="1" u="sng" dirty="0"/>
              <a:t>0 points</a:t>
            </a:r>
            <a:r>
              <a:rPr lang="en-PL" sz="1125" dirty="0"/>
              <a:t>)</a:t>
            </a:r>
          </a:p>
          <a:p>
            <a:r>
              <a:rPr lang="en-PL" sz="1125" b="1" u="sng" dirty="0"/>
              <a:t>Team size: 3 - 4 persons</a:t>
            </a:r>
          </a:p>
          <a:p>
            <a:pPr lvl="1"/>
            <a:r>
              <a:rPr lang="en-GB" sz="1125" b="1" u="sng" dirty="0"/>
              <a:t>Let me know, if you cannot collect 3 – 4 person team</a:t>
            </a:r>
            <a:r>
              <a:rPr lang="en-GB" sz="1125" dirty="0"/>
              <a:t>. I might connect you to other students in a similar situation or allow you to work in 2-person team.</a:t>
            </a:r>
            <a:endParaRPr lang="en-PL" sz="1125" dirty="0"/>
          </a:p>
          <a:p>
            <a:r>
              <a:rPr lang="en-PL" sz="1125" b="1" u="sng" dirty="0"/>
              <a:t>Form of report</a:t>
            </a:r>
            <a:r>
              <a:rPr lang="en-PL" sz="1125" dirty="0"/>
              <a:t>: </a:t>
            </a:r>
            <a:r>
              <a:rPr lang="en-PL" sz="1125" b="1" u="sng" dirty="0"/>
              <a:t>PDF</a:t>
            </a:r>
            <a:r>
              <a:rPr lang="pl-PL" sz="1125" b="1" u="sng" dirty="0"/>
              <a:t> </a:t>
            </a:r>
            <a:r>
              <a:rPr lang="pl-PL" sz="1125" b="1" u="sng" dirty="0" err="1"/>
              <a:t>together</a:t>
            </a:r>
            <a:r>
              <a:rPr lang="pl-PL" sz="1125" b="1" u="sng" dirty="0"/>
              <a:t> with Excel </a:t>
            </a:r>
            <a:r>
              <a:rPr lang="pl-PL" sz="1125" dirty="0" err="1"/>
              <a:t>sent</a:t>
            </a:r>
            <a:r>
              <a:rPr lang="pl-PL" sz="1125" dirty="0"/>
              <a:t> to </a:t>
            </a:r>
            <a:r>
              <a:rPr lang="pl-PL" sz="1125" b="1" dirty="0"/>
              <a:t>LAB Assistant</a:t>
            </a:r>
          </a:p>
          <a:p>
            <a:pPr lvl="1"/>
            <a:r>
              <a:rPr lang="pl-PL" sz="1125" b="1" u="sng" dirty="0">
                <a:solidFill>
                  <a:srgbClr val="FF0000"/>
                </a:solidFill>
              </a:rPr>
              <a:t>Email </a:t>
            </a:r>
            <a:r>
              <a:rPr lang="pl-PL" sz="1125" b="1" u="sng" dirty="0" err="1">
                <a:solidFill>
                  <a:srgbClr val="FF0000"/>
                </a:solidFill>
              </a:rPr>
              <a:t>title</a:t>
            </a:r>
            <a:r>
              <a:rPr lang="en-PL" sz="1125" b="1" u="sng" dirty="0">
                <a:solidFill>
                  <a:srgbClr val="FF0000"/>
                </a:solidFill>
              </a:rPr>
              <a:t>: [SS] 1st report // [SS] or 2nd report // [SS] Final report</a:t>
            </a:r>
          </a:p>
          <a:p>
            <a:pPr lvl="1"/>
            <a:r>
              <a:rPr lang="pl-PL" sz="1125" dirty="0" err="1"/>
              <a:t>Include</a:t>
            </a:r>
            <a:r>
              <a:rPr lang="pl-PL" sz="1125" dirty="0"/>
              <a:t> in the body of </a:t>
            </a:r>
            <a:r>
              <a:rPr lang="pl-PL" sz="1125" dirty="0" err="1"/>
              <a:t>your</a:t>
            </a:r>
            <a:r>
              <a:rPr lang="pl-PL" sz="1125" dirty="0"/>
              <a:t> email</a:t>
            </a:r>
            <a:r>
              <a:rPr lang="en-PL" sz="1125" dirty="0"/>
              <a:t>: </a:t>
            </a:r>
            <a:r>
              <a:rPr lang="en-PL" sz="1125" b="1" u="sng" dirty="0"/>
              <a:t>full list of report’s authors, i.e. name, surname, student ID</a:t>
            </a:r>
          </a:p>
          <a:p>
            <a:pPr lvl="1"/>
            <a:r>
              <a:rPr lang="en-GB" sz="1125" b="1" u="sng" dirty="0"/>
              <a:t>Include in your email CC the full list of report’s authors</a:t>
            </a:r>
          </a:p>
          <a:p>
            <a:pPr lvl="1"/>
            <a:r>
              <a:rPr lang="en-GB" sz="1125" u="sng" dirty="0"/>
              <a:t>Provided Deadline Dates is soft rather than hard</a:t>
            </a:r>
            <a:r>
              <a:rPr lang="en-GB" sz="1125" dirty="0"/>
              <a:t>, i.e. reports can be delivered to me after a deadline, but each new day of delay will cost 2 points, e.g. if the deadline is </a:t>
            </a:r>
            <a:r>
              <a:rPr lang="pl-PL" sz="1125" dirty="0"/>
              <a:t>3</a:t>
            </a:r>
            <a:r>
              <a:rPr lang="pl-PL" sz="1125" baseline="30000" dirty="0"/>
              <a:t>rd </a:t>
            </a:r>
            <a:r>
              <a:rPr lang="en-GB" sz="1125" dirty="0"/>
              <a:t>Nov at </a:t>
            </a:r>
            <a:r>
              <a:rPr lang="pl-PL" sz="1125" dirty="0" err="1"/>
              <a:t>midnight</a:t>
            </a:r>
            <a:r>
              <a:rPr lang="en-GB" sz="1125" dirty="0"/>
              <a:t>, but I’ll receive an email at </a:t>
            </a:r>
            <a:r>
              <a:rPr lang="pl-PL" sz="1125" dirty="0"/>
              <a:t>4rd </a:t>
            </a:r>
            <a:r>
              <a:rPr lang="en-GB" sz="1125" dirty="0"/>
              <a:t>Nov </a:t>
            </a:r>
            <a:r>
              <a:rPr lang="pl-PL" sz="1125" dirty="0" err="1"/>
              <a:t>at</a:t>
            </a:r>
            <a:r>
              <a:rPr lang="pl-PL" sz="1125" dirty="0"/>
              <a:t> </a:t>
            </a:r>
            <a:r>
              <a:rPr lang="pl-PL" sz="1125" dirty="0" err="1"/>
              <a:t>any</a:t>
            </a:r>
            <a:r>
              <a:rPr lang="pl-PL" sz="1125" dirty="0"/>
              <a:t> </a:t>
            </a:r>
            <a:r>
              <a:rPr lang="pl-PL" sz="1125" dirty="0" err="1"/>
              <a:t>time</a:t>
            </a:r>
            <a:r>
              <a:rPr lang="pl-PL" sz="1125" dirty="0"/>
              <a:t> </a:t>
            </a:r>
            <a:r>
              <a:rPr lang="en-GB" sz="1125" dirty="0"/>
              <a:t>it will result in 2 points less.</a:t>
            </a:r>
            <a:endParaRPr lang="en-PL" sz="1125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E050F1-6C5A-0F47-A7BD-7218C3B0AC9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7715250" y="4973638"/>
            <a:ext cx="1428750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pl-PL"/>
            </a:defPPr>
            <a:lvl1pPr marL="0" algn="r" defTabSz="685800" rtl="0" eaLnBrk="0" latinLnBrk="0" hangingPunct="0">
              <a:defRPr sz="525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/>
              <a:t>Strona </a:t>
            </a:r>
            <a:fld id="{BFDC466B-77B8-4B45-BF18-178A172DEAF5}" type="slidenum">
              <a:rPr lang="pl-PL" smtClean="0"/>
              <a:pPr>
                <a:defRPr/>
              </a:pPr>
              <a:t>5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714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2518C85-D5D3-9C40-AF7A-384A9B3E8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5045" y="375526"/>
            <a:ext cx="5533968" cy="344325"/>
          </a:xfrm>
        </p:spPr>
        <p:txBody>
          <a:bodyPr>
            <a:normAutofit/>
          </a:bodyPr>
          <a:lstStyle/>
          <a:p>
            <a:r>
              <a:rPr lang="pl-PL" sz="1800" dirty="0" err="1"/>
              <a:t>Example</a:t>
            </a:r>
            <a:r>
              <a:rPr lang="pl-PL" sz="1800" dirty="0"/>
              <a:t> of Inventory </a:t>
            </a:r>
            <a:r>
              <a:rPr lang="pl-PL" sz="1800" dirty="0" err="1"/>
              <a:t>optimization</a:t>
            </a:r>
            <a:r>
              <a:rPr lang="pl-PL" sz="1800" dirty="0"/>
              <a:t> business case</a:t>
            </a:r>
            <a:endParaRPr lang="en-PL" sz="18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58FDAA-BAE3-014B-968F-19A711E162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ym typeface="Wingdings" pitchFamily="2" charset="2"/>
              </a:rPr>
              <a:t>The Chief Operations Office (COO) and Chief Financial Officer (CFO) of the store chain asked you - as the Chief Data Scientist - to </a:t>
            </a:r>
            <a:r>
              <a:rPr lang="en-GB" b="1" u="sng" dirty="0">
                <a:sym typeface="Wingdings" pitchFamily="2" charset="2"/>
              </a:rPr>
              <a:t>optimize the current inventory system</a:t>
            </a:r>
            <a:r>
              <a:rPr lang="en-GB" dirty="0">
                <a:sym typeface="Wingdings" pitchFamily="2" charset="2"/>
              </a:rPr>
              <a:t>, i.e. system parameters (s, S).</a:t>
            </a:r>
          </a:p>
          <a:p>
            <a:r>
              <a:rPr lang="en-GB" dirty="0">
                <a:sym typeface="Wingdings" pitchFamily="2" charset="2"/>
              </a:rPr>
              <a:t>The CFO is primarily interested in reducing inventory levels, which will </a:t>
            </a:r>
            <a:r>
              <a:rPr lang="en-GB" b="1" u="sng" dirty="0">
                <a:sym typeface="Wingdings" pitchFamily="2" charset="2"/>
              </a:rPr>
              <a:t>reduce the costs of capital </a:t>
            </a:r>
            <a:r>
              <a:rPr lang="en-GB" dirty="0">
                <a:sym typeface="Wingdings" pitchFamily="2" charset="2"/>
              </a:rPr>
              <a:t>tied up in storage, which, given rising interest rates, constitutes a large financial burden for the company.</a:t>
            </a:r>
          </a:p>
          <a:p>
            <a:r>
              <a:rPr lang="en-GB" dirty="0">
                <a:sym typeface="Wingdings" pitchFamily="2" charset="2"/>
              </a:rPr>
              <a:t>The COO wants to at least maintain or further improve customer satisfaction by ensuring a </a:t>
            </a:r>
            <a:r>
              <a:rPr lang="en-GB" b="1" u="sng" dirty="0">
                <a:sym typeface="Wingdings" pitchFamily="2" charset="2"/>
              </a:rPr>
              <a:t>high level of product availability </a:t>
            </a:r>
            <a:r>
              <a:rPr lang="en-GB" dirty="0">
                <a:sym typeface="Wingdings" pitchFamily="2" charset="2"/>
              </a:rPr>
              <a:t>on store shelves</a:t>
            </a:r>
            <a:endParaRPr lang="en-PL" dirty="0">
              <a:sym typeface="Wingdings" pitchFamily="2" charset="2"/>
            </a:endParaRPr>
          </a:p>
          <a:p>
            <a:pPr marL="342900" lvl="1" indent="0">
              <a:buNone/>
            </a:pPr>
            <a:endParaRPr lang="en-PL" dirty="0">
              <a:sym typeface="Wingdings" pitchFamily="2" charset="2"/>
            </a:endParaRPr>
          </a:p>
          <a:p>
            <a:endParaRPr lang="en-PL" dirty="0">
              <a:sym typeface="Wingdings" pitchFamily="2" charset="2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E050F1-6C5A-0F47-A7BD-7218C3B0AC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auto">
          <a:xfrm>
            <a:off x="6515100" y="4974431"/>
            <a:ext cx="1428750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pl-PL"/>
            </a:defPPr>
            <a:lvl1pPr marL="0" algn="r" defTabSz="685800" rtl="0" eaLnBrk="0" latinLnBrk="0" hangingPunct="0">
              <a:defRPr sz="525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/>
              <a:t>Strona </a:t>
            </a:r>
            <a:fld id="{BFDC466B-77B8-4B45-BF18-178A172DEAF5}" type="slidenum">
              <a:rPr lang="pl-PL" smtClean="0"/>
              <a:pPr>
                <a:defRPr/>
              </a:pPr>
              <a:t>6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983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2518C85-D5D3-9C40-AF7A-384A9B3E8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9464" y="375526"/>
            <a:ext cx="5856172" cy="344325"/>
          </a:xfrm>
        </p:spPr>
        <p:txBody>
          <a:bodyPr>
            <a:normAutofit/>
          </a:bodyPr>
          <a:lstStyle/>
          <a:p>
            <a:r>
              <a:rPr lang="pl-PL" sz="1800" dirty="0"/>
              <a:t>Complete and </a:t>
            </a:r>
            <a:r>
              <a:rPr lang="pl-PL" sz="1800" dirty="0" err="1"/>
              <a:t>describe</a:t>
            </a:r>
            <a:r>
              <a:rPr lang="pl-PL" sz="1800" dirty="0"/>
              <a:t> </a:t>
            </a:r>
            <a:r>
              <a:rPr lang="pl-PL" sz="1800" dirty="0" err="1"/>
              <a:t>analytical</a:t>
            </a:r>
            <a:r>
              <a:rPr lang="pl-PL" sz="1800" dirty="0"/>
              <a:t> </a:t>
            </a:r>
            <a:r>
              <a:rPr lang="pl-PL" sz="1800" dirty="0" err="1"/>
              <a:t>tasks</a:t>
            </a:r>
            <a:r>
              <a:rPr lang="pl-PL" sz="1800" dirty="0"/>
              <a:t> in the report</a:t>
            </a:r>
            <a:endParaRPr lang="en-PL" sz="18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58FDAA-BAE3-014B-968F-19A711E162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b="1" u="sng" dirty="0">
                <a:sym typeface="Wingdings" pitchFamily="2" charset="2"/>
              </a:rPr>
              <a:t>Translate </a:t>
            </a:r>
            <a:r>
              <a:rPr lang="en-GB" dirty="0">
                <a:sym typeface="Wingdings" pitchFamily="2" charset="2"/>
              </a:rPr>
              <a:t>the logistics and financial problem </a:t>
            </a:r>
            <a:r>
              <a:rPr lang="en-GB" b="1" u="sng" dirty="0">
                <a:sym typeface="Wingdings" pitchFamily="2" charset="2"/>
              </a:rPr>
              <a:t>into </a:t>
            </a:r>
            <a:r>
              <a:rPr lang="en-GB" dirty="0">
                <a:sym typeface="Wingdings" pitchFamily="2" charset="2"/>
              </a:rPr>
              <a:t>the language of an </a:t>
            </a:r>
            <a:r>
              <a:rPr lang="en-GB" b="1" u="sng" dirty="0">
                <a:sym typeface="Wingdings" pitchFamily="2" charset="2"/>
              </a:rPr>
              <a:t>analytical optimization and simulation task</a:t>
            </a:r>
            <a:r>
              <a:rPr lang="en-GB" dirty="0">
                <a:sym typeface="Wingdings" pitchFamily="2" charset="2"/>
              </a:rPr>
              <a:t>, i.e.</a:t>
            </a:r>
            <a:endParaRPr lang="en-PL" dirty="0">
              <a:sym typeface="Wingdings" pitchFamily="2" charset="2"/>
            </a:endParaRPr>
          </a:p>
          <a:p>
            <a:pPr lvl="1"/>
            <a:r>
              <a:rPr lang="en-GB" dirty="0">
                <a:sym typeface="Wingdings" pitchFamily="2" charset="2"/>
              </a:rPr>
              <a:t>Define your levers, i.e. </a:t>
            </a:r>
            <a:r>
              <a:rPr lang="en-GB" b="1" u="sng" dirty="0">
                <a:sym typeface="Wingdings" pitchFamily="2" charset="2"/>
              </a:rPr>
              <a:t>optimized decisions</a:t>
            </a:r>
          </a:p>
          <a:p>
            <a:pPr lvl="1"/>
            <a:r>
              <a:rPr lang="en-GB" dirty="0">
                <a:sym typeface="Wingdings" pitchFamily="2" charset="2"/>
              </a:rPr>
              <a:t>Define the solution space, i.e. the </a:t>
            </a:r>
            <a:r>
              <a:rPr lang="en-GB" b="1" u="sng" dirty="0">
                <a:sym typeface="Wingdings" pitchFamily="2" charset="2"/>
              </a:rPr>
              <a:t>set of feasible decisions</a:t>
            </a:r>
            <a:r>
              <a:rPr lang="en-GB" dirty="0">
                <a:sym typeface="Wingdings" pitchFamily="2" charset="2"/>
              </a:rPr>
              <a:t>, e.g. Granularity, minimum and maximum values</a:t>
            </a:r>
          </a:p>
          <a:p>
            <a:pPr lvl="1"/>
            <a:r>
              <a:rPr lang="en-GB" dirty="0">
                <a:sym typeface="Wingdings" pitchFamily="2" charset="2"/>
              </a:rPr>
              <a:t>If you want, specify the values ​​of the </a:t>
            </a:r>
            <a:r>
              <a:rPr lang="en-GB" b="1" u="sng" dirty="0">
                <a:sym typeface="Wingdings" pitchFamily="2" charset="2"/>
              </a:rPr>
              <a:t>external parameters </a:t>
            </a:r>
            <a:r>
              <a:rPr lang="en-GB" dirty="0">
                <a:sym typeface="Wingdings" pitchFamily="2" charset="2"/>
              </a:rPr>
              <a:t>and decide which of them will be the </a:t>
            </a:r>
            <a:r>
              <a:rPr lang="en-GB" b="1" u="sng" dirty="0">
                <a:sym typeface="Wingdings" pitchFamily="2" charset="2"/>
              </a:rPr>
              <a:t>subject of your sensitivity analysis</a:t>
            </a:r>
            <a:r>
              <a:rPr lang="en-GB" dirty="0">
                <a:sym typeface="Wingdings" pitchFamily="2" charset="2"/>
              </a:rPr>
              <a:t>. Justify that these parameters are most susceptible to change in the current economic situation and examining </a:t>
            </a:r>
            <a:r>
              <a:rPr lang="en-GB" b="1" u="sng" dirty="0">
                <a:sym typeface="Wingdings" pitchFamily="2" charset="2"/>
              </a:rPr>
              <a:t>their impact on Optimal Solution </a:t>
            </a:r>
            <a:r>
              <a:rPr lang="en-GB" dirty="0">
                <a:sym typeface="Wingdings" pitchFamily="2" charset="2"/>
              </a:rPr>
              <a:t>will allow for better risk management</a:t>
            </a:r>
          </a:p>
          <a:p>
            <a:pPr lvl="1"/>
            <a:r>
              <a:rPr lang="en-GB" dirty="0">
                <a:sym typeface="Wingdings" pitchFamily="2" charset="2"/>
              </a:rPr>
              <a:t>Specify and propose </a:t>
            </a:r>
            <a:r>
              <a:rPr lang="en-GB" b="1" u="sng" dirty="0">
                <a:sym typeface="Wingdings" pitchFamily="2" charset="2"/>
              </a:rPr>
              <a:t>the objective function(s)</a:t>
            </a:r>
            <a:r>
              <a:rPr lang="en-GB" dirty="0">
                <a:sym typeface="Wingdings" pitchFamily="2" charset="2"/>
              </a:rPr>
              <a:t> that will address the needs of the COO and CFO by defining:</a:t>
            </a:r>
          </a:p>
          <a:p>
            <a:pPr lvl="2"/>
            <a:r>
              <a:rPr lang="en-GB" dirty="0">
                <a:sym typeface="Wingdings" pitchFamily="2" charset="2"/>
              </a:rPr>
              <a:t>one objective function that takes into account and properly weights both COO and CFO sub-goals</a:t>
            </a:r>
          </a:p>
          <a:p>
            <a:pPr lvl="2"/>
            <a:r>
              <a:rPr lang="en-GB" dirty="0">
                <a:sym typeface="Wingdings" pitchFamily="2" charset="2"/>
              </a:rPr>
              <a:t>Two goal functions corresponding to the COO and CFO goals</a:t>
            </a:r>
            <a:endParaRPr lang="en-PL" dirty="0">
              <a:sym typeface="Wingdings" pitchFamily="2" charset="2"/>
            </a:endParaRPr>
          </a:p>
          <a:p>
            <a:pPr marL="342900" lvl="1" indent="0">
              <a:buNone/>
            </a:pPr>
            <a:endParaRPr lang="en-PL" dirty="0">
              <a:sym typeface="Wingdings" pitchFamily="2" charset="2"/>
            </a:endParaRPr>
          </a:p>
          <a:p>
            <a:endParaRPr lang="en-PL" dirty="0">
              <a:sym typeface="Wingdings" pitchFamily="2" charset="2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E050F1-6C5A-0F47-A7BD-7218C3B0AC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auto">
          <a:xfrm>
            <a:off x="6515100" y="4974431"/>
            <a:ext cx="1428750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pl-PL"/>
            </a:defPPr>
            <a:lvl1pPr marL="0" algn="r" defTabSz="685800" rtl="0" eaLnBrk="0" latinLnBrk="0" hangingPunct="0">
              <a:defRPr sz="525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/>
              <a:t>Strona </a:t>
            </a:r>
            <a:fld id="{BFDC466B-77B8-4B45-BF18-178A172DEAF5}" type="slidenum">
              <a:rPr lang="pl-PL" smtClean="0"/>
              <a:pPr>
                <a:defRPr/>
              </a:pPr>
              <a:t>7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242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2518C85-D5D3-9C40-AF7A-384A9B3E8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5911" y="334793"/>
            <a:ext cx="4792179" cy="344325"/>
          </a:xfrm>
        </p:spPr>
        <p:txBody>
          <a:bodyPr>
            <a:normAutofit/>
          </a:bodyPr>
          <a:lstStyle/>
          <a:p>
            <a:r>
              <a:rPr lang="pl-PL" sz="1800" dirty="0" err="1"/>
              <a:t>Sensitivity</a:t>
            </a:r>
            <a:r>
              <a:rPr lang="pl-PL" sz="1800" dirty="0"/>
              <a:t> </a:t>
            </a:r>
            <a:r>
              <a:rPr lang="pl-PL" sz="1800" dirty="0" err="1"/>
              <a:t>analysis</a:t>
            </a:r>
            <a:r>
              <a:rPr lang="pl-PL" sz="1800" dirty="0"/>
              <a:t> and </a:t>
            </a:r>
            <a:r>
              <a:rPr lang="pl-PL" sz="1800" dirty="0" err="1"/>
              <a:t>recommendations</a:t>
            </a:r>
            <a:endParaRPr lang="en-PL" sz="18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58FDAA-BAE3-014B-968F-19A711E162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pl-PL" dirty="0">
              <a:sym typeface="Wingdings" pitchFamily="2" charset="2"/>
            </a:endParaRPr>
          </a:p>
          <a:p>
            <a:r>
              <a:rPr lang="pl-PL" sz="1500" dirty="0" err="1"/>
              <a:t>Conduct</a:t>
            </a:r>
            <a:r>
              <a:rPr lang="pl-PL" sz="1500" dirty="0"/>
              <a:t> </a:t>
            </a:r>
            <a:r>
              <a:rPr lang="pl-PL" sz="1500" b="1" u="sng" dirty="0" err="1"/>
              <a:t>Sensitivity</a:t>
            </a:r>
            <a:r>
              <a:rPr lang="pl-PL" sz="1500" b="1" u="sng" dirty="0"/>
              <a:t> Analysis, i.e. </a:t>
            </a:r>
            <a:r>
              <a:rPr lang="pl-PL" sz="1500" b="1" u="sng" dirty="0" err="1"/>
              <a:t>how</a:t>
            </a:r>
            <a:r>
              <a:rPr lang="pl-PL" sz="1500" b="1" u="sng" dirty="0"/>
              <a:t> a </a:t>
            </a:r>
            <a:r>
              <a:rPr lang="pl-PL" sz="1500" b="1" u="sng" dirty="0" err="1"/>
              <a:t>parameter</a:t>
            </a:r>
            <a:r>
              <a:rPr lang="pl-PL" sz="1500" b="1" u="sng" dirty="0"/>
              <a:t> </a:t>
            </a:r>
            <a:r>
              <a:rPr lang="pl-PL" sz="1500" b="1" u="sng" dirty="0" err="1"/>
              <a:t>change</a:t>
            </a:r>
            <a:r>
              <a:rPr lang="pl-PL" sz="1500" b="1" u="sng" dirty="0"/>
              <a:t> </a:t>
            </a:r>
            <a:r>
              <a:rPr lang="pl-PL" sz="1500" b="1" u="sng" dirty="0" err="1"/>
              <a:t>impacts</a:t>
            </a:r>
            <a:r>
              <a:rPr lang="pl-PL" sz="1500" b="1" u="sng" dirty="0"/>
              <a:t> the </a:t>
            </a:r>
            <a:r>
              <a:rPr lang="pl-PL" sz="1500" b="1" u="sng" dirty="0" err="1"/>
              <a:t>optimal</a:t>
            </a:r>
            <a:r>
              <a:rPr lang="pl-PL" sz="1500" b="1" u="sng" dirty="0"/>
              <a:t> </a:t>
            </a:r>
            <a:r>
              <a:rPr lang="pl-PL" sz="1500" b="1" u="sng" dirty="0" err="1"/>
              <a:t>solution</a:t>
            </a:r>
            <a:r>
              <a:rPr lang="pl-PL" sz="1500" b="1" u="sng" dirty="0"/>
              <a:t> </a:t>
            </a:r>
            <a:r>
              <a:rPr lang="pl-PL" sz="1500" dirty="0"/>
              <a:t>(OPT)</a:t>
            </a:r>
          </a:p>
          <a:p>
            <a:pPr lvl="1"/>
            <a:r>
              <a:rPr lang="pl-PL" dirty="0" err="1"/>
              <a:t>Will</a:t>
            </a:r>
            <a:r>
              <a:rPr lang="pl-PL" dirty="0"/>
              <a:t> a </a:t>
            </a:r>
            <a:r>
              <a:rPr lang="pl-PL" dirty="0" err="1"/>
              <a:t>change</a:t>
            </a:r>
            <a:r>
              <a:rPr lang="pl-PL" dirty="0"/>
              <a:t> in </a:t>
            </a:r>
            <a:r>
              <a:rPr lang="pl-PL" dirty="0" err="1"/>
              <a:t>parameter</a:t>
            </a:r>
            <a:r>
              <a:rPr lang="pl-PL" dirty="0"/>
              <a:t> (</a:t>
            </a:r>
            <a:r>
              <a:rPr lang="pl-PL" dirty="0" err="1"/>
              <a:t>e.g</a:t>
            </a:r>
            <a:r>
              <a:rPr lang="pl-PL" dirty="0"/>
              <a:t>. </a:t>
            </a:r>
            <a:r>
              <a:rPr lang="pl-PL" dirty="0" err="1"/>
              <a:t>increase</a:t>
            </a:r>
            <a:r>
              <a:rPr lang="pl-PL" dirty="0"/>
              <a:t> in product price by 5% / </a:t>
            </a:r>
            <a:r>
              <a:rPr lang="pl-PL" dirty="0" err="1"/>
              <a:t>increase</a:t>
            </a:r>
            <a:r>
              <a:rPr lang="pl-PL" dirty="0"/>
              <a:t> in </a:t>
            </a:r>
            <a:r>
              <a:rPr lang="pl-PL" dirty="0" err="1"/>
              <a:t>hourly</a:t>
            </a:r>
            <a:r>
              <a:rPr lang="pl-PL" dirty="0"/>
              <a:t> </a:t>
            </a:r>
            <a:r>
              <a:rPr lang="pl-PL" dirty="0" err="1"/>
              <a:t>wage</a:t>
            </a:r>
            <a:r>
              <a:rPr lang="pl-PL" dirty="0"/>
              <a:t>) </a:t>
            </a:r>
            <a:r>
              <a:rPr lang="pl-PL" dirty="0" err="1"/>
              <a:t>result</a:t>
            </a:r>
            <a:r>
              <a:rPr lang="pl-PL" dirty="0"/>
              <a:t> in a </a:t>
            </a:r>
            <a:r>
              <a:rPr lang="pl-PL" dirty="0" err="1"/>
              <a:t>change</a:t>
            </a:r>
            <a:r>
              <a:rPr lang="pl-PL" dirty="0"/>
              <a:t> in OPT </a:t>
            </a:r>
            <a:r>
              <a:rPr lang="pl-PL" dirty="0" err="1"/>
              <a:t>or</a:t>
            </a:r>
            <a:r>
              <a:rPr lang="pl-PL" dirty="0"/>
              <a:t> </a:t>
            </a:r>
            <a:r>
              <a:rPr lang="pl-PL" dirty="0" err="1"/>
              <a:t>will</a:t>
            </a:r>
            <a:r>
              <a:rPr lang="pl-PL" dirty="0"/>
              <a:t> it </a:t>
            </a:r>
            <a:r>
              <a:rPr lang="pl-PL" dirty="0" err="1"/>
              <a:t>still</a:t>
            </a:r>
            <a:r>
              <a:rPr lang="pl-PL" dirty="0"/>
              <a:t> </a:t>
            </a:r>
            <a:r>
              <a:rPr lang="pl-PL" dirty="0" err="1"/>
              <a:t>remain</a:t>
            </a:r>
            <a:r>
              <a:rPr lang="pl-PL" dirty="0"/>
              <a:t> the same?</a:t>
            </a:r>
          </a:p>
          <a:p>
            <a:pPr lvl="1"/>
            <a:r>
              <a:rPr lang="pl-PL" dirty="0" err="1"/>
              <a:t>how</a:t>
            </a:r>
            <a:r>
              <a:rPr lang="pl-PL" dirty="0"/>
              <a:t> much the </a:t>
            </a:r>
            <a:r>
              <a:rPr lang="pl-PL" dirty="0" err="1"/>
              <a:t>parameter</a:t>
            </a:r>
            <a:r>
              <a:rPr lang="pl-PL" dirty="0"/>
              <a:t> </a:t>
            </a:r>
            <a:r>
              <a:rPr lang="pl-PL" dirty="0" err="1"/>
              <a:t>must</a:t>
            </a:r>
            <a:r>
              <a:rPr lang="pl-PL" dirty="0"/>
              <a:t> </a:t>
            </a:r>
            <a:r>
              <a:rPr lang="pl-PL" dirty="0" err="1"/>
              <a:t>change</a:t>
            </a:r>
            <a:r>
              <a:rPr lang="pl-PL" dirty="0"/>
              <a:t> (</a:t>
            </a:r>
            <a:r>
              <a:rPr lang="pl-PL" dirty="0" err="1"/>
              <a:t>e.g</a:t>
            </a:r>
            <a:r>
              <a:rPr lang="pl-PL" dirty="0"/>
              <a:t>. product price / </a:t>
            </a:r>
            <a:r>
              <a:rPr lang="pl-PL" dirty="0" err="1"/>
              <a:t>employee</a:t>
            </a:r>
            <a:r>
              <a:rPr lang="pl-PL" dirty="0"/>
              <a:t> </a:t>
            </a:r>
            <a:r>
              <a:rPr lang="pl-PL" dirty="0" err="1"/>
              <a:t>remuneration</a:t>
            </a:r>
            <a:r>
              <a:rPr lang="pl-PL" dirty="0"/>
              <a:t>) for OPT to be </a:t>
            </a:r>
            <a:r>
              <a:rPr lang="pl-PL" dirty="0" err="1"/>
              <a:t>changed</a:t>
            </a:r>
            <a:r>
              <a:rPr lang="pl-PL" dirty="0"/>
              <a:t>?</a:t>
            </a:r>
          </a:p>
          <a:p>
            <a:pPr lvl="1"/>
            <a:r>
              <a:rPr lang="pl-PL" dirty="0" err="1"/>
              <a:t>determine</a:t>
            </a:r>
            <a:r>
              <a:rPr lang="pl-PL" dirty="0"/>
              <a:t> the </a:t>
            </a:r>
            <a:r>
              <a:rPr lang="pl-PL" dirty="0" err="1"/>
              <a:t>relationship</a:t>
            </a:r>
            <a:r>
              <a:rPr lang="pl-PL" dirty="0"/>
              <a:t> (</a:t>
            </a:r>
            <a:r>
              <a:rPr lang="pl-PL" dirty="0" err="1"/>
              <a:t>e.g</a:t>
            </a:r>
            <a:r>
              <a:rPr lang="pl-PL" dirty="0"/>
              <a:t>. regression) </a:t>
            </a:r>
            <a:r>
              <a:rPr lang="pl-PL" dirty="0" err="1"/>
              <a:t>between</a:t>
            </a:r>
            <a:r>
              <a:rPr lang="pl-PL" dirty="0"/>
              <a:t> 2 </a:t>
            </a:r>
            <a:r>
              <a:rPr lang="pl-PL" dirty="0" err="1"/>
              <a:t>or</a:t>
            </a:r>
            <a:r>
              <a:rPr lang="pl-PL" dirty="0"/>
              <a:t> </a:t>
            </a:r>
            <a:r>
              <a:rPr lang="pl-PL" dirty="0" err="1"/>
              <a:t>three</a:t>
            </a:r>
            <a:r>
              <a:rPr lang="pl-PL" dirty="0"/>
              <a:t> </a:t>
            </a:r>
            <a:r>
              <a:rPr lang="pl-PL" dirty="0" err="1"/>
              <a:t>parameters</a:t>
            </a:r>
            <a:r>
              <a:rPr lang="pl-PL" dirty="0"/>
              <a:t> and OPT (for </a:t>
            </a:r>
            <a:r>
              <a:rPr lang="pl-PL" dirty="0" err="1"/>
              <a:t>an</a:t>
            </a:r>
            <a:r>
              <a:rPr lang="pl-PL" dirty="0"/>
              <a:t> </a:t>
            </a:r>
            <a:r>
              <a:rPr lang="pl-PL" dirty="0" err="1"/>
              <a:t>excellent</a:t>
            </a:r>
            <a:r>
              <a:rPr lang="pl-PL" dirty="0"/>
              <a:t> </a:t>
            </a:r>
            <a:r>
              <a:rPr lang="pl-PL" dirty="0" err="1"/>
              <a:t>grade</a:t>
            </a:r>
            <a:r>
              <a:rPr lang="pl-PL" dirty="0"/>
              <a:t>)</a:t>
            </a:r>
          </a:p>
          <a:p>
            <a:pPr lvl="1"/>
            <a:r>
              <a:rPr lang="pl-PL" sz="1500" dirty="0"/>
              <a:t>Ceteris-paribus </a:t>
            </a:r>
            <a:r>
              <a:rPr lang="pl-PL" sz="1500" dirty="0" err="1"/>
              <a:t>analysis</a:t>
            </a:r>
            <a:r>
              <a:rPr lang="pl-PL" sz="1500" dirty="0"/>
              <a:t> for 2-3 </a:t>
            </a:r>
            <a:r>
              <a:rPr lang="pl-PL" sz="1500" dirty="0" err="1"/>
              <a:t>parameters</a:t>
            </a:r>
            <a:endParaRPr lang="pl-PL" sz="1500" dirty="0"/>
          </a:p>
          <a:p>
            <a:r>
              <a:rPr lang="pl-PL" sz="1650" b="1" u="sng" dirty="0" err="1"/>
              <a:t>Recommend</a:t>
            </a:r>
            <a:r>
              <a:rPr lang="pl-PL" sz="1650" b="1" u="sng" dirty="0"/>
              <a:t> one </a:t>
            </a:r>
            <a:r>
              <a:rPr lang="pl-PL" sz="1650" b="1" u="sng" dirty="0" err="1"/>
              <a:t>optimal</a:t>
            </a:r>
            <a:r>
              <a:rPr lang="pl-PL" sz="1650" b="1" u="sng" dirty="0"/>
              <a:t> </a:t>
            </a:r>
            <a:r>
              <a:rPr lang="pl-PL" sz="1650" b="1" u="sng" dirty="0" err="1"/>
              <a:t>solution</a:t>
            </a:r>
            <a:r>
              <a:rPr lang="pl-PL" sz="1650" b="1" u="sng" dirty="0"/>
              <a:t> </a:t>
            </a:r>
            <a:r>
              <a:rPr lang="pl-PL" sz="1650" dirty="0" err="1"/>
              <a:t>that</a:t>
            </a:r>
            <a:r>
              <a:rPr lang="pl-PL" sz="1650" dirty="0"/>
              <a:t> </a:t>
            </a:r>
            <a:r>
              <a:rPr lang="pl-PL" sz="1650" dirty="0" err="1"/>
              <a:t>you</a:t>
            </a:r>
            <a:r>
              <a:rPr lang="pl-PL" sz="1650" dirty="0"/>
              <a:t> </a:t>
            </a:r>
            <a:r>
              <a:rPr lang="pl-PL" sz="1650" dirty="0" err="1"/>
              <a:t>think</a:t>
            </a:r>
            <a:r>
              <a:rPr lang="pl-PL" sz="1650" dirty="0"/>
              <a:t> best </a:t>
            </a:r>
            <a:r>
              <a:rPr lang="pl-PL" sz="1650" dirty="0" err="1"/>
              <a:t>addresses</a:t>
            </a:r>
            <a:r>
              <a:rPr lang="pl-PL" sz="1650" dirty="0"/>
              <a:t> the </a:t>
            </a:r>
            <a:r>
              <a:rPr lang="pl-PL" sz="1650" dirty="0" err="1"/>
              <a:t>goals</a:t>
            </a:r>
            <a:r>
              <a:rPr lang="pl-PL" sz="1650" dirty="0"/>
              <a:t> of the CFO and COO, as </a:t>
            </a:r>
            <a:r>
              <a:rPr lang="pl-PL" sz="1650" dirty="0" err="1"/>
              <a:t>well</a:t>
            </a:r>
            <a:r>
              <a:rPr lang="pl-PL" sz="1650" dirty="0"/>
              <a:t> as </a:t>
            </a:r>
            <a:r>
              <a:rPr lang="pl-PL" sz="1650" b="1" u="sng" dirty="0" err="1"/>
              <a:t>two</a:t>
            </a:r>
            <a:r>
              <a:rPr lang="pl-PL" sz="1650" b="1" u="sng" dirty="0"/>
              <a:t> </a:t>
            </a:r>
            <a:r>
              <a:rPr lang="pl-PL" sz="1650" b="1" u="sng" dirty="0" err="1"/>
              <a:t>alternative</a:t>
            </a:r>
            <a:r>
              <a:rPr lang="pl-PL" sz="1650" b="1" u="sng" dirty="0"/>
              <a:t> solutions </a:t>
            </a:r>
            <a:r>
              <a:rPr lang="pl-PL" sz="1650" b="1" u="sng" dirty="0" err="1"/>
              <a:t>that</a:t>
            </a:r>
            <a:r>
              <a:rPr lang="pl-PL" sz="1650" b="1" u="sng" dirty="0"/>
              <a:t> </a:t>
            </a:r>
            <a:r>
              <a:rPr lang="pl-PL" sz="1650" b="1" u="sng" dirty="0" err="1"/>
              <a:t>may</a:t>
            </a:r>
            <a:r>
              <a:rPr lang="pl-PL" sz="1650" b="1" u="sng" dirty="0"/>
              <a:t> be </a:t>
            </a:r>
            <a:r>
              <a:rPr lang="pl-PL" sz="1650" b="1" u="sng" dirty="0" err="1"/>
              <a:t>taken</a:t>
            </a:r>
            <a:r>
              <a:rPr lang="pl-PL" sz="1650" b="1" u="sng" dirty="0"/>
              <a:t> </a:t>
            </a:r>
            <a:r>
              <a:rPr lang="pl-PL" sz="1650" b="1" u="sng" dirty="0" err="1"/>
              <a:t>into</a:t>
            </a:r>
            <a:r>
              <a:rPr lang="pl-PL" sz="1650" b="1" u="sng" dirty="0"/>
              <a:t> </a:t>
            </a:r>
            <a:r>
              <a:rPr lang="pl-PL" sz="1650" b="1" u="sng" dirty="0" err="1"/>
              <a:t>account</a:t>
            </a:r>
            <a:r>
              <a:rPr lang="pl-PL" sz="1650" b="1" u="sng" dirty="0"/>
              <a:t> </a:t>
            </a:r>
            <a:r>
              <a:rPr lang="pl-PL" sz="1650" dirty="0"/>
              <a:t>by </a:t>
            </a:r>
            <a:r>
              <a:rPr lang="pl-PL" sz="1650" dirty="0" err="1"/>
              <a:t>them</a:t>
            </a:r>
            <a:r>
              <a:rPr lang="pl-PL" sz="1650" dirty="0"/>
              <a:t> in case of </a:t>
            </a:r>
            <a:r>
              <a:rPr lang="pl-PL" sz="1650" dirty="0" err="1"/>
              <a:t>different</a:t>
            </a:r>
            <a:r>
              <a:rPr lang="pl-PL" sz="1650" dirty="0"/>
              <a:t> importance of </a:t>
            </a:r>
            <a:r>
              <a:rPr lang="pl-PL" sz="1650" dirty="0" err="1"/>
              <a:t>individual</a:t>
            </a:r>
            <a:r>
              <a:rPr lang="pl-PL" sz="1650" dirty="0"/>
              <a:t> </a:t>
            </a:r>
            <a:r>
              <a:rPr lang="pl-PL" sz="1650" dirty="0" err="1"/>
              <a:t>goals</a:t>
            </a:r>
            <a:r>
              <a:rPr lang="pl-PL" sz="1650" dirty="0"/>
              <a:t> </a:t>
            </a:r>
            <a:r>
              <a:rPr lang="pl-PL" sz="1650" dirty="0" err="1"/>
              <a:t>or</a:t>
            </a:r>
            <a:r>
              <a:rPr lang="pl-PL" sz="1650" dirty="0"/>
              <a:t> </a:t>
            </a:r>
            <a:r>
              <a:rPr lang="pl-PL" sz="1650" dirty="0" err="1"/>
              <a:t>changes</a:t>
            </a:r>
            <a:r>
              <a:rPr lang="pl-PL" sz="1650" dirty="0"/>
              <a:t> in </a:t>
            </a:r>
            <a:r>
              <a:rPr lang="pl-PL" sz="1650" dirty="0" err="1"/>
              <a:t>environmental</a:t>
            </a:r>
            <a:r>
              <a:rPr lang="pl-PL" sz="1650" dirty="0"/>
              <a:t> </a:t>
            </a:r>
            <a:r>
              <a:rPr lang="pl-PL" sz="1650" dirty="0" err="1"/>
              <a:t>conditions</a:t>
            </a:r>
            <a:r>
              <a:rPr lang="pl-PL" sz="1650" dirty="0"/>
              <a:t> and </a:t>
            </a:r>
            <a:r>
              <a:rPr lang="pl-PL" sz="1650" dirty="0" err="1"/>
              <a:t>parameters</a:t>
            </a:r>
            <a:endParaRPr lang="en-PL" dirty="0">
              <a:sym typeface="Wingdings" pitchFamily="2" charset="2"/>
            </a:endParaRPr>
          </a:p>
          <a:p>
            <a:pPr marL="42863" indent="0">
              <a:buNone/>
            </a:pPr>
            <a:endParaRPr lang="en-PL" dirty="0">
              <a:sym typeface="Wingdings" pitchFamily="2" charset="2"/>
            </a:endParaRPr>
          </a:p>
          <a:p>
            <a:pPr marL="342900" lvl="1" indent="0">
              <a:buNone/>
            </a:pPr>
            <a:endParaRPr lang="en-PL" dirty="0">
              <a:sym typeface="Wingdings" pitchFamily="2" charset="2"/>
            </a:endParaRPr>
          </a:p>
          <a:p>
            <a:endParaRPr lang="en-PL" dirty="0">
              <a:sym typeface="Wingdings" pitchFamily="2" charset="2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E050F1-6C5A-0F47-A7BD-7218C3B0AC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auto">
          <a:xfrm>
            <a:off x="6515100" y="4974431"/>
            <a:ext cx="1428750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pl-PL"/>
            </a:defPPr>
            <a:lvl1pPr marL="0" algn="r" defTabSz="685800" rtl="0" eaLnBrk="0" latinLnBrk="0" hangingPunct="0">
              <a:defRPr sz="525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/>
              <a:t>Strona </a:t>
            </a:r>
            <a:fld id="{BFDC466B-77B8-4B45-BF18-178A172DEAF5}" type="slidenum">
              <a:rPr lang="pl-PL" smtClean="0"/>
              <a:pPr>
                <a:defRPr/>
              </a:pPr>
              <a:t>8</a:t>
            </a:fld>
            <a:endParaRPr lang="pl-PL" i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0002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255D02D-B66C-6AA5-5ED7-B4BE4EE2E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Report contents </a:t>
            </a:r>
            <a:br>
              <a:rPr lang="en-US" sz="2800" dirty="0"/>
            </a:b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dirty="0"/>
              <a:t>1. A title page</a:t>
            </a:r>
          </a:p>
          <a:p>
            <a:pPr marL="0" indent="0">
              <a:buNone/>
            </a:pPr>
            <a:r>
              <a:rPr lang="en-US" sz="1800" dirty="0"/>
              <a:t>2. Executive summary</a:t>
            </a:r>
          </a:p>
          <a:p>
            <a:pPr marL="0" indent="0">
              <a:buNone/>
            </a:pPr>
            <a:r>
              <a:rPr lang="en-US" sz="1800" dirty="0"/>
              <a:t>3. Description of organization</a:t>
            </a:r>
          </a:p>
          <a:p>
            <a:pPr marL="0" indent="0">
              <a:buNone/>
            </a:pPr>
            <a:r>
              <a:rPr lang="en-US" sz="1800" dirty="0"/>
              <a:t>4. Problem description </a:t>
            </a:r>
          </a:p>
          <a:p>
            <a:pPr marL="0" indent="0">
              <a:buNone/>
            </a:pPr>
            <a:r>
              <a:rPr lang="en-US" sz="1800" dirty="0"/>
              <a:t>5. Results </a:t>
            </a:r>
          </a:p>
          <a:p>
            <a:pPr marL="0" indent="0">
              <a:buNone/>
            </a:pPr>
            <a:r>
              <a:rPr lang="en-US" sz="1800" dirty="0"/>
              <a:t>6. What-if/Sensitivity analyses</a:t>
            </a:r>
          </a:p>
          <a:p>
            <a:pPr marL="0" indent="0">
              <a:buNone/>
            </a:pPr>
            <a:r>
              <a:rPr lang="en-US" sz="1800" dirty="0"/>
              <a:t>7. Overall recommendation</a:t>
            </a:r>
          </a:p>
          <a:p>
            <a:pPr marL="0" indent="0">
              <a:buNone/>
            </a:pPr>
            <a:r>
              <a:rPr lang="en-US" sz="1800" dirty="0"/>
              <a:t>8. Bibliography</a:t>
            </a:r>
          </a:p>
          <a:p>
            <a:pPr marL="0" indent="0">
              <a:buNone/>
            </a:pPr>
            <a:r>
              <a:rPr lang="en-US" sz="1800" dirty="0"/>
              <a:t>9. Appendices – Excel file</a:t>
            </a:r>
            <a:endParaRPr lang="en-US" b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82384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e 3">
      <a:dk1>
        <a:sysClr val="windowText" lastClr="000000"/>
      </a:dk1>
      <a:lt1>
        <a:sysClr val="window" lastClr="FFFFFF"/>
      </a:lt1>
      <a:dk2>
        <a:srgbClr val="007481"/>
      </a:dk2>
      <a:lt2>
        <a:srgbClr val="FFFFFF"/>
      </a:lt2>
      <a:accent1>
        <a:srgbClr val="007481"/>
      </a:accent1>
      <a:accent2>
        <a:srgbClr val="C7D42D"/>
      </a:accent2>
      <a:accent3>
        <a:srgbClr val="00B0E1"/>
      </a:accent3>
      <a:accent4>
        <a:srgbClr val="C6C6C6"/>
      </a:accent4>
      <a:accent5>
        <a:srgbClr val="7C7C7C"/>
      </a:accent5>
      <a:accent6>
        <a:srgbClr val="3C3C3C"/>
      </a:accent6>
      <a:hlink>
        <a:srgbClr val="009FE3"/>
      </a:hlink>
      <a:folHlink>
        <a:srgbClr val="BBE4F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362BABBD2697940AC1DAF92327D3420" ma:contentTypeVersion="1" ma:contentTypeDescription="Utwórz nowy dokument." ma:contentTypeScope="" ma:versionID="b758795591d9adbbd5813f01d912e2ca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5655aa40fd62c26d3cd695d3e5ffb0d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Planowana data rozpoczęcia" ma:internalName="PublishingStartDate">
      <xsd:simpleType>
        <xsd:restriction base="dms:Unknown"/>
      </xsd:simpleType>
    </xsd:element>
    <xsd:element name="PublishingExpirationDate" ma:index="9" nillable="true" ma:displayName="Planowana data zakończenia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D9094CA-138E-4048-B66B-413810B8CC5D}">
  <ds:schemaRefs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DE1C0148-99C4-42AA-B8C4-1A8E1E924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18688C9-20C9-46EE-9677-22575F27E9AE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164e1b0e-c8e5-41a9-9bbb-6f7ed40eef04}" enabled="0" method="" siteId="{164e1b0e-c8e5-41a9-9bbb-6f7ed40eef0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8827</TotalTime>
  <Words>4123</Words>
  <Application>Microsoft Office PowerPoint</Application>
  <PresentationFormat>On-screen Show (16:9)</PresentationFormat>
  <Paragraphs>670</Paragraphs>
  <Slides>33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4" baseType="lpstr">
      <vt:lpstr>Arial</vt:lpstr>
      <vt:lpstr>Calibri</vt:lpstr>
      <vt:lpstr>Cambria Math</vt:lpstr>
      <vt:lpstr>Open Sans Light</vt:lpstr>
      <vt:lpstr>Open Sans Regular</vt:lpstr>
      <vt:lpstr>Palatino</vt:lpstr>
      <vt:lpstr>Symbol</vt:lpstr>
      <vt:lpstr>Times New Roman</vt:lpstr>
      <vt:lpstr>Wingdings</vt:lpstr>
      <vt:lpstr>Motyw pakietu Office</vt:lpstr>
      <vt:lpstr>Równanie</vt:lpstr>
      <vt:lpstr>Spreadsheet Simulation (132491-D)</vt:lpstr>
      <vt:lpstr>PowerPoint Presentation</vt:lpstr>
      <vt:lpstr>PowerPoint Presentation</vt:lpstr>
      <vt:lpstr>Prerequirements for this course  </vt:lpstr>
      <vt:lpstr>Team reports</vt:lpstr>
      <vt:lpstr>Example of Inventory optimization business case</vt:lpstr>
      <vt:lpstr>Complete and describe analytical tasks in the report</vt:lpstr>
      <vt:lpstr>Sensitivity analysis and recommendations</vt:lpstr>
      <vt:lpstr>Report contents  </vt:lpstr>
      <vt:lpstr>Report layout (applicable to all 3 reports) (1)</vt:lpstr>
      <vt:lpstr>Report layout (applicable to all 3 reports) (2)</vt:lpstr>
      <vt:lpstr>Report layout (applicable to all 3 reports) (3)</vt:lpstr>
      <vt:lpstr>Report layout (applicable to all 3 reports) (3)</vt:lpstr>
      <vt:lpstr>Report layout (applicable to all 3 reports) (5)</vt:lpstr>
      <vt:lpstr>Caution to the plagiarism</vt:lpstr>
      <vt:lpstr>Introduction to simulation modeling </vt:lpstr>
      <vt:lpstr>Definitions </vt:lpstr>
      <vt:lpstr>Terminology</vt:lpstr>
      <vt:lpstr>Applications</vt:lpstr>
      <vt:lpstr>Using simulations to make decisions in a real world</vt:lpstr>
      <vt:lpstr>Simulation modeling process</vt:lpstr>
      <vt:lpstr>What is probabilistic simulation</vt:lpstr>
      <vt:lpstr>Simulation origins</vt:lpstr>
      <vt:lpstr>Generating numbers from any distribution</vt:lpstr>
      <vt:lpstr>Generating random numbers from different distributions </vt:lpstr>
      <vt:lpstr>Generating uniformly distributed random numbers U(1,0)</vt:lpstr>
      <vt:lpstr>Generating uniformly distributed pseudorandom variables - software</vt:lpstr>
      <vt:lpstr>Firs steps in constructing a simulation model</vt:lpstr>
      <vt:lpstr>Validation of a simulation model</vt:lpstr>
      <vt:lpstr>Analyzing outcomes and sensitivity analysis</vt:lpstr>
      <vt:lpstr>A simulation model PROS and CONS</vt:lpstr>
      <vt:lpstr>Case study: introducing a new product to the market</vt:lpstr>
      <vt:lpstr>Thank you for your attention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kotbury</dc:creator>
  <cp:lastModifiedBy>Daniel Kaszyński</cp:lastModifiedBy>
  <cp:revision>238</cp:revision>
  <dcterms:created xsi:type="dcterms:W3CDTF">2019-01-31T15:24:43Z</dcterms:created>
  <dcterms:modified xsi:type="dcterms:W3CDTF">2026-02-22T10:26:07Z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0x010100C362BABBD2697940AC1DAF92327D3420</vt:lpwstr>
  </property>
</Properties>
</file>