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9" r:id="rId1"/>
  </p:sldMasterIdLst>
  <p:notesMasterIdLst>
    <p:notesMasterId r:id="rId32"/>
  </p:notesMasterIdLst>
  <p:handoutMasterIdLst>
    <p:handoutMasterId r:id="rId33"/>
  </p:handoutMasterIdLst>
  <p:sldIdLst>
    <p:sldId id="594" r:id="rId2"/>
    <p:sldId id="576" r:id="rId3"/>
    <p:sldId id="590" r:id="rId4"/>
    <p:sldId id="592" r:id="rId5"/>
    <p:sldId id="593" r:id="rId6"/>
    <p:sldId id="634" r:id="rId7"/>
    <p:sldId id="635" r:id="rId8"/>
    <p:sldId id="591" r:id="rId9"/>
    <p:sldId id="629" r:id="rId10"/>
    <p:sldId id="603" r:id="rId11"/>
    <p:sldId id="578" r:id="rId12"/>
    <p:sldId id="579" r:id="rId13"/>
    <p:sldId id="637" r:id="rId14"/>
    <p:sldId id="642" r:id="rId15"/>
    <p:sldId id="641" r:id="rId16"/>
    <p:sldId id="639" r:id="rId17"/>
    <p:sldId id="638" r:id="rId18"/>
    <p:sldId id="624" r:id="rId19"/>
    <p:sldId id="625" r:id="rId20"/>
    <p:sldId id="606" r:id="rId21"/>
    <p:sldId id="607" r:id="rId22"/>
    <p:sldId id="608" r:id="rId23"/>
    <p:sldId id="609" r:id="rId24"/>
    <p:sldId id="612" r:id="rId25"/>
    <p:sldId id="613" r:id="rId26"/>
    <p:sldId id="614" r:id="rId27"/>
    <p:sldId id="627" r:id="rId28"/>
    <p:sldId id="570" r:id="rId29"/>
    <p:sldId id="636" r:id="rId30"/>
    <p:sldId id="628" r:id="rId31"/>
  </p:sldIdLst>
  <p:sldSz cx="9144000" cy="6858000" type="screen4x3"/>
  <p:notesSz cx="7315200" cy="96012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41" userDrawn="1">
          <p15:clr>
            <a:srgbClr val="A4A3A4"/>
          </p15:clr>
        </p15:guide>
        <p15:guide id="2" pos="230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0F0F0"/>
    <a:srgbClr val="FF0000"/>
    <a:srgbClr val="CC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89848" autoAdjust="0"/>
  </p:normalViewPr>
  <p:slideViewPr>
    <p:cSldViewPr snapToGrid="0">
      <p:cViewPr varScale="1">
        <p:scale>
          <a:sx n="159" d="100"/>
          <a:sy n="159" d="100"/>
        </p:scale>
        <p:origin x="185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-2868" y="-72"/>
      </p:cViewPr>
      <p:guideLst>
        <p:guide orient="horz" pos="3041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3168721" cy="4810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256" tIns="48127" rIns="96256" bIns="48127" numCol="1" anchor="t" anchorCtr="0" compatLnSpc="1">
            <a:prstTxWarp prst="textNoShape">
              <a:avLst/>
            </a:prstTxWarp>
          </a:bodyPr>
          <a:lstStyle>
            <a:lvl1pPr defTabSz="964230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pl-PL"/>
              <a:t>Ekonometria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73"/>
            <a:ext cx="3168721" cy="4810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256" tIns="48127" rIns="96256" bIns="48127" numCol="1" anchor="b" anchorCtr="0" compatLnSpc="1">
            <a:prstTxWarp prst="textNoShape">
              <a:avLst/>
            </a:prstTxWarp>
          </a:bodyPr>
          <a:lstStyle>
            <a:lvl1pPr defTabSz="964230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pl-PL"/>
              <a:t>© Paweł Gąsiorowski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6480" y="9120173"/>
            <a:ext cx="3168721" cy="4810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256" tIns="48127" rIns="96256" bIns="48127" numCol="1" anchor="b" anchorCtr="0" compatLnSpc="1">
            <a:prstTxWarp prst="textNoShape">
              <a:avLst/>
            </a:prstTxWarp>
          </a:bodyPr>
          <a:lstStyle>
            <a:lvl1pPr algn="r" defTabSz="964230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fld id="{20A1712D-1F47-46E9-8DD8-C36E792EED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669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3168721" cy="4810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256" tIns="48127" rIns="96256" bIns="48127" numCol="1" anchor="t" anchorCtr="0" compatLnSpc="1">
            <a:prstTxWarp prst="textNoShape">
              <a:avLst/>
            </a:prstTxWarp>
          </a:bodyPr>
          <a:lstStyle>
            <a:lvl1pPr defTabSz="96423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6480" y="2"/>
            <a:ext cx="3168721" cy="4810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256" tIns="48127" rIns="96256" bIns="48127" numCol="1" anchor="t" anchorCtr="0" compatLnSpc="1">
            <a:prstTxWarp prst="textNoShape">
              <a:avLst/>
            </a:prstTxWarp>
          </a:bodyPr>
          <a:lstStyle>
            <a:lvl1pPr algn="r" defTabSz="96423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2313"/>
            <a:ext cx="4797425" cy="3597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6123" y="4560086"/>
            <a:ext cx="5362954" cy="43188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256" tIns="48127" rIns="96256" bIns="481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73"/>
            <a:ext cx="3168721" cy="4810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256" tIns="48127" rIns="96256" bIns="48127" numCol="1" anchor="b" anchorCtr="0" compatLnSpc="1">
            <a:prstTxWarp prst="textNoShape">
              <a:avLst/>
            </a:prstTxWarp>
          </a:bodyPr>
          <a:lstStyle>
            <a:lvl1pPr defTabSz="96423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6480" y="9120173"/>
            <a:ext cx="3168721" cy="4810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6256" tIns="48127" rIns="96256" bIns="48127" numCol="1" anchor="b" anchorCtr="0" compatLnSpc="1">
            <a:prstTxWarp prst="textNoShape">
              <a:avLst/>
            </a:prstTxWarp>
          </a:bodyPr>
          <a:lstStyle>
            <a:lvl1pPr algn="r" defTabSz="96423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8145D7F-3A78-4DAF-A3A4-BE0CE791B7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77933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1988" name="Symbol zastępczy numeru slajdu 3"/>
          <p:cNvSpPr txBox="1">
            <a:spLocks noGrp="1"/>
          </p:cNvSpPr>
          <p:nvPr/>
        </p:nvSpPr>
        <p:spPr bwMode="auto">
          <a:xfrm>
            <a:off x="4142776" y="9119144"/>
            <a:ext cx="3170717" cy="48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778" tIns="47389" rIns="94778" bIns="47389" anchor="b"/>
          <a:lstStyle/>
          <a:p>
            <a:pPr algn="r" defTabSz="946131"/>
            <a:fld id="{360C381F-314C-41ED-9B0F-55D355C79AA9}" type="slidenum">
              <a:rPr lang="en-US" sz="1200"/>
              <a:pPr algn="r" defTabSz="946131"/>
              <a:t>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055781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4DB8DA-D399-4EBF-9721-948C1E9DDA70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/>
              <a:t>Usually doesn’t have much effect unless significant correlation (|</a:t>
            </a:r>
            <a:r>
              <a:rPr lang="en-US">
                <a:sym typeface="Symbol" pitchFamily="18" charset="2"/>
              </a:rPr>
              <a:t>|&gt;0.75</a:t>
            </a:r>
            <a:r>
              <a:rPr lang="en-US"/>
              <a:t>)</a:t>
            </a:r>
            <a:endParaRPr lang="pl-PL"/>
          </a:p>
          <a:p>
            <a:r>
              <a:rPr lang="pl-PL"/>
              <a:t>Monte Carlo/Latin Hypercube</a:t>
            </a:r>
          </a:p>
        </p:txBody>
      </p:sp>
    </p:spTree>
    <p:extLst>
      <p:ext uri="{BB962C8B-B14F-4D97-AF65-F5344CB8AC3E}">
        <p14:creationId xmlns:p14="http://schemas.microsoft.com/office/powerpoint/2010/main" val="10679728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3613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63613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CC4C8F5-9E2B-496A-BEDC-16A4814E69CF}" type="slidenum">
              <a:rPr lang="en-GB" sz="1200" smtClean="0">
                <a:latin typeface="Times New Roman" pitchFamily="18" charset="0"/>
              </a:rPr>
              <a:pPr/>
              <a:t>28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1343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5FD823-CDFD-4CC4-B08E-B69DC4AAE9A6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4608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r>
              <a:rPr lang="pl-PL"/>
              <a:t>Dobra: publiczne, prywatne</a:t>
            </a:r>
          </a:p>
          <a:p>
            <a:pPr lvl="2"/>
            <a:endParaRPr lang="pl-PL"/>
          </a:p>
          <a:p>
            <a:pPr lvl="2"/>
            <a:r>
              <a:rPr lang="pl-PL"/>
              <a:t>Badania nad naturą i przyczynami bogactwa narodów Adam Smith 1776 r.</a:t>
            </a:r>
          </a:p>
          <a:p>
            <a:pPr lvl="2"/>
            <a:endParaRPr lang="pl-PL"/>
          </a:p>
          <a:p>
            <a:r>
              <a:rPr lang="pl-PL"/>
              <a:t>Każdy powinien robić to, co mu przynosi największą korzyść pieniężną.</a:t>
            </a:r>
          </a:p>
          <a:p>
            <a:r>
              <a:rPr lang="pl-PL"/>
              <a:t>Żądza pieniądza nakłada na człowieka zadania  - ale czy wszystkie zostaną wykonane? Zagwozdka ekonomistów.</a:t>
            </a:r>
          </a:p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82880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934">
              <a:defRPr sz="1600">
                <a:solidFill>
                  <a:schemeClr val="tx1"/>
                </a:solidFill>
                <a:latin typeface="Arial" charset="0"/>
              </a:defRPr>
            </a:lvl1pPr>
            <a:lvl2pPr marL="720067" indent="-276949" defTabSz="933934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07796" indent="-221559" defTabSz="933934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50914" indent="-221559" defTabSz="933934">
              <a:defRPr sz="1600">
                <a:solidFill>
                  <a:schemeClr val="tx1"/>
                </a:solidFill>
                <a:latin typeface="Arial" charset="0"/>
              </a:defRPr>
            </a:lvl4pPr>
            <a:lvl5pPr marL="1994032" indent="-221559" defTabSz="933934">
              <a:defRPr sz="1600">
                <a:solidFill>
                  <a:schemeClr val="tx1"/>
                </a:solidFill>
                <a:latin typeface="Arial" charset="0"/>
              </a:defRPr>
            </a:lvl5pPr>
            <a:lvl6pPr marL="2437150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880269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323387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766505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4F3FDB3D-E978-4E7C-BC88-765ACC238B6A}" type="slidenum">
              <a:rPr lang="en-GB" sz="1200">
                <a:latin typeface="Times New Roman" pitchFamily="18" charset="0"/>
              </a:rPr>
              <a:pPr/>
              <a:t>30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9675" y="706438"/>
            <a:ext cx="4646613" cy="3484562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102" y="4431356"/>
            <a:ext cx="5175198" cy="41998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764687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1414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3613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63613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DA42A62-F6E6-4BE5-8309-D674538AFF25}" type="slidenum">
              <a:rPr lang="en-GB" sz="1200" smtClean="0">
                <a:latin typeface="Times New Roman" pitchFamily="18" charset="0"/>
              </a:rPr>
              <a:pPr/>
              <a:t>2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107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934">
              <a:defRPr sz="1600">
                <a:solidFill>
                  <a:schemeClr val="tx1"/>
                </a:solidFill>
                <a:latin typeface="Arial" charset="0"/>
              </a:defRPr>
            </a:lvl1pPr>
            <a:lvl2pPr marL="720067" indent="-276949" defTabSz="933934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07796" indent="-221559" defTabSz="933934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50914" indent="-221559" defTabSz="933934">
              <a:defRPr sz="1600">
                <a:solidFill>
                  <a:schemeClr val="tx1"/>
                </a:solidFill>
                <a:latin typeface="Arial" charset="0"/>
              </a:defRPr>
            </a:lvl4pPr>
            <a:lvl5pPr marL="1994032" indent="-221559" defTabSz="933934">
              <a:defRPr sz="1600">
                <a:solidFill>
                  <a:schemeClr val="tx1"/>
                </a:solidFill>
                <a:latin typeface="Arial" charset="0"/>
              </a:defRPr>
            </a:lvl5pPr>
            <a:lvl6pPr marL="2437150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880269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323387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766505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4F3FDB3D-E978-4E7C-BC88-765ACC238B6A}" type="slidenum">
              <a:rPr lang="en-GB" sz="1200">
                <a:latin typeface="Times New Roman" pitchFamily="18" charset="0"/>
              </a:rPr>
              <a:pPr/>
              <a:t>9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9675" y="706438"/>
            <a:ext cx="4646613" cy="3484562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102" y="4431356"/>
            <a:ext cx="5175198" cy="41998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764687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5123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3613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63613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E157D91-9FF3-4F1B-8C0F-DB5809FB2E6F}" type="slidenum">
              <a:rPr lang="en-GB" sz="1200" smtClean="0">
                <a:latin typeface="Times New Roman" pitchFamily="18" charset="0"/>
              </a:rPr>
              <a:pPr/>
              <a:t>11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2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3613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63613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3613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36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8875A617-A7F9-4E22-BE2F-940CF78198F8}" type="slidenum">
              <a:rPr lang="en-GB" sz="1200" smtClean="0">
                <a:latin typeface="Times New Roman" pitchFamily="18" charset="0"/>
              </a:rPr>
              <a:pPr/>
              <a:t>12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204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83EC7B-5B68-43F8-8012-8B37A7E12A2D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92508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10FC149-0D13-488B-B7F0-F492D84EF368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pl-PL"/>
              <a:t>model może być tylko przybliżeniem systemu</a:t>
            </a:r>
          </a:p>
          <a:p>
            <a:r>
              <a:rPr lang="pl-PL"/>
              <a:t>Nigdy nie można przeprowadzić pełnej weryfikacji modelu</a:t>
            </a:r>
          </a:p>
          <a:p>
            <a:r>
              <a:rPr lang="pl-PL"/>
              <a:t>Jakość weryfikacji zależy od złożoności systemu</a:t>
            </a:r>
          </a:p>
          <a:p>
            <a:endParaRPr lang="pl-PL"/>
          </a:p>
          <a:p>
            <a:pPr lvl="1"/>
            <a:r>
              <a:rPr lang="pl-PL" sz="3300"/>
              <a:t>symulacja dla bieżących wartości zmiennych i parametrów i porównanie z rzeczywistymi wynikami systemu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4669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10FC149-0D13-488B-B7F0-F492D84EF368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pl-PL"/>
              <a:t>model może być tylko przybliżeniem systemu</a:t>
            </a:r>
          </a:p>
          <a:p>
            <a:r>
              <a:rPr lang="pl-PL"/>
              <a:t>Nigdy nie można przeprowadzić pełnej weryfikacji modelu</a:t>
            </a:r>
          </a:p>
          <a:p>
            <a:r>
              <a:rPr lang="pl-PL"/>
              <a:t>Jakość weryfikacji zależy od złożoności systemu</a:t>
            </a:r>
          </a:p>
          <a:p>
            <a:endParaRPr lang="pl-PL"/>
          </a:p>
          <a:p>
            <a:pPr lvl="1"/>
            <a:r>
              <a:rPr lang="pl-PL" sz="3300"/>
              <a:t>symulacja dla bieżących wartości zmiennych i parametrów i porównanie z rzeczywistymi wynikami systemu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4375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6471C0-5856-4335-B082-A6F062338EC8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98740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D98B2114-7C22-446D-A5A6-17D019B36BB2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286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533400"/>
            <a:ext cx="21336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33400"/>
            <a:ext cx="62484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E5B7256F-11D7-43DB-A4FD-B4BFE8F248FC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551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8975" y="533400"/>
            <a:ext cx="5226050" cy="3937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990600"/>
            <a:ext cx="41910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1910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AA6845B3-CFF2-4207-B53A-432CB4A4B517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269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8975" y="533400"/>
            <a:ext cx="5226050" cy="3937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4800" y="990600"/>
            <a:ext cx="8534400" cy="5410200"/>
          </a:xfrm>
        </p:spPr>
        <p:txBody>
          <a:bodyPr/>
          <a:lstStyle/>
          <a:p>
            <a:pPr lvl="0"/>
            <a:endParaRPr lang="pl-PL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ADCA8157-CC64-47F1-BFE3-A44225E0092B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737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/>
              <a:t>Kliknij, aby edytować styl wzorca podtytułu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F815A728-A603-47D2-99D1-C557C588DC6C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176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2400882C-00F9-4AB5-A7C5-468B6803D39C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680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990600"/>
            <a:ext cx="41910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1910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C5A495FA-939F-4A3C-8927-7EFC63A8748B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622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988F8760-33B0-4053-93A5-D10E0DA18E6D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874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CB367128-BFDF-4055-AA86-552466D387D6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497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5EF946D5-C71C-4C04-A2D9-7D62C2661C8A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290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11A0FB85-AA3C-4325-BD4D-1103C0561547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343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66D902C4-8694-4843-8AED-48644509F5CF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227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3B2EB3C9-236B-494E-9EC5-259BBB2DDE01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690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990600"/>
            <a:ext cx="85344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/>
              <a:t>Tekst główny</a:t>
            </a:r>
          </a:p>
          <a:p>
            <a:pPr lvl="1"/>
            <a:r>
              <a:rPr lang="pl-PL"/>
              <a:t>Tekst niższy.</a:t>
            </a:r>
          </a:p>
          <a:p>
            <a:pPr lvl="2"/>
            <a:r>
              <a:rPr lang="pl-PL"/>
              <a:t>Jeszcze niższy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632575"/>
            <a:ext cx="1905000" cy="152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700" i="1"/>
            </a:lvl1pPr>
          </a:lstStyle>
          <a:p>
            <a:pPr>
              <a:defRPr/>
            </a:pPr>
            <a:r>
              <a:rPr lang="pl-PL"/>
              <a:t>Strona </a:t>
            </a:r>
            <a:fld id="{1D5A2270-84DF-4E13-89CD-DB47BD43D953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>
            <a:off x="304800" y="393700"/>
            <a:ext cx="853440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30" name="Line 8"/>
          <p:cNvSpPr>
            <a:spLocks noChangeShapeType="1"/>
          </p:cNvSpPr>
          <p:nvPr/>
        </p:nvSpPr>
        <p:spPr bwMode="auto">
          <a:xfrm>
            <a:off x="4572000" y="6734175"/>
            <a:ext cx="3965575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5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958975" y="533400"/>
            <a:ext cx="522605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488" tIns="44450" rIns="90488" bIns="4445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pl-PL"/>
              <a:t>Kliknij, aby edytować wzorzec stylu tytułu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ytuł 3"/>
          <p:cNvSpPr>
            <a:spLocks noGrp="1"/>
          </p:cNvSpPr>
          <p:nvPr>
            <p:ph type="ctrTitle" idx="4294967295"/>
          </p:nvPr>
        </p:nvSpPr>
        <p:spPr>
          <a:xfrm>
            <a:off x="2330841" y="2179712"/>
            <a:ext cx="5655395" cy="1428596"/>
          </a:xfrm>
        </p:spPr>
        <p:txBody>
          <a:bodyPr anchor="t"/>
          <a:lstStyle/>
          <a:p>
            <a:pPr algn="r" eaLnBrk="1" hangingPunct="1"/>
            <a:r>
              <a:rPr lang="pl-PL" sz="1800" dirty="0">
                <a:solidFill>
                  <a:schemeClr val="tx1"/>
                </a:solidFill>
              </a:rPr>
              <a:t>132490-S</a:t>
            </a:r>
            <a:r>
              <a:rPr lang="pl-PL" sz="2900" dirty="0">
                <a:solidFill>
                  <a:schemeClr val="tx1"/>
                </a:solidFill>
              </a:rPr>
              <a:t> </a:t>
            </a:r>
            <a:br>
              <a:rPr lang="pl-PL" sz="2900" dirty="0">
                <a:solidFill>
                  <a:schemeClr val="tx1"/>
                </a:solidFill>
              </a:rPr>
            </a:br>
            <a:r>
              <a:rPr lang="pl-PL" sz="2900" dirty="0">
                <a:solidFill>
                  <a:schemeClr val="tx1"/>
                </a:solidFill>
              </a:rPr>
              <a:t>Symulacje przy wykorzystaniu </a:t>
            </a:r>
            <a:br>
              <a:rPr lang="pl-PL" sz="2900" dirty="0">
                <a:solidFill>
                  <a:schemeClr val="tx1"/>
                </a:solidFill>
              </a:rPr>
            </a:br>
            <a:r>
              <a:rPr lang="pl-PL" sz="2900" dirty="0">
                <a:solidFill>
                  <a:schemeClr val="tx1"/>
                </a:solidFill>
              </a:rPr>
              <a:t>arkusza kalkulacyjnego</a:t>
            </a:r>
            <a:endParaRPr lang="en-US" sz="2900" dirty="0">
              <a:solidFill>
                <a:srgbClr val="FF0000"/>
              </a:solidFill>
            </a:endParaRPr>
          </a:p>
        </p:txBody>
      </p:sp>
      <p:sp>
        <p:nvSpPr>
          <p:cNvPr id="8195" name="Podtytuł 4"/>
          <p:cNvSpPr>
            <a:spLocks noGrp="1"/>
          </p:cNvSpPr>
          <p:nvPr>
            <p:ph type="subTitle" idx="4294967295"/>
          </p:nvPr>
        </p:nvSpPr>
        <p:spPr>
          <a:xfrm>
            <a:off x="1219200" y="3789040"/>
            <a:ext cx="6858000" cy="2376264"/>
          </a:xfrm>
        </p:spPr>
        <p:txBody>
          <a:bodyPr/>
          <a:lstStyle/>
          <a:p>
            <a:pPr marL="0" indent="0" algn="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GB" sz="1700" dirty="0">
                <a:latin typeface="Franklin Gothic Medium" pitchFamily="34" charset="0"/>
                <a:cs typeface="Arial" charset="0"/>
              </a:rPr>
              <a:t>dr </a:t>
            </a:r>
            <a:r>
              <a:rPr lang="pl-PL" sz="1700" dirty="0">
                <a:latin typeface="Franklin Gothic Medium" pitchFamily="34" charset="0"/>
                <a:cs typeface="Arial" charset="0"/>
              </a:rPr>
              <a:t>Daniel Kaszyński</a:t>
            </a:r>
            <a:br>
              <a:rPr lang="en-GB" sz="1700" dirty="0">
                <a:latin typeface="Franklin Gothic Medium" pitchFamily="34" charset="0"/>
                <a:cs typeface="Arial" charset="0"/>
              </a:rPr>
            </a:br>
            <a:endParaRPr lang="en-GB" sz="1700" dirty="0">
              <a:latin typeface="Franklin Gothic Medium" pitchFamily="34" charset="0"/>
              <a:cs typeface="Arial" charset="0"/>
            </a:endParaRPr>
          </a:p>
          <a:p>
            <a:pPr marL="0" indent="0" algn="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1600" dirty="0"/>
              <a:t>dkaszy@sgh.waw.pl</a:t>
            </a:r>
            <a:br>
              <a:rPr lang="en-US" sz="1600" dirty="0"/>
            </a:br>
            <a:r>
              <a:rPr lang="en-US" sz="1600" dirty="0" err="1"/>
              <a:t>kaszyn.ski</a:t>
            </a:r>
            <a:endParaRPr lang="pl-PL" sz="1700" dirty="0">
              <a:latin typeface="Franklin Gothic Medium" pitchFamily="34" charset="0"/>
              <a:cs typeface="Arial" charset="0"/>
            </a:endParaRPr>
          </a:p>
          <a:p>
            <a:pPr marL="0" indent="0" algn="r" eaLnBrk="1" hangingPunct="1">
              <a:lnSpc>
                <a:spcPct val="90000"/>
              </a:lnSpc>
              <a:buFont typeface="Wingdings 3" pitchFamily="18" charset="2"/>
              <a:buNone/>
            </a:pPr>
            <a:endParaRPr lang="pl-PL" sz="1700" b="0" dirty="0">
              <a:latin typeface="Franklin Gothic Medium" pitchFamily="34" charset="0"/>
              <a:cs typeface="Arial" charset="0"/>
            </a:endParaRPr>
          </a:p>
          <a:p>
            <a:pPr marL="0" indent="0" algn="r" eaLnBrk="1" hangingPunct="1">
              <a:lnSpc>
                <a:spcPct val="90000"/>
              </a:lnSpc>
              <a:buFont typeface="Wingdings 3" pitchFamily="18" charset="2"/>
              <a:buNone/>
            </a:pPr>
            <a:endParaRPr lang="pl-PL" sz="1700" b="0" dirty="0">
              <a:latin typeface="Franklin Gothic Medium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896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Kiedy stosować symulację?</a:t>
            </a:r>
            <a:br>
              <a:rPr lang="pl-PL" dirty="0"/>
            </a:br>
            <a:r>
              <a:rPr lang="pl-PL" sz="2000" b="0" dirty="0">
                <a:solidFill>
                  <a:schemeClr val="accent4">
                    <a:lumMod val="75000"/>
                  </a:schemeClr>
                </a:solidFill>
              </a:rPr>
              <a:t>por. </a:t>
            </a:r>
            <a:r>
              <a:rPr lang="pl-PL" sz="2000" b="0">
                <a:solidFill>
                  <a:schemeClr val="accent4">
                    <a:lumMod val="75000"/>
                  </a:schemeClr>
                </a:solidFill>
              </a:rPr>
              <a:t>Law (2007</a:t>
            </a:r>
            <a:r>
              <a:rPr lang="pl-PL" sz="2000" b="0" dirty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6F979-1682-4FAD-969F-D0E2E534A1AB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5" name="Obraz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6624" y="1180108"/>
            <a:ext cx="7092788" cy="3888432"/>
          </a:xfrm>
          <a:prstGeom prst="rect">
            <a:avLst/>
          </a:prstGeom>
          <a:noFill/>
        </p:spPr>
      </p:pic>
      <p:sp>
        <p:nvSpPr>
          <p:cNvPr id="6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541648" y="5390356"/>
            <a:ext cx="8204448" cy="1124744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pl-PL" sz="1800" b="1" dirty="0">
                <a:latin typeface="Arial Narrow" pitchFamily="34" charset="0"/>
              </a:rPr>
              <a:t>System = zestaw elementów wzajemnie powiązanych w sposób bezpośredni lub pośredni</a:t>
            </a:r>
          </a:p>
          <a:p>
            <a:pPr algn="r">
              <a:buNone/>
            </a:pPr>
            <a:r>
              <a:rPr lang="pl-PL" sz="1600" b="1" dirty="0">
                <a:solidFill>
                  <a:srgbClr val="7030A0"/>
                </a:solidFill>
              </a:rPr>
              <a:t>[Ackoff , 1971]</a:t>
            </a:r>
          </a:p>
          <a:p>
            <a:pPr>
              <a:buNone/>
            </a:pPr>
            <a:r>
              <a:rPr lang="pl-PL" sz="1600" b="1" dirty="0"/>
              <a:t>Model = logiczny opis zachowania się systemu</a:t>
            </a:r>
          </a:p>
          <a:p>
            <a:pPr algn="r">
              <a:buNone/>
            </a:pPr>
            <a:endParaRPr lang="pl-PL" sz="1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656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pl-PL" sz="700"/>
              <a:t>Strona </a:t>
            </a:r>
            <a:fld id="{A6A5DAA3-9BDE-4E7C-9438-E84DCE62F17A}" type="slidenum">
              <a:rPr lang="pl-PL" sz="700" smtClean="0"/>
              <a:pPr/>
              <a:t>11</a:t>
            </a:fld>
            <a:endParaRPr lang="pl-PL" sz="700" i="0">
              <a:latin typeface="Times New Roman" pitchFamily="18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6050" y="533400"/>
            <a:ext cx="1238250" cy="393700"/>
          </a:xfrm>
        </p:spPr>
        <p:txBody>
          <a:bodyPr/>
          <a:lstStyle/>
          <a:p>
            <a:r>
              <a:rPr lang="pl-PL"/>
              <a:t>Definicje</a:t>
            </a:r>
            <a:endParaRPr lang="en-US"/>
          </a:p>
        </p:txBody>
      </p:sp>
      <p:sp>
        <p:nvSpPr>
          <p:cNvPr id="138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/>
              <a:t>Symulacja</a:t>
            </a:r>
            <a:r>
              <a:rPr lang="en-US" dirty="0"/>
              <a:t> – </a:t>
            </a:r>
            <a:r>
              <a:rPr lang="pl-PL" dirty="0"/>
              <a:t>naśladowanie,</a:t>
            </a:r>
            <a:r>
              <a:rPr lang="en-US" dirty="0"/>
              <a:t> </a:t>
            </a:r>
            <a:r>
              <a:rPr lang="en-US" dirty="0" err="1"/>
              <a:t>przybliżone</a:t>
            </a:r>
            <a:r>
              <a:rPr lang="en-US" dirty="0"/>
              <a:t> </a:t>
            </a:r>
            <a:r>
              <a:rPr lang="en-US" dirty="0" err="1"/>
              <a:t>odtwarzanie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zjawiska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zachowania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 err="1"/>
              <a:t>danego</a:t>
            </a:r>
            <a:r>
              <a:rPr lang="en-US" dirty="0"/>
              <a:t> </a:t>
            </a:r>
            <a:r>
              <a:rPr lang="en-US" dirty="0" err="1"/>
              <a:t>obiektu</a:t>
            </a:r>
            <a:r>
              <a:rPr lang="en-US" dirty="0"/>
              <a:t> </a:t>
            </a:r>
            <a:r>
              <a:rPr lang="pl-PL" dirty="0"/>
              <a:t>(systemu)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pomocą</a:t>
            </a:r>
            <a:r>
              <a:rPr lang="en-US" dirty="0"/>
              <a:t> </a:t>
            </a:r>
            <a:r>
              <a:rPr lang="en-US" dirty="0" err="1"/>
              <a:t>jego</a:t>
            </a:r>
            <a:r>
              <a:rPr lang="en-US" dirty="0"/>
              <a:t> </a:t>
            </a:r>
            <a:r>
              <a:rPr lang="en-US" dirty="0" err="1"/>
              <a:t>modelu</a:t>
            </a:r>
            <a:r>
              <a:rPr lang="pl-PL" dirty="0"/>
              <a:t>, np. </a:t>
            </a:r>
            <a:r>
              <a:rPr lang="en-US" dirty="0" err="1"/>
              <a:t>matematyczn</a:t>
            </a:r>
            <a:r>
              <a:rPr lang="pl-PL" dirty="0"/>
              <a:t>ego lub </a:t>
            </a:r>
            <a:r>
              <a:rPr lang="en-US" dirty="0" err="1"/>
              <a:t>fizycznego</a:t>
            </a:r>
            <a:r>
              <a:rPr lang="pl-PL" dirty="0"/>
              <a:t>:</a:t>
            </a:r>
          </a:p>
          <a:p>
            <a:r>
              <a:rPr lang="en-US" b="1" dirty="0" err="1"/>
              <a:t>Symulacja</a:t>
            </a:r>
            <a:r>
              <a:rPr lang="en-US" b="1" dirty="0"/>
              <a:t> </a:t>
            </a:r>
            <a:r>
              <a:rPr lang="en-US" b="1" dirty="0" err="1"/>
              <a:t>komputerowa</a:t>
            </a:r>
            <a:r>
              <a:rPr lang="en-US" dirty="0"/>
              <a:t> - </a:t>
            </a:r>
            <a:r>
              <a:rPr lang="en-US" dirty="0" err="1"/>
              <a:t>symulacja</a:t>
            </a:r>
            <a:r>
              <a:rPr lang="en-US" dirty="0"/>
              <a:t> z </a:t>
            </a:r>
            <a:r>
              <a:rPr lang="en-US" dirty="0" err="1"/>
              <a:t>wykorzystaniem</a:t>
            </a:r>
            <a:r>
              <a:rPr lang="en-US" dirty="0"/>
              <a:t> </a:t>
            </a:r>
            <a:r>
              <a:rPr lang="en-US" dirty="0" err="1"/>
              <a:t>modelu</a:t>
            </a:r>
            <a:r>
              <a:rPr lang="en-US" dirty="0"/>
              <a:t> </a:t>
            </a:r>
            <a:r>
              <a:rPr lang="en-US" dirty="0" err="1"/>
              <a:t>matematycznego</a:t>
            </a:r>
            <a:r>
              <a:rPr lang="en-US" dirty="0"/>
              <a:t>, </a:t>
            </a:r>
            <a:r>
              <a:rPr lang="en-US" dirty="0" err="1"/>
              <a:t>zapisanego</a:t>
            </a:r>
            <a:r>
              <a:rPr lang="en-US" dirty="0"/>
              <a:t> w </a:t>
            </a:r>
            <a:r>
              <a:rPr lang="en-US" dirty="0" err="1"/>
              <a:t>postaci</a:t>
            </a:r>
            <a:r>
              <a:rPr lang="en-US" dirty="0"/>
              <a:t> </a:t>
            </a:r>
            <a:r>
              <a:rPr lang="en-US" dirty="0" err="1"/>
              <a:t>programu</a:t>
            </a:r>
            <a:r>
              <a:rPr lang="en-US" dirty="0"/>
              <a:t> </a:t>
            </a:r>
            <a:r>
              <a:rPr lang="en-US" dirty="0" err="1"/>
              <a:t>komputerowego</a:t>
            </a:r>
            <a:r>
              <a:rPr lang="pl-PL" dirty="0"/>
              <a:t>, w celu analizy działania realnego systemu</a:t>
            </a:r>
          </a:p>
          <a:p>
            <a:r>
              <a:rPr lang="en-US" b="1" dirty="0" err="1"/>
              <a:t>Symulacja</a:t>
            </a:r>
            <a:r>
              <a:rPr lang="en-US" b="1" dirty="0"/>
              <a:t> </a:t>
            </a:r>
            <a:r>
              <a:rPr lang="pl-PL" b="1" dirty="0"/>
              <a:t>probabilistyczna </a:t>
            </a:r>
            <a:r>
              <a:rPr lang="en-US" dirty="0"/>
              <a:t>- </a:t>
            </a:r>
            <a:r>
              <a:rPr lang="en-US" dirty="0" err="1"/>
              <a:t>symulacja</a:t>
            </a:r>
            <a:r>
              <a:rPr lang="en-US" dirty="0"/>
              <a:t> z </a:t>
            </a:r>
            <a:r>
              <a:rPr lang="en-US" dirty="0" err="1"/>
              <a:t>wykorzystaniem</a:t>
            </a:r>
            <a:r>
              <a:rPr lang="en-US" dirty="0"/>
              <a:t> </a:t>
            </a:r>
            <a:r>
              <a:rPr lang="en-US" dirty="0" err="1"/>
              <a:t>modelu</a:t>
            </a:r>
            <a:r>
              <a:rPr lang="en-US" dirty="0"/>
              <a:t> </a:t>
            </a:r>
            <a:r>
              <a:rPr lang="pl-PL" dirty="0"/>
              <a:t>probabilistycznego (zm. losowe)</a:t>
            </a:r>
          </a:p>
          <a:p>
            <a:r>
              <a:rPr lang="en-US" b="1" dirty="0" err="1"/>
              <a:t>Metoda</a:t>
            </a:r>
            <a:r>
              <a:rPr lang="en-US" b="1" dirty="0"/>
              <a:t> Monte Carlo</a:t>
            </a:r>
            <a:r>
              <a:rPr lang="pl-PL" b="1" dirty="0"/>
              <a:t>, symulacja Monte Carlo </a:t>
            </a:r>
            <a:r>
              <a:rPr lang="pl-PL" dirty="0"/>
              <a:t>–</a:t>
            </a:r>
            <a:r>
              <a:rPr lang="en-US" dirty="0"/>
              <a:t> </a:t>
            </a:r>
            <a:r>
              <a:rPr lang="pl-PL" dirty="0"/>
              <a:t>symulacja probabilistyczna, której wynik powstaje w drodze wielokrotnego powtórzenia symulacji, przy różnych wartościach zmiennych wejściowych. Wartości te generowane są w sposób losowy (pseudolosowy) z zadanych rozkładów prawdopodobieństwa.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8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8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pl-PL" sz="700"/>
              <a:t>Strona </a:t>
            </a:r>
            <a:fld id="{F3D5BC53-ABA9-46C2-BA2D-DE15C9E3A5DA}" type="slidenum">
              <a:rPr lang="pl-PL" sz="700" smtClean="0"/>
              <a:pPr/>
              <a:t>12</a:t>
            </a:fld>
            <a:endParaRPr lang="pl-PL" sz="700" i="0">
              <a:latin typeface="Times New Roman" pitchFamily="18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3641725" y="533400"/>
            <a:ext cx="1860550" cy="393700"/>
          </a:xfrm>
        </p:spPr>
        <p:txBody>
          <a:bodyPr/>
          <a:lstStyle/>
          <a:p>
            <a:r>
              <a:rPr lang="pl-PL"/>
              <a:t>Zastosowania</a:t>
            </a:r>
            <a:endParaRPr lang="en-US"/>
          </a:p>
        </p:txBody>
      </p:sp>
      <p:sp>
        <p:nvSpPr>
          <p:cNvPr id="13834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FontTx/>
              <a:buNone/>
            </a:pPr>
            <a:r>
              <a:rPr lang="pl-PL" sz="2000"/>
              <a:t>Edukacja i trening – ze względu na koszty lub zagrożenia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Pilotaż: lotnictwo, marynarka, TIR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Gry militarne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Symulacje menedżerskie – business games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Symulacje społeczne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Medyczne procedury diagnostyczne</a:t>
            </a:r>
            <a:endParaRPr lang="en-US" sz="1600"/>
          </a:p>
          <a:p>
            <a:pPr marL="0" indent="0">
              <a:lnSpc>
                <a:spcPct val="120000"/>
              </a:lnSpc>
            </a:pPr>
            <a:r>
              <a:rPr lang="en-US" sz="1600"/>
              <a:t>City simulators - urban planners </a:t>
            </a:r>
          </a:p>
          <a:p>
            <a:pPr marL="0" indent="0">
              <a:lnSpc>
                <a:spcPct val="120000"/>
              </a:lnSpc>
              <a:buFontTx/>
              <a:buNone/>
            </a:pPr>
            <a:r>
              <a:rPr lang="en-US" sz="2000"/>
              <a:t>Rozrywka</a:t>
            </a:r>
          </a:p>
          <a:p>
            <a:pPr marL="0" indent="0">
              <a:lnSpc>
                <a:spcPct val="120000"/>
              </a:lnSpc>
            </a:pPr>
            <a:r>
              <a:rPr lang="en-US" sz="1600"/>
              <a:t>Gry komputerowe i video - The Sims, SimCity, World of Warcraft </a:t>
            </a:r>
            <a:endParaRPr lang="pl-PL" sz="1600"/>
          </a:p>
        </p:txBody>
      </p:sp>
      <p:sp>
        <p:nvSpPr>
          <p:cNvPr id="138342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FontTx/>
              <a:buNone/>
            </a:pPr>
            <a:r>
              <a:rPr lang="pl-PL" sz="2000"/>
              <a:t>Inżynieria produkcji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przepływ powietrza: CAx (CAD, CAM, CAE....) na potrzeby projektowania produktów: lotnictwo, jachty, F1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układ linii produkcyjnych</a:t>
            </a:r>
          </a:p>
          <a:p>
            <a:pPr marL="0" indent="0">
              <a:lnSpc>
                <a:spcPct val="120000"/>
              </a:lnSpc>
              <a:buFontTx/>
              <a:buNone/>
            </a:pPr>
            <a:r>
              <a:rPr lang="pl-PL" sz="2000"/>
              <a:t>Finanse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Planowanie scenariuszy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Ocena ryzyka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Wycena aktywów</a:t>
            </a:r>
            <a:endParaRPr lang="en-US" sz="1600"/>
          </a:p>
          <a:p>
            <a:pPr marL="0" indent="0">
              <a:lnSpc>
                <a:spcPct val="120000"/>
              </a:lnSpc>
              <a:buFontTx/>
              <a:buNone/>
            </a:pPr>
            <a:r>
              <a:rPr lang="pl-PL" sz="2000"/>
              <a:t>Ekonomia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Symulacja systemów gospodarczych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Wycena aktywów</a:t>
            </a:r>
            <a:endParaRPr lang="en-US" sz="1600"/>
          </a:p>
          <a:p>
            <a:pPr marL="0" indent="0">
              <a:lnSpc>
                <a:spcPct val="120000"/>
              </a:lnSpc>
              <a:buFontTx/>
              <a:buNone/>
            </a:pPr>
            <a:endParaRPr lang="pl-PL" sz="2000"/>
          </a:p>
          <a:p>
            <a:pPr marL="0" indent="0">
              <a:lnSpc>
                <a:spcPct val="120000"/>
              </a:lnSpc>
              <a:buFontTx/>
              <a:buNone/>
            </a:pPr>
            <a:r>
              <a:rPr lang="pl-PL" sz="2000"/>
              <a:t>Informatyka</a:t>
            </a:r>
          </a:p>
          <a:p>
            <a:pPr marL="0" indent="0">
              <a:lnSpc>
                <a:spcPct val="120000"/>
              </a:lnSpc>
            </a:pPr>
            <a:r>
              <a:rPr lang="pl-PL" sz="1600"/>
              <a:t>testowanie programów, architektury procesorów;</a:t>
            </a:r>
          </a:p>
          <a:p>
            <a:pPr marL="0" indent="0">
              <a:lnSpc>
                <a:spcPct val="120000"/>
              </a:lnSpc>
            </a:pPr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3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83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8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8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38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8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8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8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834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834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3834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3834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3834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8342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578C15A3-E2F3-4786-9D23-0EB184BC5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4406900"/>
            <a:ext cx="3826370" cy="705321"/>
          </a:xfrm>
        </p:spPr>
        <p:txBody>
          <a:bodyPr/>
          <a:lstStyle/>
          <a:p>
            <a:r>
              <a:rPr lang="pl-PL" dirty="0"/>
              <a:t>Przykłady…</a:t>
            </a:r>
            <a:endParaRPr lang="en-GB" dirty="0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7D58CC7-CCBD-41D8-8848-1D905293BA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82859AE0-B900-49DD-82F4-1F5CC4AB8D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Strona </a:t>
            </a:r>
            <a:fld id="{CB367128-BFDF-4055-AA86-552466D387D6}" type="slidenum">
              <a:rPr lang="pl-PL" smtClean="0"/>
              <a:pPr>
                <a:defRPr/>
              </a:pPr>
              <a:t>13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34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AEEAF-844B-2EA2-138D-A337B9153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F24401D-3E65-0A6D-E8CE-0B39198D0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6638" y="531478"/>
            <a:ext cx="3170741" cy="397545"/>
          </a:xfrm>
        </p:spPr>
        <p:txBody>
          <a:bodyPr/>
          <a:lstStyle/>
          <a:p>
            <a:r>
              <a:rPr lang="pl-PL" dirty="0"/>
              <a:t>Symulacje </a:t>
            </a:r>
            <a:r>
              <a:rPr lang="en-GB" dirty="0"/>
              <a:t>– Digital Twin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96402EBA-3C78-A295-4E81-69B826FFAB89}"/>
              </a:ext>
            </a:extLst>
          </p:cNvPr>
          <p:cNvSpPr txBox="1"/>
          <p:nvPr/>
        </p:nvSpPr>
        <p:spPr>
          <a:xfrm>
            <a:off x="5976156" y="2564905"/>
            <a:ext cx="1188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rgbClr val="F1F9ED"/>
                </a:solidFill>
              </a:rPr>
              <a:t>wykres/zdjęcie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F5373E1-EC20-E25A-F429-D560DE396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68" y="2501003"/>
            <a:ext cx="3337994" cy="1541368"/>
          </a:xfrm>
          <a:custGeom>
            <a:avLst/>
            <a:gdLst>
              <a:gd name="csX0" fmla="*/ 0 w 3337994"/>
              <a:gd name="csY0" fmla="*/ 0 h 1541368"/>
              <a:gd name="csX1" fmla="*/ 3337994 w 3337994"/>
              <a:gd name="csY1" fmla="*/ 0 h 1541368"/>
              <a:gd name="csX2" fmla="*/ 3337994 w 3337994"/>
              <a:gd name="csY2" fmla="*/ 1541368 h 1541368"/>
              <a:gd name="csX3" fmla="*/ 0 w 3337994"/>
              <a:gd name="csY3" fmla="*/ 1541368 h 1541368"/>
              <a:gd name="csX4" fmla="*/ 0 w 3337994"/>
              <a:gd name="csY4" fmla="*/ 0 h 154136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337994" h="1541368" extrusionOk="0">
                <a:moveTo>
                  <a:pt x="0" y="0"/>
                </a:moveTo>
                <a:cubicBezTo>
                  <a:pt x="1388153" y="51295"/>
                  <a:pt x="1883565" y="114146"/>
                  <a:pt x="3337994" y="0"/>
                </a:cubicBezTo>
                <a:cubicBezTo>
                  <a:pt x="3239786" y="449292"/>
                  <a:pt x="3428227" y="883585"/>
                  <a:pt x="3337994" y="1541368"/>
                </a:cubicBezTo>
                <a:cubicBezTo>
                  <a:pt x="1697625" y="1416479"/>
                  <a:pt x="1462260" y="1617572"/>
                  <a:pt x="0" y="1541368"/>
                </a:cubicBezTo>
                <a:cubicBezTo>
                  <a:pt x="-32528" y="1339641"/>
                  <a:pt x="-85618" y="451076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933371964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63500" dist="50800" dir="8100000" algn="tr" rotWithShape="0">
              <a:schemeClr val="accent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5">
            <a:extLst>
              <a:ext uri="{FF2B5EF4-FFF2-40B4-BE49-F238E27FC236}">
                <a16:creationId xmlns:a16="http://schemas.microsoft.com/office/drawing/2014/main" id="{6F253B2B-C7D3-37A1-BAB8-98672876C583}"/>
              </a:ext>
            </a:extLst>
          </p:cNvPr>
          <p:cNvSpPr txBox="1"/>
          <p:nvPr/>
        </p:nvSpPr>
        <p:spPr>
          <a:xfrm>
            <a:off x="601167" y="4433260"/>
            <a:ext cx="2183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noProof="0"/>
              <a:t>Łączna moc zainstalowana w źródłach to </a:t>
            </a:r>
            <a:r>
              <a:rPr lang="pl-PL" sz="1400" b="1" noProof="0">
                <a:solidFill>
                  <a:schemeClr val="accent1"/>
                </a:solidFill>
              </a:rPr>
              <a:t>360,5 MW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A3A4042B-CFA0-D139-B1A7-DFF1FDA01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474" y="3574688"/>
            <a:ext cx="2671954" cy="2003965"/>
          </a:xfrm>
          <a:custGeom>
            <a:avLst/>
            <a:gdLst>
              <a:gd name="csX0" fmla="*/ 0 w 2671954"/>
              <a:gd name="csY0" fmla="*/ 0 h 2003965"/>
              <a:gd name="csX1" fmla="*/ 2671954 w 2671954"/>
              <a:gd name="csY1" fmla="*/ 0 h 2003965"/>
              <a:gd name="csX2" fmla="*/ 2671954 w 2671954"/>
              <a:gd name="csY2" fmla="*/ 2003965 h 2003965"/>
              <a:gd name="csX3" fmla="*/ 0 w 2671954"/>
              <a:gd name="csY3" fmla="*/ 2003965 h 2003965"/>
              <a:gd name="csX4" fmla="*/ 0 w 2671954"/>
              <a:gd name="csY4" fmla="*/ 0 h 200396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671954" h="2003965" extrusionOk="0">
                <a:moveTo>
                  <a:pt x="0" y="0"/>
                </a:moveTo>
                <a:cubicBezTo>
                  <a:pt x="863114" y="51295"/>
                  <a:pt x="1522915" y="114146"/>
                  <a:pt x="2671954" y="0"/>
                </a:cubicBezTo>
                <a:cubicBezTo>
                  <a:pt x="2554426" y="444392"/>
                  <a:pt x="2626305" y="1378115"/>
                  <a:pt x="2671954" y="2003965"/>
                </a:cubicBezTo>
                <a:cubicBezTo>
                  <a:pt x="1530788" y="1879076"/>
                  <a:pt x="713591" y="2080169"/>
                  <a:pt x="0" y="2003965"/>
                </a:cubicBezTo>
                <a:cubicBezTo>
                  <a:pt x="-83587" y="1537757"/>
                  <a:pt x="-100806" y="910869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933371964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63500" dist="50800" dir="8100000" algn="tr" rotWithShape="0">
              <a:schemeClr val="accent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C59FC6-3438-1088-A2B3-983374356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935" y="2698362"/>
            <a:ext cx="2916594" cy="2187445"/>
          </a:xfrm>
          <a:custGeom>
            <a:avLst/>
            <a:gdLst>
              <a:gd name="csX0" fmla="*/ 0 w 2916594"/>
              <a:gd name="csY0" fmla="*/ 0 h 2187445"/>
              <a:gd name="csX1" fmla="*/ 2916594 w 2916594"/>
              <a:gd name="csY1" fmla="*/ 0 h 2187445"/>
              <a:gd name="csX2" fmla="*/ 2916594 w 2916594"/>
              <a:gd name="csY2" fmla="*/ 2187445 h 2187445"/>
              <a:gd name="csX3" fmla="*/ 0 w 2916594"/>
              <a:gd name="csY3" fmla="*/ 2187445 h 2187445"/>
              <a:gd name="csX4" fmla="*/ 0 w 2916594"/>
              <a:gd name="csY4" fmla="*/ 0 h 21874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916594" h="2187445" extrusionOk="0">
                <a:moveTo>
                  <a:pt x="0" y="0"/>
                </a:moveTo>
                <a:cubicBezTo>
                  <a:pt x="1295012" y="51295"/>
                  <a:pt x="2491377" y="114146"/>
                  <a:pt x="2916594" y="0"/>
                </a:cubicBezTo>
                <a:cubicBezTo>
                  <a:pt x="2799066" y="853894"/>
                  <a:pt x="2870945" y="1889547"/>
                  <a:pt x="2916594" y="2187445"/>
                </a:cubicBezTo>
                <a:cubicBezTo>
                  <a:pt x="1648125" y="2062556"/>
                  <a:pt x="1093855" y="2263649"/>
                  <a:pt x="0" y="2187445"/>
                </a:cubicBezTo>
                <a:cubicBezTo>
                  <a:pt x="-83587" y="1739305"/>
                  <a:pt x="-100806" y="458473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933371964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63500" dist="50800" dir="8100000" algn="tr" rotWithShape="0">
              <a:schemeClr val="accent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303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997BC-CF9E-768E-0CA2-1EFC5A94D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5098131-33F4-75D8-F4C7-DC57333DD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0980" y="531478"/>
            <a:ext cx="2802050" cy="397545"/>
          </a:xfrm>
        </p:spPr>
        <p:txBody>
          <a:bodyPr/>
          <a:lstStyle/>
          <a:p>
            <a:r>
              <a:rPr lang="pl-PL" dirty="0"/>
              <a:t>Symulacje </a:t>
            </a:r>
            <a:r>
              <a:rPr lang="en-GB" dirty="0" err="1"/>
              <a:t>wojskowe</a:t>
            </a:r>
            <a:endParaRPr lang="en-GB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C9B0F30-F816-737D-829E-960C52DDF27D}"/>
              </a:ext>
            </a:extLst>
          </p:cNvPr>
          <p:cNvSpPr txBox="1"/>
          <p:nvPr/>
        </p:nvSpPr>
        <p:spPr>
          <a:xfrm>
            <a:off x="5976156" y="2564905"/>
            <a:ext cx="1188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rgbClr val="F1F9ED"/>
                </a:solidFill>
              </a:rPr>
              <a:t>wykres/zdjęcie</a:t>
            </a:r>
          </a:p>
        </p:txBody>
      </p:sp>
      <p:pic>
        <p:nvPicPr>
          <p:cNvPr id="3" name="scensei.526e9077 (1)">
            <a:hlinkClick r:id="" action="ppaction://media"/>
            <a:extLst>
              <a:ext uri="{FF2B5EF4-FFF2-40B4-BE49-F238E27FC236}">
                <a16:creationId xmlns:a16="http://schemas.microsoft.com/office/drawing/2014/main" id="{7A2776FD-6A66-BEB2-F4AD-61EC0898D9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0106" y="1327210"/>
            <a:ext cx="7864684" cy="442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8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9C1281E-C2FE-4634-A9AF-CA723775D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0296" y="531478"/>
            <a:ext cx="3103416" cy="397545"/>
          </a:xfrm>
        </p:spPr>
        <p:txBody>
          <a:bodyPr/>
          <a:lstStyle/>
          <a:p>
            <a:r>
              <a:rPr lang="pl-PL" dirty="0"/>
              <a:t>Symulacje przestrzenne</a:t>
            </a:r>
            <a:endParaRPr lang="en-GB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6D7A5E06-7829-414B-A3EC-AEAEABCE699A}"/>
              </a:ext>
            </a:extLst>
          </p:cNvPr>
          <p:cNvSpPr txBox="1"/>
          <p:nvPr/>
        </p:nvSpPr>
        <p:spPr>
          <a:xfrm>
            <a:off x="5976156" y="2564905"/>
            <a:ext cx="1188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rgbClr val="F1F9ED"/>
                </a:solidFill>
              </a:rPr>
              <a:t>wykres/zdjęcie</a:t>
            </a:r>
          </a:p>
        </p:txBody>
      </p:sp>
      <p:sp>
        <p:nvSpPr>
          <p:cNvPr id="10" name="Symbol zastępczy zawartości 2">
            <a:extLst>
              <a:ext uri="{FF2B5EF4-FFF2-40B4-BE49-F238E27FC236}">
                <a16:creationId xmlns:a16="http://schemas.microsoft.com/office/drawing/2014/main" id="{AB3A3BD4-CBB3-4B7E-AC7F-2700C81B589F}"/>
              </a:ext>
            </a:extLst>
          </p:cNvPr>
          <p:cNvSpPr txBox="1">
            <a:spLocks/>
          </p:cNvSpPr>
          <p:nvPr/>
        </p:nvSpPr>
        <p:spPr>
          <a:xfrm>
            <a:off x="340755" y="1166451"/>
            <a:ext cx="5940124" cy="272032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pl-PL" sz="2100" dirty="0"/>
              <a:t>Modelowanie </a:t>
            </a:r>
            <a:r>
              <a:rPr lang="pl-PL" sz="2100" dirty="0" err="1"/>
              <a:t>zachowań</a:t>
            </a:r>
            <a:r>
              <a:rPr lang="pl-PL" sz="2100" dirty="0"/>
              <a:t> konsumentów przemieszczających się w mieście</a:t>
            </a:r>
            <a:endParaRPr lang="en-US" sz="2100" dirty="0"/>
          </a:p>
          <a:p>
            <a:pPr lvl="1"/>
            <a:r>
              <a:rPr lang="pl-PL" sz="1800" dirty="0"/>
              <a:t>indywidualne wzorce podróżowania</a:t>
            </a:r>
            <a:endParaRPr lang="en-US" sz="1800" dirty="0"/>
          </a:p>
          <a:p>
            <a:pPr lvl="1"/>
            <a:r>
              <a:rPr lang="pl-PL" sz="1800" dirty="0" err="1"/>
              <a:t>Socjodemograficzne</a:t>
            </a:r>
            <a:r>
              <a:rPr lang="pl-PL" sz="1800" dirty="0"/>
              <a:t> profile konsumentów</a:t>
            </a:r>
            <a:endParaRPr lang="en-US" sz="1800" dirty="0"/>
          </a:p>
          <a:p>
            <a:pPr lvl="1"/>
            <a:r>
              <a:rPr lang="pl-PL" sz="1800" dirty="0"/>
              <a:t>Wymiana informacji pomiędzy podróżującymi agentami</a:t>
            </a:r>
            <a:endParaRPr lang="en-US" sz="1800" dirty="0"/>
          </a:p>
          <a:p>
            <a:r>
              <a:rPr lang="pl-PL" sz="2100" dirty="0"/>
              <a:t>Walidacja wyników symulacji z faktycznym obciążeniem systemu transportowego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8BF56A1E-2386-4909-9B7F-F8B9218ED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1" y="3886775"/>
            <a:ext cx="8696564" cy="27458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921B89FB-097F-4F3D-9A9D-453AEE4E2B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884" y="1516493"/>
            <a:ext cx="2884357" cy="217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8674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CEE69B-B85F-4A5E-81C2-C9437905B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734" y="531478"/>
            <a:ext cx="6264536" cy="397545"/>
          </a:xfrm>
        </p:spPr>
        <p:txBody>
          <a:bodyPr/>
          <a:lstStyle/>
          <a:p>
            <a:r>
              <a:rPr lang="pl-PL" dirty="0"/>
              <a:t>Symulacja nowego punktu handlowego w mieście</a:t>
            </a:r>
            <a:endParaRPr lang="en-GB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02A501D-3E42-4A3E-8AE8-CCC6972B890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l-PL" dirty="0"/>
              <a:t>Zasięg</a:t>
            </a:r>
          </a:p>
          <a:p>
            <a:r>
              <a:rPr lang="pl-PL" dirty="0"/>
              <a:t>Wpływ na punkty </a:t>
            </a:r>
            <a:br>
              <a:rPr lang="pl-PL" dirty="0"/>
            </a:br>
            <a:r>
              <a:rPr lang="pl-PL" dirty="0"/>
              <a:t>istniejące</a:t>
            </a:r>
          </a:p>
          <a:p>
            <a:r>
              <a:rPr lang="pl-PL" dirty="0"/>
              <a:t>Optymalizacja </a:t>
            </a:r>
            <a:r>
              <a:rPr lang="pl-PL" dirty="0" err="1"/>
              <a:t>lokalizazji</a:t>
            </a:r>
            <a:endParaRPr lang="en-GB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DAD4BC1-5488-46BC-9B38-A159D6D37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1414124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757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>
          <a:xfrm>
            <a:off x="583737" y="152636"/>
            <a:ext cx="7976544" cy="1035110"/>
          </a:xfrm>
        </p:spPr>
        <p:txBody>
          <a:bodyPr>
            <a:normAutofit/>
          </a:bodyPr>
          <a:lstStyle/>
          <a:p>
            <a:r>
              <a:rPr lang="pl-PL" dirty="0"/>
              <a:t>Modelowanie systemu</a:t>
            </a:r>
            <a:br>
              <a:rPr lang="pl-PL" dirty="0"/>
            </a:br>
            <a:r>
              <a:rPr lang="pl-PL" sz="2000" b="0" dirty="0">
                <a:solidFill>
                  <a:schemeClr val="accent4">
                    <a:lumMod val="75000"/>
                  </a:schemeClr>
                </a:solidFill>
              </a:rPr>
              <a:t>opr. wł. na podst. Gilbert i </a:t>
            </a:r>
            <a:r>
              <a:rPr lang="pl-PL" sz="2000" b="0" dirty="0" err="1">
                <a:solidFill>
                  <a:schemeClr val="accent4">
                    <a:lumMod val="75000"/>
                  </a:schemeClr>
                </a:solidFill>
              </a:rPr>
              <a:t>Troitzsch</a:t>
            </a:r>
            <a:r>
              <a:rPr lang="pl-PL" sz="2000" b="0" dirty="0">
                <a:solidFill>
                  <a:schemeClr val="accent4">
                    <a:lumMod val="75000"/>
                  </a:schemeClr>
                </a:solidFill>
              </a:rPr>
              <a:t> (2005)</a:t>
            </a:r>
            <a:endParaRPr lang="en-GB" sz="2000" b="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251520" y="2015841"/>
            <a:ext cx="1836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/>
              <a:t>Analizowany</a:t>
            </a:r>
            <a:r>
              <a:rPr lang="en-US" sz="2000" b="1" dirty="0"/>
              <a:t> system</a:t>
            </a:r>
            <a:endParaRPr lang="en-GB" sz="2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251520" y="5589240"/>
            <a:ext cx="2451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/>
              <a:t>Model systemu</a:t>
            </a:r>
            <a:endParaRPr lang="en-GB" sz="2000" b="1" dirty="0"/>
          </a:p>
        </p:txBody>
      </p:sp>
      <p:sp>
        <p:nvSpPr>
          <p:cNvPr id="8" name="pole tekstowe 7"/>
          <p:cNvSpPr txBox="1"/>
          <p:nvPr/>
        </p:nvSpPr>
        <p:spPr>
          <a:xfrm>
            <a:off x="5829000" y="5496035"/>
            <a:ext cx="2199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/>
              <a:t>Dane z procesu</a:t>
            </a:r>
            <a:br>
              <a:rPr lang="pl-PL" sz="2000" b="1" dirty="0"/>
            </a:br>
            <a:r>
              <a:rPr lang="pl-PL" sz="2000" b="1" dirty="0"/>
              <a:t>symulacji</a:t>
            </a:r>
            <a:endParaRPr lang="en-GB" sz="2000" b="1" dirty="0"/>
          </a:p>
        </p:txBody>
      </p:sp>
      <p:sp>
        <p:nvSpPr>
          <p:cNvPr id="9" name="pole tekstowe 8"/>
          <p:cNvSpPr txBox="1"/>
          <p:nvPr/>
        </p:nvSpPr>
        <p:spPr>
          <a:xfrm>
            <a:off x="5436096" y="2015841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/>
              <a:t>Dane z rzeczywistego systemu</a:t>
            </a:r>
            <a:endParaRPr lang="en-GB" sz="2000" b="1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827584" y="3429000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Modelowanie</a:t>
            </a:r>
          </a:p>
          <a:p>
            <a:r>
              <a:rPr lang="pl-PL" dirty="0"/>
              <a:t>konstrukcja abstrakcyjnej</a:t>
            </a:r>
            <a:br>
              <a:rPr lang="pl-PL" dirty="0"/>
            </a:br>
            <a:r>
              <a:rPr lang="pl-PL" dirty="0"/>
              <a:t>reprezentacji systemu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3328826" y="5352019"/>
            <a:ext cx="1819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/>
              <a:t>Symulowanie</a:t>
            </a:r>
            <a:endParaRPr lang="en-GB" sz="1200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2334290" y="1969674"/>
            <a:ext cx="2539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/>
              <a:t>Obserwacja systemu</a:t>
            </a:r>
            <a:endParaRPr lang="en-GB" sz="2000" dirty="0"/>
          </a:p>
        </p:txBody>
      </p:sp>
      <p:cxnSp>
        <p:nvCxnSpPr>
          <p:cNvPr id="13" name="Łącznik prosty ze strzałką 12"/>
          <p:cNvCxnSpPr>
            <a:stCxn id="4" idx="3"/>
            <a:endCxn id="9" idx="1"/>
          </p:cNvCxnSpPr>
          <p:nvPr/>
        </p:nvCxnSpPr>
        <p:spPr>
          <a:xfrm>
            <a:off x="2087724" y="2369784"/>
            <a:ext cx="334837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ze strzałką 13"/>
          <p:cNvCxnSpPr/>
          <p:nvPr/>
        </p:nvCxnSpPr>
        <p:spPr>
          <a:xfrm>
            <a:off x="6648139" y="2914052"/>
            <a:ext cx="1" cy="2502930"/>
          </a:xfrm>
          <a:prstGeom prst="straightConnector1">
            <a:avLst/>
          </a:prstGeom>
          <a:ln w="3810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Łącznik prosty ze strzałką 14"/>
          <p:cNvCxnSpPr>
            <a:endCxn id="8" idx="1"/>
          </p:cNvCxnSpPr>
          <p:nvPr/>
        </p:nvCxnSpPr>
        <p:spPr>
          <a:xfrm>
            <a:off x="2447764" y="5820071"/>
            <a:ext cx="3381236" cy="2990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ze strzałką 15"/>
          <p:cNvCxnSpPr/>
          <p:nvPr/>
        </p:nvCxnSpPr>
        <p:spPr>
          <a:xfrm>
            <a:off x="754782" y="2996952"/>
            <a:ext cx="0" cy="255911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rostokąt zaokrąglony 16"/>
          <p:cNvSpPr/>
          <p:nvPr/>
        </p:nvSpPr>
        <p:spPr>
          <a:xfrm>
            <a:off x="251520" y="1628800"/>
            <a:ext cx="8035278" cy="1716496"/>
          </a:xfrm>
          <a:prstGeom prst="roundRect">
            <a:avLst/>
          </a:prstGeom>
          <a:noFill/>
          <a:ln>
            <a:solidFill>
              <a:schemeClr val="accent1">
                <a:shade val="50000"/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endParaRPr lang="pl-PL" sz="1100" i="1" dirty="0">
              <a:solidFill>
                <a:schemeClr val="tx1"/>
              </a:solidFill>
            </a:endParaRPr>
          </a:p>
        </p:txBody>
      </p:sp>
      <p:sp>
        <p:nvSpPr>
          <p:cNvPr id="18" name="Prostokąt 17"/>
          <p:cNvSpPr/>
          <p:nvPr/>
        </p:nvSpPr>
        <p:spPr>
          <a:xfrm rot="16200000">
            <a:off x="7143094" y="1938027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dirty="0"/>
              <a:t>Warstwa systemu</a:t>
            </a:r>
          </a:p>
        </p:txBody>
      </p:sp>
      <p:sp>
        <p:nvSpPr>
          <p:cNvPr id="19" name="Prostokąt zaokrąglony 18"/>
          <p:cNvSpPr/>
          <p:nvPr/>
        </p:nvSpPr>
        <p:spPr>
          <a:xfrm>
            <a:off x="251520" y="4653136"/>
            <a:ext cx="8028892" cy="1872208"/>
          </a:xfrm>
          <a:prstGeom prst="roundRect">
            <a:avLst/>
          </a:prstGeom>
          <a:noFill/>
          <a:ln>
            <a:solidFill>
              <a:schemeClr val="accent1">
                <a:shade val="50000"/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endParaRPr lang="pl-PL" sz="1100" i="1" dirty="0">
              <a:solidFill>
                <a:schemeClr val="tx1"/>
              </a:solidFill>
            </a:endParaRPr>
          </a:p>
        </p:txBody>
      </p:sp>
      <p:sp>
        <p:nvSpPr>
          <p:cNvPr id="20" name="Prostokąt 19"/>
          <p:cNvSpPr/>
          <p:nvPr/>
        </p:nvSpPr>
        <p:spPr>
          <a:xfrm rot="16200000">
            <a:off x="7153579" y="5218490"/>
            <a:ext cx="2728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dirty="0"/>
              <a:t>Warstwa symulacji</a:t>
            </a:r>
          </a:p>
        </p:txBody>
      </p:sp>
      <p:sp>
        <p:nvSpPr>
          <p:cNvPr id="21" name="pole tekstowe 20"/>
          <p:cNvSpPr txBox="1"/>
          <p:nvPr/>
        </p:nvSpPr>
        <p:spPr>
          <a:xfrm>
            <a:off x="5328084" y="3702222"/>
            <a:ext cx="27003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solidFill>
                  <a:schemeClr val="accent2"/>
                </a:solidFill>
              </a:rPr>
              <a:t>Podobieństwo</a:t>
            </a:r>
            <a:endParaRPr lang="en-GB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6367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upa 100"/>
          <p:cNvGrpSpPr/>
          <p:nvPr/>
        </p:nvGrpSpPr>
        <p:grpSpPr>
          <a:xfrm>
            <a:off x="251520" y="952302"/>
            <a:ext cx="8317532" cy="1324570"/>
            <a:chOff x="-3923693" y="2386779"/>
            <a:chExt cx="7580294" cy="1324570"/>
          </a:xfrm>
        </p:grpSpPr>
        <p:sp>
          <p:nvSpPr>
            <p:cNvPr id="102" name="Prostokąt zaokrąglony 101"/>
            <p:cNvSpPr/>
            <p:nvPr/>
          </p:nvSpPr>
          <p:spPr>
            <a:xfrm>
              <a:off x="-3923693" y="2415205"/>
              <a:ext cx="7580294" cy="1296144"/>
            </a:xfrm>
            <a:prstGeom prst="roundRect">
              <a:avLst/>
            </a:prstGeom>
            <a:noFill/>
            <a:ln w="6350">
              <a:solidFill>
                <a:srgbClr val="00206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endParaRPr lang="pl-PL" sz="1050" i="1" dirty="0">
                <a:solidFill>
                  <a:schemeClr val="tx1"/>
                </a:solidFill>
              </a:endParaRPr>
            </a:p>
          </p:txBody>
        </p:sp>
        <p:sp>
          <p:nvSpPr>
            <p:cNvPr id="103" name="Prostokąt 102"/>
            <p:cNvSpPr/>
            <p:nvPr/>
          </p:nvSpPr>
          <p:spPr bwMode="auto">
            <a:xfrm>
              <a:off x="3203848" y="2386779"/>
              <a:ext cx="452753" cy="132457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104" name="Grupa 103"/>
          <p:cNvGrpSpPr/>
          <p:nvPr/>
        </p:nvGrpSpPr>
        <p:grpSpPr>
          <a:xfrm>
            <a:off x="251520" y="3717032"/>
            <a:ext cx="8317532" cy="1324570"/>
            <a:chOff x="-3923693" y="2386779"/>
            <a:chExt cx="7580294" cy="1324570"/>
          </a:xfrm>
        </p:grpSpPr>
        <p:sp>
          <p:nvSpPr>
            <p:cNvPr id="105" name="Prostokąt zaokrąglony 104"/>
            <p:cNvSpPr/>
            <p:nvPr/>
          </p:nvSpPr>
          <p:spPr>
            <a:xfrm>
              <a:off x="-3923693" y="2415205"/>
              <a:ext cx="7580294" cy="1296144"/>
            </a:xfrm>
            <a:prstGeom prst="roundRect">
              <a:avLst/>
            </a:prstGeom>
            <a:noFill/>
            <a:ln w="6350">
              <a:solidFill>
                <a:srgbClr val="00206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endParaRPr lang="pl-PL" sz="1050" i="1" dirty="0">
                <a:solidFill>
                  <a:schemeClr val="tx1"/>
                </a:solidFill>
              </a:endParaRPr>
            </a:p>
          </p:txBody>
        </p:sp>
        <p:sp>
          <p:nvSpPr>
            <p:cNvPr id="106" name="Prostokąt 105"/>
            <p:cNvSpPr/>
            <p:nvPr/>
          </p:nvSpPr>
          <p:spPr bwMode="auto">
            <a:xfrm>
              <a:off x="3203848" y="2386779"/>
              <a:ext cx="452753" cy="132457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107" name="Grupa 106"/>
          <p:cNvGrpSpPr/>
          <p:nvPr/>
        </p:nvGrpSpPr>
        <p:grpSpPr>
          <a:xfrm>
            <a:off x="251520" y="5085184"/>
            <a:ext cx="8317532" cy="1324570"/>
            <a:chOff x="-3923693" y="2386779"/>
            <a:chExt cx="7580294" cy="1324570"/>
          </a:xfrm>
        </p:grpSpPr>
        <p:sp>
          <p:nvSpPr>
            <p:cNvPr id="108" name="Prostokąt zaokrąglony 107"/>
            <p:cNvSpPr/>
            <p:nvPr/>
          </p:nvSpPr>
          <p:spPr>
            <a:xfrm>
              <a:off x="-3923693" y="2415205"/>
              <a:ext cx="7580294" cy="1296144"/>
            </a:xfrm>
            <a:prstGeom prst="roundRect">
              <a:avLst/>
            </a:prstGeom>
            <a:noFill/>
            <a:ln w="6350">
              <a:solidFill>
                <a:srgbClr val="00206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endParaRPr lang="pl-PL" sz="1050" i="1" dirty="0">
                <a:solidFill>
                  <a:schemeClr val="tx1"/>
                </a:solidFill>
              </a:endParaRPr>
            </a:p>
          </p:txBody>
        </p:sp>
        <p:sp>
          <p:nvSpPr>
            <p:cNvPr id="109" name="Prostokąt 108"/>
            <p:cNvSpPr/>
            <p:nvPr/>
          </p:nvSpPr>
          <p:spPr bwMode="auto">
            <a:xfrm>
              <a:off x="3203848" y="2386779"/>
              <a:ext cx="452753" cy="132457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1506" name="Title 6"/>
          <p:cNvSpPr>
            <a:spLocks noGrp="1"/>
          </p:cNvSpPr>
          <p:nvPr>
            <p:ph type="title"/>
          </p:nvPr>
        </p:nvSpPr>
        <p:spPr>
          <a:xfrm>
            <a:off x="2141484" y="260648"/>
            <a:ext cx="4986944" cy="582211"/>
          </a:xfrm>
        </p:spPr>
        <p:txBody>
          <a:bodyPr>
            <a:normAutofit/>
          </a:bodyPr>
          <a:lstStyle/>
          <a:p>
            <a:r>
              <a:rPr lang="pl-PL" sz="3200" dirty="0"/>
              <a:t>Etapy procesu symulacji</a:t>
            </a:r>
          </a:p>
        </p:txBody>
      </p:sp>
      <p:sp>
        <p:nvSpPr>
          <p:cNvPr id="89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185423" y="6453335"/>
            <a:ext cx="8696970" cy="257713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pl-PL" sz="1400" dirty="0">
                <a:solidFill>
                  <a:srgbClr val="0070C0"/>
                </a:solidFill>
              </a:rPr>
              <a:t>Źródło: opr. wł. na podstawie: Bennett (1995)</a:t>
            </a:r>
            <a:r>
              <a:rPr lang="en-GB" sz="1400" dirty="0">
                <a:solidFill>
                  <a:srgbClr val="0070C0"/>
                </a:solidFill>
              </a:rPr>
              <a:t>,</a:t>
            </a:r>
            <a:r>
              <a:rPr lang="pl-PL" sz="1400" dirty="0">
                <a:solidFill>
                  <a:srgbClr val="0070C0"/>
                </a:solidFill>
              </a:rPr>
              <a:t>Schroeder</a:t>
            </a:r>
            <a:r>
              <a:rPr lang="en-GB" sz="1400" dirty="0">
                <a:solidFill>
                  <a:srgbClr val="0070C0"/>
                </a:solidFill>
              </a:rPr>
              <a:t> (</a:t>
            </a:r>
            <a:r>
              <a:rPr lang="pl-PL" sz="1400" dirty="0">
                <a:solidFill>
                  <a:srgbClr val="0070C0"/>
                </a:solidFill>
              </a:rPr>
              <a:t>1993</a:t>
            </a:r>
            <a:r>
              <a:rPr lang="en-GB" sz="1400" dirty="0">
                <a:solidFill>
                  <a:srgbClr val="0070C0"/>
                </a:solidFill>
              </a:rPr>
              <a:t>), </a:t>
            </a:r>
            <a:r>
              <a:rPr lang="pl-PL" sz="1400" dirty="0">
                <a:solidFill>
                  <a:srgbClr val="0070C0"/>
                </a:solidFill>
              </a:rPr>
              <a:t>Law (2007)</a:t>
            </a:r>
            <a:endParaRPr lang="pl-PL" sz="1600" dirty="0"/>
          </a:p>
        </p:txBody>
      </p:sp>
      <p:sp>
        <p:nvSpPr>
          <p:cNvPr id="41" name="Prostokąt 40"/>
          <p:cNvSpPr/>
          <p:nvPr/>
        </p:nvSpPr>
        <p:spPr>
          <a:xfrm>
            <a:off x="4283968" y="1107691"/>
            <a:ext cx="3758495" cy="3297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</a:rPr>
              <a:t>Problem</a:t>
            </a:r>
          </a:p>
        </p:txBody>
      </p:sp>
      <p:sp>
        <p:nvSpPr>
          <p:cNvPr id="48" name="Prostokąt 47"/>
          <p:cNvSpPr/>
          <p:nvPr/>
        </p:nvSpPr>
        <p:spPr>
          <a:xfrm>
            <a:off x="4283968" y="1767133"/>
            <a:ext cx="3758495" cy="3297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</a:rPr>
              <a:t>Model systemu</a:t>
            </a:r>
          </a:p>
        </p:txBody>
      </p:sp>
      <p:cxnSp>
        <p:nvCxnSpPr>
          <p:cNvPr id="52" name="Łącznik prosty ze strzałką 51"/>
          <p:cNvCxnSpPr/>
          <p:nvPr/>
        </p:nvCxnSpPr>
        <p:spPr>
          <a:xfrm rot="5400000">
            <a:off x="6054269" y="1588048"/>
            <a:ext cx="219814" cy="1921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Prostokąt 52"/>
          <p:cNvSpPr/>
          <p:nvPr/>
        </p:nvSpPr>
        <p:spPr>
          <a:xfrm>
            <a:off x="4283968" y="2581960"/>
            <a:ext cx="3758495" cy="3297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</a:rPr>
              <a:t>Programowanie </a:t>
            </a:r>
          </a:p>
        </p:txBody>
      </p:sp>
      <p:sp>
        <p:nvSpPr>
          <p:cNvPr id="58" name="Prostokąt 57"/>
          <p:cNvSpPr/>
          <p:nvPr/>
        </p:nvSpPr>
        <p:spPr>
          <a:xfrm>
            <a:off x="4283968" y="3241402"/>
            <a:ext cx="3758495" cy="3297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</a:rPr>
              <a:t>Dane wejściowe i kalibracja</a:t>
            </a:r>
          </a:p>
        </p:txBody>
      </p:sp>
      <p:cxnSp>
        <p:nvCxnSpPr>
          <p:cNvPr id="59" name="Łącznik prosty ze strzałką 58"/>
          <p:cNvCxnSpPr/>
          <p:nvPr/>
        </p:nvCxnSpPr>
        <p:spPr>
          <a:xfrm rot="5400000">
            <a:off x="6054269" y="3062317"/>
            <a:ext cx="219814" cy="1921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Prostokąt 59"/>
          <p:cNvSpPr/>
          <p:nvPr/>
        </p:nvSpPr>
        <p:spPr>
          <a:xfrm>
            <a:off x="4283968" y="4552705"/>
            <a:ext cx="3758495" cy="3297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</a:rPr>
              <a:t>Walidacja</a:t>
            </a:r>
          </a:p>
        </p:txBody>
      </p:sp>
      <p:cxnSp>
        <p:nvCxnSpPr>
          <p:cNvPr id="61" name="Łącznik prosty ze strzałką 60"/>
          <p:cNvCxnSpPr/>
          <p:nvPr/>
        </p:nvCxnSpPr>
        <p:spPr>
          <a:xfrm rot="5400000">
            <a:off x="6054269" y="3721759"/>
            <a:ext cx="219814" cy="1921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Prostokąt 61"/>
          <p:cNvSpPr/>
          <p:nvPr/>
        </p:nvSpPr>
        <p:spPr>
          <a:xfrm>
            <a:off x="4283968" y="5200777"/>
            <a:ext cx="3758495" cy="3297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</a:rPr>
              <a:t>Eksperymentowanie</a:t>
            </a:r>
          </a:p>
        </p:txBody>
      </p:sp>
      <p:cxnSp>
        <p:nvCxnSpPr>
          <p:cNvPr id="63" name="Łącznik prosty ze strzałką 62"/>
          <p:cNvCxnSpPr/>
          <p:nvPr/>
        </p:nvCxnSpPr>
        <p:spPr>
          <a:xfrm rot="5400000">
            <a:off x="6054269" y="5021693"/>
            <a:ext cx="219814" cy="1921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Prostokąt 63"/>
          <p:cNvSpPr/>
          <p:nvPr/>
        </p:nvSpPr>
        <p:spPr>
          <a:xfrm>
            <a:off x="4283968" y="5860219"/>
            <a:ext cx="3758495" cy="3297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</a:rPr>
              <a:t>Wnioski i rekomendacje</a:t>
            </a:r>
          </a:p>
        </p:txBody>
      </p:sp>
      <p:cxnSp>
        <p:nvCxnSpPr>
          <p:cNvPr id="65" name="Łącznik prosty ze strzałką 64"/>
          <p:cNvCxnSpPr/>
          <p:nvPr/>
        </p:nvCxnSpPr>
        <p:spPr>
          <a:xfrm rot="5400000">
            <a:off x="6054269" y="5681134"/>
            <a:ext cx="219814" cy="1921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Prostokąt 65"/>
          <p:cNvSpPr/>
          <p:nvPr/>
        </p:nvSpPr>
        <p:spPr>
          <a:xfrm>
            <a:off x="4283968" y="3916003"/>
            <a:ext cx="3758495" cy="3297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tx1"/>
                </a:solidFill>
              </a:rPr>
              <a:t>Weryfikacja</a:t>
            </a:r>
          </a:p>
        </p:txBody>
      </p:sp>
      <p:cxnSp>
        <p:nvCxnSpPr>
          <p:cNvPr id="67" name="Łącznik prosty ze strzałką 66"/>
          <p:cNvCxnSpPr/>
          <p:nvPr/>
        </p:nvCxnSpPr>
        <p:spPr>
          <a:xfrm rot="5400000">
            <a:off x="6054269" y="4396360"/>
            <a:ext cx="219814" cy="1921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Łącznik prosty ze strzałką 89"/>
          <p:cNvCxnSpPr/>
          <p:nvPr/>
        </p:nvCxnSpPr>
        <p:spPr>
          <a:xfrm rot="5400000">
            <a:off x="6075898" y="2385819"/>
            <a:ext cx="219814" cy="1921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upa 109"/>
          <p:cNvGrpSpPr/>
          <p:nvPr/>
        </p:nvGrpSpPr>
        <p:grpSpPr>
          <a:xfrm>
            <a:off x="251520" y="2348880"/>
            <a:ext cx="8317532" cy="1324570"/>
            <a:chOff x="-3923693" y="2386779"/>
            <a:chExt cx="7580294" cy="1324570"/>
          </a:xfrm>
        </p:grpSpPr>
        <p:sp>
          <p:nvSpPr>
            <p:cNvPr id="111" name="Prostokąt zaokrąglony 110"/>
            <p:cNvSpPr/>
            <p:nvPr/>
          </p:nvSpPr>
          <p:spPr>
            <a:xfrm>
              <a:off x="-3923693" y="2415205"/>
              <a:ext cx="7580294" cy="1296144"/>
            </a:xfrm>
            <a:prstGeom prst="roundRect">
              <a:avLst/>
            </a:prstGeom>
            <a:noFill/>
            <a:ln w="6350">
              <a:solidFill>
                <a:srgbClr val="00206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r"/>
              <a:endParaRPr lang="pl-PL" sz="1050" i="1" dirty="0">
                <a:solidFill>
                  <a:schemeClr val="tx1"/>
                </a:solidFill>
              </a:endParaRPr>
            </a:p>
          </p:txBody>
        </p:sp>
        <p:sp>
          <p:nvSpPr>
            <p:cNvPr id="112" name="Prostokąt 111"/>
            <p:cNvSpPr/>
            <p:nvPr/>
          </p:nvSpPr>
          <p:spPr bwMode="auto">
            <a:xfrm>
              <a:off x="3203848" y="2386779"/>
              <a:ext cx="452753" cy="132457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1533" name="Grupa 21532"/>
          <p:cNvGrpSpPr/>
          <p:nvPr/>
        </p:nvGrpSpPr>
        <p:grpSpPr>
          <a:xfrm flipH="1">
            <a:off x="8042463" y="1346455"/>
            <a:ext cx="635371" cy="4752528"/>
            <a:chOff x="4494055" y="1272551"/>
            <a:chExt cx="522694" cy="4752528"/>
          </a:xfrm>
        </p:grpSpPr>
        <p:cxnSp>
          <p:nvCxnSpPr>
            <p:cNvPr id="68" name="Łącznik łamany 67"/>
            <p:cNvCxnSpPr/>
            <p:nvPr/>
          </p:nvCxnSpPr>
          <p:spPr>
            <a:xfrm rot="10800000">
              <a:off x="5004049" y="1272551"/>
              <a:ext cx="12700" cy="4752528"/>
            </a:xfrm>
            <a:prstGeom prst="bentConnector3">
              <a:avLst>
                <a:gd name="adj1" fmla="val 4056718"/>
              </a:avLst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Łącznik prosty ze strzałką 68"/>
            <p:cNvCxnSpPr/>
            <p:nvPr/>
          </p:nvCxnSpPr>
          <p:spPr>
            <a:xfrm>
              <a:off x="4494055" y="1827771"/>
              <a:ext cx="504402" cy="1588"/>
            </a:xfrm>
            <a:prstGeom prst="straightConnector1">
              <a:avLst/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Łącznik prosty ze strzałką 69"/>
            <p:cNvCxnSpPr/>
            <p:nvPr/>
          </p:nvCxnSpPr>
          <p:spPr>
            <a:xfrm rot="10800000">
              <a:off x="4494055" y="2835883"/>
              <a:ext cx="504402" cy="1588"/>
            </a:xfrm>
            <a:prstGeom prst="straightConnector1">
              <a:avLst/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Łącznik prosty ze strzałką 70"/>
            <p:cNvCxnSpPr/>
            <p:nvPr/>
          </p:nvCxnSpPr>
          <p:spPr>
            <a:xfrm>
              <a:off x="4494055" y="2619859"/>
              <a:ext cx="504402" cy="1588"/>
            </a:xfrm>
            <a:prstGeom prst="straightConnector1">
              <a:avLst/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Łącznik prosty ze strzałką 71"/>
            <p:cNvCxnSpPr/>
            <p:nvPr/>
          </p:nvCxnSpPr>
          <p:spPr>
            <a:xfrm rot="10800000">
              <a:off x="4494055" y="3483955"/>
              <a:ext cx="504402" cy="1588"/>
            </a:xfrm>
            <a:prstGeom prst="straightConnector1">
              <a:avLst/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Łącznik prosty ze strzałką 72"/>
            <p:cNvCxnSpPr/>
            <p:nvPr/>
          </p:nvCxnSpPr>
          <p:spPr>
            <a:xfrm>
              <a:off x="4494055" y="3267931"/>
              <a:ext cx="504402" cy="1588"/>
            </a:xfrm>
            <a:prstGeom prst="straightConnector1">
              <a:avLst/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Łącznik prosty ze strzałką 73"/>
            <p:cNvCxnSpPr/>
            <p:nvPr/>
          </p:nvCxnSpPr>
          <p:spPr>
            <a:xfrm rot="10800000">
              <a:off x="4494055" y="4204035"/>
              <a:ext cx="504402" cy="1588"/>
            </a:xfrm>
            <a:prstGeom prst="straightConnector1">
              <a:avLst/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Łącznik prosty ze strzałką 74"/>
            <p:cNvCxnSpPr/>
            <p:nvPr/>
          </p:nvCxnSpPr>
          <p:spPr>
            <a:xfrm>
              <a:off x="4494055" y="3988011"/>
              <a:ext cx="504402" cy="1588"/>
            </a:xfrm>
            <a:prstGeom prst="straightConnector1">
              <a:avLst/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Łącznik prosty ze strzałką 75"/>
            <p:cNvCxnSpPr/>
            <p:nvPr/>
          </p:nvCxnSpPr>
          <p:spPr>
            <a:xfrm rot="10800000">
              <a:off x="4494055" y="4852107"/>
              <a:ext cx="504402" cy="1588"/>
            </a:xfrm>
            <a:prstGeom prst="straightConnector1">
              <a:avLst/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Łącznik prosty ze strzałką 76"/>
            <p:cNvCxnSpPr/>
            <p:nvPr/>
          </p:nvCxnSpPr>
          <p:spPr>
            <a:xfrm>
              <a:off x="4494055" y="4636083"/>
              <a:ext cx="504402" cy="1588"/>
            </a:xfrm>
            <a:prstGeom prst="straightConnector1">
              <a:avLst/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Łącznik prosty ze strzałką 77"/>
            <p:cNvCxnSpPr/>
            <p:nvPr/>
          </p:nvCxnSpPr>
          <p:spPr>
            <a:xfrm rot="10800000">
              <a:off x="4494055" y="5500179"/>
              <a:ext cx="504402" cy="1588"/>
            </a:xfrm>
            <a:prstGeom prst="straightConnector1">
              <a:avLst/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Łącznik prosty ze strzałką 78"/>
            <p:cNvCxnSpPr/>
            <p:nvPr/>
          </p:nvCxnSpPr>
          <p:spPr>
            <a:xfrm>
              <a:off x="4494055" y="5284155"/>
              <a:ext cx="504402" cy="1588"/>
            </a:xfrm>
            <a:prstGeom prst="straightConnector1">
              <a:avLst/>
            </a:prstGeom>
            <a:ln w="19050">
              <a:solidFill>
                <a:srgbClr val="00206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Prostokąt 31"/>
          <p:cNvSpPr/>
          <p:nvPr/>
        </p:nvSpPr>
        <p:spPr bwMode="auto">
          <a:xfrm>
            <a:off x="539552" y="1299079"/>
            <a:ext cx="3240360" cy="659442"/>
          </a:xfrm>
          <a:prstGeom prst="rect">
            <a:avLst/>
          </a:prstGeom>
          <a:solidFill>
            <a:srgbClr val="0000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lt"/>
              </a:rPr>
              <a:t>Modelowanie</a:t>
            </a:r>
          </a:p>
        </p:txBody>
      </p:sp>
      <p:sp>
        <p:nvSpPr>
          <p:cNvPr id="114" name="Prostokąt 113"/>
          <p:cNvSpPr/>
          <p:nvPr/>
        </p:nvSpPr>
        <p:spPr bwMode="auto">
          <a:xfrm>
            <a:off x="532368" y="2681444"/>
            <a:ext cx="3240360" cy="659442"/>
          </a:xfrm>
          <a:prstGeom prst="rect">
            <a:avLst/>
          </a:prstGeom>
          <a:solidFill>
            <a:srgbClr val="0000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lt"/>
              </a:rPr>
              <a:t>Implementacja</a:t>
            </a:r>
          </a:p>
        </p:txBody>
      </p:sp>
      <p:sp>
        <p:nvSpPr>
          <p:cNvPr id="115" name="Prostokąt 114"/>
          <p:cNvSpPr/>
          <p:nvPr/>
        </p:nvSpPr>
        <p:spPr bwMode="auto">
          <a:xfrm>
            <a:off x="539552" y="3993694"/>
            <a:ext cx="3240360" cy="659442"/>
          </a:xfrm>
          <a:prstGeom prst="rect">
            <a:avLst/>
          </a:prstGeom>
          <a:solidFill>
            <a:srgbClr val="0000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b="1" dirty="0">
                <a:solidFill>
                  <a:schemeClr val="bg1"/>
                </a:solidFill>
                <a:latin typeface="+mj-lt"/>
              </a:rPr>
              <a:t>Testowanie</a:t>
            </a:r>
            <a:endParaRPr kumimoji="0" lang="pl-PL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116" name="Prostokąt 115"/>
          <p:cNvSpPr/>
          <p:nvPr/>
        </p:nvSpPr>
        <p:spPr bwMode="auto">
          <a:xfrm>
            <a:off x="539552" y="5433854"/>
            <a:ext cx="3240360" cy="659442"/>
          </a:xfrm>
          <a:prstGeom prst="rect">
            <a:avLst/>
          </a:prstGeom>
          <a:solidFill>
            <a:srgbClr val="0000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lt"/>
              </a:rPr>
              <a:t>Eksperymentowanie</a:t>
            </a:r>
          </a:p>
        </p:txBody>
      </p:sp>
      <p:sp>
        <p:nvSpPr>
          <p:cNvPr id="117" name="Strzałka w prawo 116"/>
          <p:cNvSpPr/>
          <p:nvPr/>
        </p:nvSpPr>
        <p:spPr>
          <a:xfrm rot="5400000">
            <a:off x="1918522" y="4746548"/>
            <a:ext cx="468052" cy="72008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Strzałka w prawo 117"/>
          <p:cNvSpPr/>
          <p:nvPr/>
        </p:nvSpPr>
        <p:spPr>
          <a:xfrm rot="5400000">
            <a:off x="1925706" y="3321937"/>
            <a:ext cx="468052" cy="72008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Strzałka w prawo 118"/>
          <p:cNvSpPr/>
          <p:nvPr/>
        </p:nvSpPr>
        <p:spPr>
          <a:xfrm rot="5400000">
            <a:off x="1925706" y="1970211"/>
            <a:ext cx="468052" cy="72008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277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pl-PL" sz="700"/>
              <a:t>Strona </a:t>
            </a:r>
            <a:fld id="{675F2CD2-2419-4862-9F1E-5F799FACA43F}" type="slidenum">
              <a:rPr lang="pl-PL" sz="700" smtClean="0"/>
              <a:pPr/>
              <a:t>2</a:t>
            </a:fld>
            <a:endParaRPr lang="pl-PL" sz="700" i="0">
              <a:latin typeface="Times New Roman" pitchFamily="18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1944695" y="531478"/>
            <a:ext cx="5253042" cy="397545"/>
          </a:xfrm>
        </p:spPr>
        <p:txBody>
          <a:bodyPr/>
          <a:lstStyle/>
          <a:p>
            <a:r>
              <a:rPr lang="pl-PL" dirty="0"/>
              <a:t>Raport końcowy (oraz raporty cząstkowe)</a:t>
            </a:r>
            <a:endParaRPr lang="en-US" dirty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90600"/>
            <a:ext cx="8585200" cy="5410200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endParaRPr lang="pl-PL" sz="1600" dirty="0"/>
          </a:p>
          <a:p>
            <a:pPr marL="0" indent="0">
              <a:lnSpc>
                <a:spcPct val="90000"/>
              </a:lnSpc>
            </a:pPr>
            <a:r>
              <a:rPr lang="en-GB" sz="1600" b="1" dirty="0"/>
              <a:t> </a:t>
            </a:r>
            <a:r>
              <a:rPr lang="pl-PL" sz="1600" b="1" dirty="0"/>
              <a:t>Zawartość raportu</a:t>
            </a:r>
          </a:p>
          <a:p>
            <a:pPr marL="457200" lvl="1" indent="0">
              <a:lnSpc>
                <a:spcPct val="90000"/>
              </a:lnSpc>
            </a:pPr>
            <a:r>
              <a:rPr lang="pl-PL" sz="1600" u="sng" dirty="0"/>
              <a:t>Strona tytułowa </a:t>
            </a:r>
          </a:p>
          <a:p>
            <a:pPr marL="457200" lvl="1" indent="0">
              <a:lnSpc>
                <a:spcPct val="90000"/>
              </a:lnSpc>
            </a:pPr>
            <a:r>
              <a:rPr lang="pl-PL" sz="1600" u="sng" dirty="0"/>
              <a:t>Podsumowanie (z rekomendacją)</a:t>
            </a:r>
            <a:endParaRPr lang="pl-PL" sz="1600" dirty="0"/>
          </a:p>
          <a:p>
            <a:pPr marL="457200" lvl="1" indent="0">
              <a:lnSpc>
                <a:spcPct val="90000"/>
              </a:lnSpc>
            </a:pPr>
            <a:r>
              <a:rPr lang="pl-PL" sz="1600" u="sng" dirty="0"/>
              <a:t>Opis organizacji</a:t>
            </a:r>
          </a:p>
          <a:p>
            <a:pPr marL="457200" lvl="1" indent="0">
              <a:lnSpc>
                <a:spcPct val="90000"/>
              </a:lnSpc>
            </a:pPr>
            <a:r>
              <a:rPr lang="pl-PL" sz="1600" u="sng" dirty="0"/>
              <a:t>Opis problemu</a:t>
            </a:r>
          </a:p>
          <a:p>
            <a:pPr marL="457200" lvl="1" indent="0">
              <a:lnSpc>
                <a:spcPct val="90000"/>
              </a:lnSpc>
            </a:pPr>
            <a:r>
              <a:rPr lang="pl-PL" sz="1600" u="sng" dirty="0"/>
              <a:t>Wyniki analizy</a:t>
            </a:r>
          </a:p>
          <a:p>
            <a:pPr marL="457200" lvl="1" indent="0">
              <a:lnSpc>
                <a:spcPct val="90000"/>
              </a:lnSpc>
            </a:pPr>
            <a:r>
              <a:rPr lang="pl-PL" sz="1600" u="sng" dirty="0"/>
              <a:t>Analiza wrażliwości</a:t>
            </a:r>
          </a:p>
          <a:p>
            <a:pPr marL="457200" lvl="1" indent="0">
              <a:lnSpc>
                <a:spcPct val="90000"/>
              </a:lnSpc>
            </a:pPr>
            <a:r>
              <a:rPr lang="pl-PL" sz="1600" u="sng" dirty="0"/>
              <a:t>Wnioski i zalecenia</a:t>
            </a:r>
          </a:p>
          <a:p>
            <a:pPr marL="457200" lvl="1" indent="0">
              <a:lnSpc>
                <a:spcPct val="90000"/>
              </a:lnSpc>
            </a:pPr>
            <a:r>
              <a:rPr lang="pl-PL" sz="1600" u="sng" dirty="0"/>
              <a:t>Bibliografia</a:t>
            </a:r>
          </a:p>
          <a:p>
            <a:pPr marL="457200" lvl="1" indent="0">
              <a:lnSpc>
                <a:spcPct val="90000"/>
              </a:lnSpc>
            </a:pPr>
            <a:r>
              <a:rPr lang="pl-PL" sz="1600" u="sng" dirty="0"/>
              <a:t>Załącznik – wykorzystany kod VBA (gdy użyto przy tworzeniu raportu)</a:t>
            </a:r>
            <a:endParaRPr lang="pl-PL" sz="1600" dirty="0"/>
          </a:p>
          <a:p>
            <a:pPr marL="0" indent="0">
              <a:lnSpc>
                <a:spcPct val="90000"/>
              </a:lnSpc>
            </a:pPr>
            <a:r>
              <a:rPr lang="pl-PL" sz="1600" b="1" dirty="0"/>
              <a:t> Raporty pisane w grupach </a:t>
            </a:r>
            <a:r>
              <a:rPr lang="en-GB" sz="1600" b="1" dirty="0"/>
              <a:t>4 </a:t>
            </a:r>
            <a:r>
              <a:rPr lang="pl-PL" sz="1600" b="1" dirty="0"/>
              <a:t>osobowych (dopuszczalna 1 osoba)</a:t>
            </a:r>
          </a:p>
          <a:p>
            <a:pPr marL="0" indent="0">
              <a:lnSpc>
                <a:spcPct val="90000"/>
              </a:lnSpc>
            </a:pPr>
            <a:r>
              <a:rPr lang="en-GB" sz="1600" b="1" dirty="0"/>
              <a:t> </a:t>
            </a:r>
            <a:r>
              <a:rPr lang="pl-PL" sz="1600" b="1" dirty="0"/>
              <a:t>SWAK2025</a:t>
            </a:r>
            <a:r>
              <a:rPr lang="en-GB" sz="1600" b="1" dirty="0"/>
              <a:t>L</a:t>
            </a:r>
            <a:r>
              <a:rPr lang="pl-PL" sz="1600" b="1" dirty="0"/>
              <a:t>_nazwisko1_nazwisko2.zip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02735" y="439145"/>
            <a:ext cx="8148065" cy="582211"/>
          </a:xfrm>
        </p:spPr>
        <p:txBody>
          <a:bodyPr>
            <a:normAutofit/>
          </a:bodyPr>
          <a:lstStyle/>
          <a:p>
            <a:r>
              <a:rPr lang="pl-PL" sz="3200" dirty="0"/>
              <a:t>Budowa modelu systemu (konceptualny)</a:t>
            </a:r>
          </a:p>
        </p:txBody>
      </p:sp>
      <p:sp>
        <p:nvSpPr>
          <p:cNvPr id="13271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pl-PL" dirty="0"/>
              <a:t>Określenie procedur przyrostu czasu:</a:t>
            </a:r>
          </a:p>
          <a:p>
            <a:pPr lvl="1">
              <a:lnSpc>
                <a:spcPct val="130000"/>
              </a:lnSpc>
            </a:pPr>
            <a:r>
              <a:rPr lang="pl-PL" dirty="0"/>
              <a:t>Stałe – przegląd działań,</a:t>
            </a:r>
          </a:p>
          <a:p>
            <a:pPr lvl="1">
              <a:lnSpc>
                <a:spcPct val="130000"/>
              </a:lnSpc>
            </a:pPr>
            <a:r>
              <a:rPr lang="pl-PL" dirty="0"/>
              <a:t>Zmienne,</a:t>
            </a:r>
          </a:p>
          <a:p>
            <a:pPr lvl="2">
              <a:lnSpc>
                <a:spcPct val="130000"/>
              </a:lnSpc>
            </a:pPr>
            <a:r>
              <a:rPr lang="pl-PL" dirty="0"/>
              <a:t>Kolejne zdarzenia,</a:t>
            </a:r>
          </a:p>
          <a:p>
            <a:pPr lvl="2">
              <a:lnSpc>
                <a:spcPct val="130000"/>
              </a:lnSpc>
            </a:pPr>
            <a:r>
              <a:rPr lang="pl-PL" dirty="0"/>
              <a:t>Interakcja procesów.</a:t>
            </a:r>
          </a:p>
          <a:p>
            <a:pPr>
              <a:lnSpc>
                <a:spcPct val="130000"/>
              </a:lnSpc>
            </a:pPr>
            <a:r>
              <a:rPr lang="pl-PL" dirty="0"/>
              <a:t>Określenie warunków startowych (stabilizacja)</a:t>
            </a:r>
          </a:p>
          <a:p>
            <a:pPr lvl="1">
              <a:lnSpc>
                <a:spcPct val="130000"/>
              </a:lnSpc>
            </a:pPr>
            <a:r>
              <a:rPr lang="pl-PL" dirty="0"/>
              <a:t>Minimalizacja okresu rozruchu,</a:t>
            </a:r>
          </a:p>
          <a:p>
            <a:pPr lvl="1">
              <a:lnSpc>
                <a:spcPct val="130000"/>
              </a:lnSpc>
            </a:pPr>
            <a:r>
              <a:rPr lang="pl-PL" dirty="0"/>
              <a:t>Minimalizacja obciążenia wyników.</a:t>
            </a:r>
          </a:p>
          <a:p>
            <a:pPr>
              <a:lnSpc>
                <a:spcPct val="130000"/>
              </a:lnSpc>
            </a:pPr>
            <a:r>
              <a:rPr lang="pl-PL" dirty="0"/>
              <a:t>Określenie długości eksperymentu:</a:t>
            </a:r>
          </a:p>
          <a:p>
            <a:pPr lvl="1">
              <a:lnSpc>
                <a:spcPct val="130000"/>
              </a:lnSpc>
            </a:pPr>
            <a:r>
              <a:rPr lang="pl-PL" dirty="0"/>
              <a:t>Do osiągnięcia zbieżności do częstości empirycznych – zm. wejściowe,</a:t>
            </a:r>
          </a:p>
          <a:p>
            <a:pPr lvl="1">
              <a:lnSpc>
                <a:spcPct val="130000"/>
              </a:lnSpc>
            </a:pPr>
            <a:r>
              <a:rPr lang="pl-PL" dirty="0"/>
              <a:t>Do osiągnięcia zbieżności statystycznej – mierniki wyjściowe,</a:t>
            </a:r>
          </a:p>
          <a:p>
            <a:pPr lvl="1">
              <a:lnSpc>
                <a:spcPct val="130000"/>
              </a:lnSpc>
            </a:pPr>
            <a:r>
              <a:rPr lang="pl-PL" dirty="0"/>
              <a:t>Do uzyskania jednoznacznych wyników w testach statystycznych,</a:t>
            </a:r>
          </a:p>
          <a:p>
            <a:pPr lvl="1">
              <a:lnSpc>
                <a:spcPct val="130000"/>
              </a:lnSpc>
            </a:pPr>
            <a:r>
              <a:rPr lang="pl-PL" dirty="0"/>
              <a:t>Arbitralny czas wynikający ze specyfiki modelowanego systemu.</a:t>
            </a:r>
          </a:p>
        </p:txBody>
      </p:sp>
    </p:spTree>
    <p:extLst>
      <p:ext uri="{BB962C8B-B14F-4D97-AF65-F5344CB8AC3E}">
        <p14:creationId xmlns:p14="http://schemas.microsoft.com/office/powerpoint/2010/main" val="738382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Dane wejściowe i kalibracja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dirty="0"/>
              <a:t>Dane wejściowe</a:t>
            </a:r>
          </a:p>
          <a:p>
            <a:pPr lvl="1"/>
            <a:r>
              <a:rPr lang="pl-PL" dirty="0"/>
              <a:t>Dopasowywanie rozkładów zmiennych losowych (test KS, AD, Chi-kwadrat)</a:t>
            </a:r>
          </a:p>
          <a:p>
            <a:pPr lvl="1"/>
            <a:r>
              <a:rPr lang="pl-PL" dirty="0"/>
              <a:t>Dane empiryczne bezpośrednio w modelu</a:t>
            </a:r>
          </a:p>
          <a:p>
            <a:r>
              <a:rPr lang="pl-PL" dirty="0"/>
              <a:t>Kalibracja</a:t>
            </a:r>
          </a:p>
          <a:p>
            <a:pPr lvl="1"/>
            <a:r>
              <a:rPr lang="pl-PL" dirty="0"/>
              <a:t>Poszukiwanie zestawów parametrów prowadzących do </a:t>
            </a:r>
            <a:r>
              <a:rPr lang="pl-PL" dirty="0" err="1"/>
              <a:t>zachowań</a:t>
            </a:r>
            <a:r>
              <a:rPr lang="pl-PL" dirty="0"/>
              <a:t> modelu podobnych do rzeczywistego systemu</a:t>
            </a:r>
          </a:p>
          <a:p>
            <a:pPr lvl="1"/>
            <a:r>
              <a:rPr lang="pl-PL" dirty="0"/>
              <a:t>Analiza wrażliwości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8456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377" y="439145"/>
            <a:ext cx="7490834" cy="757607"/>
          </a:xfrm>
        </p:spPr>
        <p:txBody>
          <a:bodyPr>
            <a:normAutofit fontScale="90000"/>
          </a:bodyPr>
          <a:lstStyle/>
          <a:p>
            <a:r>
              <a:rPr lang="pl-PL" sz="3200" dirty="0"/>
              <a:t>Weryfikacja i walidacja</a:t>
            </a:r>
            <a:br>
              <a:rPr lang="pl-PL" sz="3200" dirty="0"/>
            </a:br>
            <a:r>
              <a:rPr lang="pl-PL" sz="3200" dirty="0"/>
              <a:t>modeli symulacyjnych </a:t>
            </a:r>
          </a:p>
        </p:txBody>
      </p:sp>
      <p:sp>
        <p:nvSpPr>
          <p:cNvPr id="133734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01254"/>
            <a:ext cx="8534400" cy="4899546"/>
          </a:xfrm>
        </p:spPr>
        <p:txBody>
          <a:bodyPr>
            <a:noAutofit/>
          </a:bodyPr>
          <a:lstStyle/>
          <a:p>
            <a:r>
              <a:rPr lang="pl-PL" sz="2400" dirty="0"/>
              <a:t>Weryfikacja – sprawdzenie, czy model zachowuje się zgodnie z założeniami</a:t>
            </a:r>
          </a:p>
          <a:p>
            <a:pPr lvl="1"/>
            <a:r>
              <a:rPr lang="pl-PL" sz="2000" dirty="0"/>
              <a:t>Metody inżynierii oprogramowania </a:t>
            </a:r>
          </a:p>
          <a:p>
            <a:pPr lvl="2"/>
            <a:r>
              <a:rPr lang="pl-PL" sz="1800" dirty="0"/>
              <a:t>testy jednostkowe (unit </a:t>
            </a:r>
            <a:r>
              <a:rPr lang="pl-PL" sz="1800" dirty="0" err="1"/>
              <a:t>testing</a:t>
            </a:r>
            <a:r>
              <a:rPr lang="pl-PL" sz="1800" dirty="0"/>
              <a:t>)</a:t>
            </a:r>
          </a:p>
          <a:p>
            <a:pPr lvl="2"/>
            <a:r>
              <a:rPr lang="pl-PL" sz="1800" dirty="0" err="1"/>
              <a:t>Debuggowanie</a:t>
            </a:r>
            <a:r>
              <a:rPr lang="pl-PL" sz="1800" dirty="0"/>
              <a:t> - Śledzenie obiektów w systemie</a:t>
            </a:r>
          </a:p>
          <a:p>
            <a:pPr lvl="1"/>
            <a:r>
              <a:rPr lang="pl-PL" sz="2000" dirty="0"/>
              <a:t>Dokumentacja – diagramy UML i inne, pseudo-kod</a:t>
            </a:r>
          </a:p>
          <a:p>
            <a:pPr lvl="1"/>
            <a:r>
              <a:rPr lang="pl-PL" sz="2000" dirty="0"/>
              <a:t>Animacja</a:t>
            </a:r>
          </a:p>
          <a:p>
            <a:r>
              <a:rPr lang="pl-PL" sz="2400" dirty="0"/>
              <a:t>Walidacja – dowodzenie, że model poprawnie opisuje system rzeczywisty</a:t>
            </a:r>
          </a:p>
          <a:p>
            <a:pPr lvl="1"/>
            <a:r>
              <a:rPr lang="pl-PL" sz="2000" dirty="0"/>
              <a:t>Reprezentatywność danych wyjściowych </a:t>
            </a:r>
          </a:p>
          <a:p>
            <a:pPr lvl="1"/>
            <a:r>
              <a:rPr lang="pl-PL" sz="2000" dirty="0"/>
              <a:t>Porównanie modelu ze scenariuszami historycznymi</a:t>
            </a:r>
          </a:p>
          <a:p>
            <a:pPr lvl="1"/>
            <a:r>
              <a:rPr lang="pl-PL" sz="2000" dirty="0"/>
              <a:t>Analiza wrażliwości modelu symulacyjnego</a:t>
            </a:r>
          </a:p>
          <a:p>
            <a:pPr lvl="1"/>
            <a:r>
              <a:rPr lang="pl-PL" sz="2000" dirty="0"/>
              <a:t>Porównanie z innymi modelami, w tym warunki brzegowe</a:t>
            </a:r>
          </a:p>
        </p:txBody>
      </p:sp>
    </p:spTree>
    <p:extLst>
      <p:ext uri="{BB962C8B-B14F-4D97-AF65-F5344CB8AC3E}">
        <p14:creationId xmlns:p14="http://schemas.microsoft.com/office/powerpoint/2010/main" val="12459865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305072" y="439145"/>
            <a:ext cx="6535444" cy="582211"/>
          </a:xfrm>
        </p:spPr>
        <p:txBody>
          <a:bodyPr>
            <a:normAutofit/>
          </a:bodyPr>
          <a:lstStyle/>
          <a:p>
            <a:r>
              <a:rPr lang="pl-PL" sz="3200" dirty="0"/>
              <a:t>Weryfikacja  i walidacja i modelu</a:t>
            </a:r>
          </a:p>
        </p:txBody>
      </p:sp>
      <p:sp>
        <p:nvSpPr>
          <p:cNvPr id="13373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Definicje</a:t>
            </a:r>
          </a:p>
          <a:p>
            <a:pPr lvl="1"/>
            <a:r>
              <a:rPr lang="pl-PL" dirty="0"/>
              <a:t>Weryfikacja – dowodzenie, że model zachowuje się zgodnie z założeniami</a:t>
            </a:r>
          </a:p>
          <a:p>
            <a:pPr lvl="1"/>
            <a:r>
              <a:rPr lang="pl-PL" dirty="0"/>
              <a:t>Walidacja – dowodzenie, że model poprawnie opisuje system rzeczywisty</a:t>
            </a:r>
          </a:p>
          <a:p>
            <a:r>
              <a:rPr lang="pl-PL" dirty="0"/>
              <a:t>Inne techniki przydatne weryfikacji i walidacji modeli</a:t>
            </a:r>
          </a:p>
          <a:p>
            <a:pPr lvl="1"/>
            <a:r>
              <a:rPr lang="pl-PL" dirty="0"/>
              <a:t>Animacja – obserwacja zachowania się modelu w ruchu</a:t>
            </a:r>
          </a:p>
          <a:p>
            <a:pPr lvl="1"/>
            <a:r>
              <a:rPr lang="pl-PL" dirty="0"/>
              <a:t>Określenie reprezentatywności danych wejściowych (testy statystyczne, eksperci)</a:t>
            </a:r>
          </a:p>
          <a:p>
            <a:pPr lvl="1"/>
            <a:r>
              <a:rPr lang="pl-PL" dirty="0"/>
              <a:t>Walidacja zdarzeniowa – konfrontacja zdarzeń modelowych z realnie działającym systemem (m.in. testy warunków ekstremalnych)</a:t>
            </a:r>
          </a:p>
          <a:p>
            <a:pPr lvl="1"/>
            <a:r>
              <a:rPr lang="pl-PL" dirty="0"/>
              <a:t>Śledzenie obiektów w systemie</a:t>
            </a:r>
          </a:p>
          <a:p>
            <a:pPr lvl="1"/>
            <a:r>
              <a:rPr lang="pl-PL" b="1" dirty="0"/>
              <a:t>Analiza wrażliwości </a:t>
            </a:r>
            <a:r>
              <a:rPr lang="pl-PL" dirty="0"/>
              <a:t>– ocena reakcji modelu na zmianę wartości parametrów</a:t>
            </a:r>
          </a:p>
          <a:p>
            <a:pPr lvl="1"/>
            <a:r>
              <a:rPr lang="pl-PL" dirty="0"/>
              <a:t>Porównanie z innymi modelami</a:t>
            </a:r>
          </a:p>
        </p:txBody>
      </p:sp>
    </p:spTree>
    <p:extLst>
      <p:ext uri="{BB962C8B-B14F-4D97-AF65-F5344CB8AC3E}">
        <p14:creationId xmlns:p14="http://schemas.microsoft.com/office/powerpoint/2010/main" val="36778500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Meta-modelowanie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pl-PL" sz="2800" dirty="0"/>
              <a:t>Konstrukcja modeli opisujących wyniki eksperymentów złożonych modeli symulacyjnych</a:t>
            </a:r>
          </a:p>
          <a:p>
            <a:pPr lvl="1"/>
            <a:r>
              <a:rPr lang="pl-PL" sz="2400" dirty="0"/>
              <a:t>Modele ekonometryczne</a:t>
            </a:r>
          </a:p>
          <a:p>
            <a:pPr lvl="1"/>
            <a:r>
              <a:rPr lang="pl-PL" sz="2400" dirty="0"/>
              <a:t>Modele eksploracji danych (klasyfikacyjne, reguły asocjacyjne, analiza skupień)</a:t>
            </a:r>
          </a:p>
          <a:p>
            <a:r>
              <a:rPr lang="pl-PL" sz="2800" dirty="0"/>
              <a:t>Symulacja-optymalizacja – poszukiwanie parametrów modelu symulacyjnego maksymalizujących wartości oczekiwane zmiennych wynikowych</a:t>
            </a:r>
          </a:p>
          <a:p>
            <a:pPr lvl="1"/>
            <a:r>
              <a:rPr lang="pl-PL" sz="2400" dirty="0"/>
              <a:t>algorytmy genetyczne i symulowane wyżarzanie</a:t>
            </a:r>
          </a:p>
          <a:p>
            <a:pPr lvl="1"/>
            <a:r>
              <a:rPr lang="pl-PL" sz="2400" dirty="0" err="1"/>
              <a:t>Stochastic</a:t>
            </a:r>
            <a:r>
              <a:rPr lang="pl-PL" sz="2400" dirty="0"/>
              <a:t> </a:t>
            </a:r>
            <a:r>
              <a:rPr lang="pl-PL" sz="2400" dirty="0" err="1"/>
              <a:t>kriging</a:t>
            </a:r>
            <a:endParaRPr lang="pl-PL" sz="2400" dirty="0"/>
          </a:p>
          <a:p>
            <a:pPr lvl="1"/>
            <a:r>
              <a:rPr lang="pl-PL" sz="2400" dirty="0"/>
              <a:t>Cross </a:t>
            </a:r>
            <a:r>
              <a:rPr lang="pl-PL" sz="2400" dirty="0" err="1"/>
              <a:t>entropy</a:t>
            </a:r>
            <a:r>
              <a:rPr lang="pl-PL" sz="2400" dirty="0"/>
              <a:t> </a:t>
            </a:r>
            <a:r>
              <a:rPr lang="pl-PL" sz="2400" dirty="0" err="1"/>
              <a:t>method</a:t>
            </a:r>
            <a:endParaRPr lang="pl-PL" sz="24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233232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439738"/>
            <a:ext cx="8593138" cy="581025"/>
          </a:xfrm>
        </p:spPr>
        <p:txBody>
          <a:bodyPr>
            <a:normAutofit fontScale="90000"/>
          </a:bodyPr>
          <a:lstStyle/>
          <a:p>
            <a:r>
              <a:rPr lang="pl-PL" sz="3200" dirty="0">
                <a:latin typeface="Arial Narrow" pitchFamily="34" charset="0"/>
              </a:rPr>
              <a:t>Generowanie liczb pseudo losowych</a:t>
            </a:r>
            <a:br>
              <a:rPr lang="pl-PL" sz="3200" dirty="0">
                <a:latin typeface="Arial Narrow" pitchFamily="34" charset="0"/>
              </a:rPr>
            </a:br>
            <a:r>
              <a:rPr lang="pl-PL" sz="3200" dirty="0">
                <a:latin typeface="Arial Narrow" pitchFamily="34" charset="0"/>
              </a:rPr>
              <a:t>z rozkładów dyskretnych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859809" y="1121368"/>
            <a:ext cx="7772400" cy="4572000"/>
          </a:xfrm>
        </p:spPr>
        <p:txBody>
          <a:bodyPr/>
          <a:lstStyle/>
          <a:p>
            <a:r>
              <a:rPr lang="pl-PL" dirty="0"/>
              <a:t>Odwracanie dystrybuanty </a:t>
            </a:r>
            <a:r>
              <a:rPr lang="en-US" altLang="en-US" dirty="0"/>
              <a:t>F(x) = P(</a:t>
            </a:r>
            <a:r>
              <a:rPr lang="pl-PL" altLang="en-US" dirty="0"/>
              <a:t>X</a:t>
            </a:r>
            <a:r>
              <a:rPr lang="en-US" altLang="en-US" dirty="0"/>
              <a:t> ≤ x)</a:t>
            </a:r>
            <a:endParaRPr lang="pl-PL" altLang="en-US" dirty="0"/>
          </a:p>
          <a:p>
            <a:pPr lvl="1"/>
            <a:r>
              <a:rPr lang="pl-PL" altLang="en-US" dirty="0"/>
              <a:t>przyporządkuj wartości liczb losowych do przedziałów dystrybuanty</a:t>
            </a:r>
          </a:p>
          <a:p>
            <a:pPr lvl="1"/>
            <a:r>
              <a:rPr lang="pl-PL" altLang="en-US" dirty="0"/>
              <a:t>wylosuj liczbę losową i znajdź ją w przedziale dystrybuanty</a:t>
            </a:r>
          </a:p>
          <a:p>
            <a:pPr lvl="1"/>
            <a:r>
              <a:rPr lang="pl-PL" altLang="en-US" dirty="0"/>
              <a:t>wyznacz wartość zmiennej losowej odpowiadającą wartości dystrybuanty</a:t>
            </a:r>
            <a:endParaRPr lang="pl-PL" dirty="0"/>
          </a:p>
        </p:txBody>
      </p:sp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0" y="25574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eaLnBrk="0" hangingPunct="0"/>
            <a:endParaRPr lang="pl-PL"/>
          </a:p>
        </p:txBody>
      </p:sp>
      <p:graphicFrame>
        <p:nvGraphicFramePr>
          <p:cNvPr id="135475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565775"/>
              </p:ext>
            </p:extLst>
          </p:nvPr>
        </p:nvGraphicFramePr>
        <p:xfrm>
          <a:off x="143508" y="3262217"/>
          <a:ext cx="2930525" cy="247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3" imgW="2066925" imgH="1743075" progId="Equation.3">
                  <p:embed/>
                </p:oleObj>
              </mc:Choice>
              <mc:Fallback>
                <p:oleObj name="Równanie" r:id="rId3" imgW="2066925" imgH="174307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08" y="3262217"/>
                        <a:ext cx="2930525" cy="2474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5476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90334" y="2610062"/>
            <a:ext cx="5022294" cy="3102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ole tekstowe 1"/>
          <p:cNvSpPr txBox="1"/>
          <p:nvPr/>
        </p:nvSpPr>
        <p:spPr>
          <a:xfrm>
            <a:off x="2302933" y="6299257"/>
            <a:ext cx="6513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800" b="1" dirty="0">
                <a:solidFill>
                  <a:srgbClr val="FF0000"/>
                </a:solidFill>
              </a:rPr>
              <a:t>Funkcja Excel: =WYSZUKAJ.PIONOWO(LOS();ZAKRES;2)</a:t>
            </a:r>
            <a:endParaRPr 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72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77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485900"/>
            <a:ext cx="8534400" cy="4914900"/>
          </a:xfrm>
        </p:spPr>
        <p:txBody>
          <a:bodyPr>
            <a:normAutofit/>
          </a:bodyPr>
          <a:lstStyle/>
          <a:p>
            <a:r>
              <a:rPr lang="pl-PL" dirty="0"/>
              <a:t>Zmienna ciągła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253192" y="6489340"/>
            <a:ext cx="1905000" cy="152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l-PL"/>
              <a:t>Strona </a:t>
            </a:r>
            <a:fld id="{2C905029-34DB-4411-9FD4-1A910306428F}" type="slidenum">
              <a:rPr lang="pl-PL" smtClean="0"/>
              <a:pPr/>
              <a:t>26</a:t>
            </a:fld>
            <a:endParaRPr lang="pl-PL" i="0">
              <a:latin typeface="Times New Roman" pitchFamily="18" charset="0"/>
            </a:endParaRPr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25574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eaLnBrk="0" hangingPunct="0"/>
            <a:endParaRPr lang="pl-PL"/>
          </a:p>
        </p:txBody>
      </p:sp>
      <p:grpSp>
        <p:nvGrpSpPr>
          <p:cNvPr id="1355783" name="Group 7"/>
          <p:cNvGrpSpPr>
            <a:grpSpLocks noChangeAspect="1"/>
          </p:cNvGrpSpPr>
          <p:nvPr/>
        </p:nvGrpSpPr>
        <p:grpSpPr bwMode="auto">
          <a:xfrm>
            <a:off x="-35716476" y="-35887368"/>
            <a:ext cx="43957875" cy="41516301"/>
            <a:chOff x="-22898" y="-22900"/>
            <a:chExt cx="27550" cy="26020"/>
          </a:xfrm>
        </p:grpSpPr>
        <p:sp>
          <p:nvSpPr>
            <p:cNvPr id="27658" name="AutoShape 8"/>
            <p:cNvSpPr>
              <a:spLocks noChangeAspect="1" noChangeArrowheads="1" noTextEdit="1"/>
            </p:cNvSpPr>
            <p:nvPr/>
          </p:nvSpPr>
          <p:spPr bwMode="auto">
            <a:xfrm>
              <a:off x="1107" y="1200"/>
              <a:ext cx="3545" cy="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59" name="Rectangle 9"/>
            <p:cNvSpPr>
              <a:spLocks noChangeArrowheads="1"/>
            </p:cNvSpPr>
            <p:nvPr/>
          </p:nvSpPr>
          <p:spPr bwMode="auto">
            <a:xfrm>
              <a:off x="1134" y="1139"/>
              <a:ext cx="2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2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60" name="Rectangle 10"/>
            <p:cNvSpPr>
              <a:spLocks noChangeArrowheads="1"/>
            </p:cNvSpPr>
            <p:nvPr/>
          </p:nvSpPr>
          <p:spPr bwMode="auto">
            <a:xfrm>
              <a:off x="1134" y="1139"/>
              <a:ext cx="2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200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61" name="Rectangle 11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62" name="Rectangle 12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63" name="Rectangle 13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64" name="Rectangle 14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65" name="Rectangle 15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66" name="Rectangle 16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67" name="Rectangle 17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68" name="Rectangle 18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69" name="Rectangle 19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70" name="Rectangle 20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71" name="Rectangle 21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72" name="Rectangle 22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73" name="Rectangle 23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74" name="Rectangle 24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75" name="Rectangle 25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76" name="Rectangle 26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77" name="Rectangle 27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78" name="Rectangle 28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79" name="Rectangle 29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80" name="Rectangle 30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81" name="Rectangle 31"/>
            <p:cNvSpPr>
              <a:spLocks noChangeArrowheads="1"/>
            </p:cNvSpPr>
            <p:nvPr/>
          </p:nvSpPr>
          <p:spPr bwMode="auto">
            <a:xfrm>
              <a:off x="-22898" y="-22898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82" name="Rectangle 32"/>
            <p:cNvSpPr>
              <a:spLocks noChangeArrowheads="1"/>
            </p:cNvSpPr>
            <p:nvPr/>
          </p:nvSpPr>
          <p:spPr bwMode="auto">
            <a:xfrm>
              <a:off x="-22898" y="-22898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83" name="Rectangle 33"/>
            <p:cNvSpPr>
              <a:spLocks noChangeArrowheads="1"/>
            </p:cNvSpPr>
            <p:nvPr/>
          </p:nvSpPr>
          <p:spPr bwMode="auto">
            <a:xfrm>
              <a:off x="-22898" y="-22898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84" name="Rectangle 34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85" name="Rectangle 35"/>
            <p:cNvSpPr>
              <a:spLocks noChangeArrowheads="1"/>
            </p:cNvSpPr>
            <p:nvPr/>
          </p:nvSpPr>
          <p:spPr bwMode="auto">
            <a:xfrm>
              <a:off x="-22898" y="-22898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86" name="Rectangle 36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/>
            </a:p>
          </p:txBody>
        </p:sp>
        <p:sp>
          <p:nvSpPr>
            <p:cNvPr id="27687" name="Line 37"/>
            <p:cNvSpPr>
              <a:spLocks noChangeShapeType="1"/>
            </p:cNvSpPr>
            <p:nvPr/>
          </p:nvSpPr>
          <p:spPr bwMode="auto">
            <a:xfrm>
              <a:off x="1760" y="2932"/>
              <a:ext cx="280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88" name="Freeform 38"/>
            <p:cNvSpPr>
              <a:spLocks/>
            </p:cNvSpPr>
            <p:nvPr/>
          </p:nvSpPr>
          <p:spPr bwMode="auto">
            <a:xfrm>
              <a:off x="4516" y="2895"/>
              <a:ext cx="96" cy="66"/>
            </a:xfrm>
            <a:custGeom>
              <a:avLst/>
              <a:gdLst>
                <a:gd name="T0" fmla="*/ 7 w 96"/>
                <a:gd name="T1" fmla="*/ 66 h 66"/>
                <a:gd name="T2" fmla="*/ 0 w 96"/>
                <a:gd name="T3" fmla="*/ 33 h 66"/>
                <a:gd name="T4" fmla="*/ 7 w 96"/>
                <a:gd name="T5" fmla="*/ 0 h 66"/>
                <a:gd name="T6" fmla="*/ 7 w 96"/>
                <a:gd name="T7" fmla="*/ 0 h 66"/>
                <a:gd name="T8" fmla="*/ 96 w 96"/>
                <a:gd name="T9" fmla="*/ 33 h 66"/>
                <a:gd name="T10" fmla="*/ 96 w 96"/>
                <a:gd name="T11" fmla="*/ 33 h 66"/>
                <a:gd name="T12" fmla="*/ 7 w 96"/>
                <a:gd name="T13" fmla="*/ 66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" h="66">
                  <a:moveTo>
                    <a:pt x="7" y="66"/>
                  </a:moveTo>
                  <a:lnTo>
                    <a:pt x="0" y="33"/>
                  </a:lnTo>
                  <a:lnTo>
                    <a:pt x="7" y="0"/>
                  </a:lnTo>
                  <a:lnTo>
                    <a:pt x="96" y="33"/>
                  </a:lnTo>
                  <a:lnTo>
                    <a:pt x="7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89" name="Line 39"/>
            <p:cNvSpPr>
              <a:spLocks noChangeShapeType="1"/>
            </p:cNvSpPr>
            <p:nvPr/>
          </p:nvSpPr>
          <p:spPr bwMode="auto">
            <a:xfrm flipV="1">
              <a:off x="1760" y="1277"/>
              <a:ext cx="1" cy="16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90" name="Freeform 40"/>
            <p:cNvSpPr>
              <a:spLocks/>
            </p:cNvSpPr>
            <p:nvPr/>
          </p:nvSpPr>
          <p:spPr bwMode="auto">
            <a:xfrm>
              <a:off x="1723" y="1225"/>
              <a:ext cx="64" cy="96"/>
            </a:xfrm>
            <a:custGeom>
              <a:avLst/>
              <a:gdLst>
                <a:gd name="T0" fmla="*/ 64 w 64"/>
                <a:gd name="T1" fmla="*/ 86 h 96"/>
                <a:gd name="T2" fmla="*/ 33 w 64"/>
                <a:gd name="T3" fmla="*/ 96 h 96"/>
                <a:gd name="T4" fmla="*/ 0 w 64"/>
                <a:gd name="T5" fmla="*/ 86 h 96"/>
                <a:gd name="T6" fmla="*/ 0 w 64"/>
                <a:gd name="T7" fmla="*/ 86 h 96"/>
                <a:gd name="T8" fmla="*/ 33 w 64"/>
                <a:gd name="T9" fmla="*/ 0 h 96"/>
                <a:gd name="T10" fmla="*/ 33 w 64"/>
                <a:gd name="T11" fmla="*/ 0 h 96"/>
                <a:gd name="T12" fmla="*/ 64 w 64"/>
                <a:gd name="T13" fmla="*/ 86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4" h="96">
                  <a:moveTo>
                    <a:pt x="64" y="86"/>
                  </a:moveTo>
                  <a:lnTo>
                    <a:pt x="33" y="96"/>
                  </a:lnTo>
                  <a:lnTo>
                    <a:pt x="0" y="86"/>
                  </a:lnTo>
                  <a:lnTo>
                    <a:pt x="33" y="0"/>
                  </a:lnTo>
                  <a:lnTo>
                    <a:pt x="64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91" name="Rectangle 41"/>
            <p:cNvSpPr>
              <a:spLocks noChangeArrowheads="1"/>
            </p:cNvSpPr>
            <p:nvPr/>
          </p:nvSpPr>
          <p:spPr bwMode="auto">
            <a:xfrm>
              <a:off x="1119" y="1186"/>
              <a:ext cx="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endParaRPr lang="pl-PL"/>
            </a:p>
          </p:txBody>
        </p:sp>
        <p:sp>
          <p:nvSpPr>
            <p:cNvPr id="27692" name="Line 42"/>
            <p:cNvSpPr>
              <a:spLocks noChangeShapeType="1"/>
            </p:cNvSpPr>
            <p:nvPr/>
          </p:nvSpPr>
          <p:spPr bwMode="auto">
            <a:xfrm>
              <a:off x="1760" y="2788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93" name="Line 43"/>
            <p:cNvSpPr>
              <a:spLocks noChangeShapeType="1"/>
            </p:cNvSpPr>
            <p:nvPr/>
          </p:nvSpPr>
          <p:spPr bwMode="auto">
            <a:xfrm>
              <a:off x="1760" y="2644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94" name="Line 44"/>
            <p:cNvSpPr>
              <a:spLocks noChangeShapeType="1"/>
            </p:cNvSpPr>
            <p:nvPr/>
          </p:nvSpPr>
          <p:spPr bwMode="auto">
            <a:xfrm>
              <a:off x="1760" y="2500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95" name="Line 45"/>
            <p:cNvSpPr>
              <a:spLocks noChangeShapeType="1"/>
            </p:cNvSpPr>
            <p:nvPr/>
          </p:nvSpPr>
          <p:spPr bwMode="auto">
            <a:xfrm>
              <a:off x="1760" y="2356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96" name="Line 46"/>
            <p:cNvSpPr>
              <a:spLocks noChangeShapeType="1"/>
            </p:cNvSpPr>
            <p:nvPr/>
          </p:nvSpPr>
          <p:spPr bwMode="auto">
            <a:xfrm>
              <a:off x="1760" y="2212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97" name="Line 47"/>
            <p:cNvSpPr>
              <a:spLocks noChangeShapeType="1"/>
            </p:cNvSpPr>
            <p:nvPr/>
          </p:nvSpPr>
          <p:spPr bwMode="auto">
            <a:xfrm>
              <a:off x="1760" y="2068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98" name="Line 48"/>
            <p:cNvSpPr>
              <a:spLocks noChangeShapeType="1"/>
            </p:cNvSpPr>
            <p:nvPr/>
          </p:nvSpPr>
          <p:spPr bwMode="auto">
            <a:xfrm>
              <a:off x="1760" y="1924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699" name="Line 49"/>
            <p:cNvSpPr>
              <a:spLocks noChangeShapeType="1"/>
            </p:cNvSpPr>
            <p:nvPr/>
          </p:nvSpPr>
          <p:spPr bwMode="auto">
            <a:xfrm>
              <a:off x="1760" y="1780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00" name="Line 50"/>
            <p:cNvSpPr>
              <a:spLocks noChangeShapeType="1"/>
            </p:cNvSpPr>
            <p:nvPr/>
          </p:nvSpPr>
          <p:spPr bwMode="auto">
            <a:xfrm>
              <a:off x="1760" y="1636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01" name="Line 51"/>
            <p:cNvSpPr>
              <a:spLocks noChangeShapeType="1"/>
            </p:cNvSpPr>
            <p:nvPr/>
          </p:nvSpPr>
          <p:spPr bwMode="auto">
            <a:xfrm>
              <a:off x="1760" y="1492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02" name="Rectangle 52"/>
            <p:cNvSpPr>
              <a:spLocks noChangeArrowheads="1"/>
            </p:cNvSpPr>
            <p:nvPr/>
          </p:nvSpPr>
          <p:spPr bwMode="auto">
            <a:xfrm>
              <a:off x="1591" y="2722"/>
              <a:ext cx="14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0.1</a:t>
              </a:r>
              <a:endParaRPr lang="pl-PL"/>
            </a:p>
          </p:txBody>
        </p:sp>
        <p:sp>
          <p:nvSpPr>
            <p:cNvPr id="27703" name="Rectangle 53"/>
            <p:cNvSpPr>
              <a:spLocks noChangeArrowheads="1"/>
            </p:cNvSpPr>
            <p:nvPr/>
          </p:nvSpPr>
          <p:spPr bwMode="auto">
            <a:xfrm>
              <a:off x="1591" y="2578"/>
              <a:ext cx="14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0.2</a:t>
              </a:r>
              <a:endParaRPr lang="pl-PL"/>
            </a:p>
          </p:txBody>
        </p:sp>
        <p:sp>
          <p:nvSpPr>
            <p:cNvPr id="27704" name="Rectangle 54"/>
            <p:cNvSpPr>
              <a:spLocks noChangeArrowheads="1"/>
            </p:cNvSpPr>
            <p:nvPr/>
          </p:nvSpPr>
          <p:spPr bwMode="auto">
            <a:xfrm>
              <a:off x="1591" y="2434"/>
              <a:ext cx="14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0.3</a:t>
              </a:r>
              <a:endParaRPr lang="pl-PL"/>
            </a:p>
          </p:txBody>
        </p:sp>
        <p:sp>
          <p:nvSpPr>
            <p:cNvPr id="27705" name="Rectangle 55"/>
            <p:cNvSpPr>
              <a:spLocks noChangeArrowheads="1"/>
            </p:cNvSpPr>
            <p:nvPr/>
          </p:nvSpPr>
          <p:spPr bwMode="auto">
            <a:xfrm>
              <a:off x="1591" y="2290"/>
              <a:ext cx="14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0.4</a:t>
              </a:r>
              <a:endParaRPr lang="pl-PL"/>
            </a:p>
          </p:txBody>
        </p:sp>
        <p:sp>
          <p:nvSpPr>
            <p:cNvPr id="27706" name="Rectangle 56"/>
            <p:cNvSpPr>
              <a:spLocks noChangeArrowheads="1"/>
            </p:cNvSpPr>
            <p:nvPr/>
          </p:nvSpPr>
          <p:spPr bwMode="auto">
            <a:xfrm>
              <a:off x="1591" y="2146"/>
              <a:ext cx="14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0.5</a:t>
              </a:r>
              <a:endParaRPr lang="pl-PL"/>
            </a:p>
          </p:txBody>
        </p:sp>
        <p:sp>
          <p:nvSpPr>
            <p:cNvPr id="27707" name="Rectangle 57"/>
            <p:cNvSpPr>
              <a:spLocks noChangeArrowheads="1"/>
            </p:cNvSpPr>
            <p:nvPr/>
          </p:nvSpPr>
          <p:spPr bwMode="auto">
            <a:xfrm>
              <a:off x="1591" y="2002"/>
              <a:ext cx="14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0.6</a:t>
              </a:r>
              <a:endParaRPr lang="pl-PL"/>
            </a:p>
          </p:txBody>
        </p:sp>
        <p:sp>
          <p:nvSpPr>
            <p:cNvPr id="27708" name="Rectangle 58"/>
            <p:cNvSpPr>
              <a:spLocks noChangeArrowheads="1"/>
            </p:cNvSpPr>
            <p:nvPr/>
          </p:nvSpPr>
          <p:spPr bwMode="auto">
            <a:xfrm>
              <a:off x="1591" y="1858"/>
              <a:ext cx="14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0.7</a:t>
              </a:r>
              <a:endParaRPr lang="pl-PL"/>
            </a:p>
          </p:txBody>
        </p:sp>
        <p:sp>
          <p:nvSpPr>
            <p:cNvPr id="27709" name="Rectangle 59"/>
            <p:cNvSpPr>
              <a:spLocks noChangeArrowheads="1"/>
            </p:cNvSpPr>
            <p:nvPr/>
          </p:nvSpPr>
          <p:spPr bwMode="auto">
            <a:xfrm>
              <a:off x="1591" y="1714"/>
              <a:ext cx="14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0.8</a:t>
              </a:r>
              <a:endParaRPr lang="pl-PL"/>
            </a:p>
          </p:txBody>
        </p:sp>
        <p:sp>
          <p:nvSpPr>
            <p:cNvPr id="27710" name="Rectangle 60"/>
            <p:cNvSpPr>
              <a:spLocks noChangeArrowheads="1"/>
            </p:cNvSpPr>
            <p:nvPr/>
          </p:nvSpPr>
          <p:spPr bwMode="auto">
            <a:xfrm>
              <a:off x="1591" y="1570"/>
              <a:ext cx="14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0.9</a:t>
              </a:r>
              <a:endParaRPr lang="pl-PL"/>
            </a:p>
          </p:txBody>
        </p:sp>
        <p:sp>
          <p:nvSpPr>
            <p:cNvPr id="27711" name="Rectangle 61"/>
            <p:cNvSpPr>
              <a:spLocks noChangeArrowheads="1"/>
            </p:cNvSpPr>
            <p:nvPr/>
          </p:nvSpPr>
          <p:spPr bwMode="auto">
            <a:xfrm>
              <a:off x="1591" y="1426"/>
              <a:ext cx="14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1.0</a:t>
              </a:r>
              <a:endParaRPr lang="pl-PL"/>
            </a:p>
          </p:txBody>
        </p:sp>
        <p:sp>
          <p:nvSpPr>
            <p:cNvPr id="27712" name="Line 62"/>
            <p:cNvSpPr>
              <a:spLocks noChangeShapeType="1"/>
            </p:cNvSpPr>
            <p:nvPr/>
          </p:nvSpPr>
          <p:spPr bwMode="auto">
            <a:xfrm flipV="1">
              <a:off x="2048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13" name="Line 63"/>
            <p:cNvSpPr>
              <a:spLocks noChangeShapeType="1"/>
            </p:cNvSpPr>
            <p:nvPr/>
          </p:nvSpPr>
          <p:spPr bwMode="auto">
            <a:xfrm flipV="1">
              <a:off x="2336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14" name="Line 64"/>
            <p:cNvSpPr>
              <a:spLocks noChangeShapeType="1"/>
            </p:cNvSpPr>
            <p:nvPr/>
          </p:nvSpPr>
          <p:spPr bwMode="auto">
            <a:xfrm flipV="1">
              <a:off x="2624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15" name="Line 65"/>
            <p:cNvSpPr>
              <a:spLocks noChangeShapeType="1"/>
            </p:cNvSpPr>
            <p:nvPr/>
          </p:nvSpPr>
          <p:spPr bwMode="auto">
            <a:xfrm flipV="1">
              <a:off x="2912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16" name="Line 66"/>
            <p:cNvSpPr>
              <a:spLocks noChangeShapeType="1"/>
            </p:cNvSpPr>
            <p:nvPr/>
          </p:nvSpPr>
          <p:spPr bwMode="auto">
            <a:xfrm flipV="1">
              <a:off x="3200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17" name="Line 67"/>
            <p:cNvSpPr>
              <a:spLocks noChangeShapeType="1"/>
            </p:cNvSpPr>
            <p:nvPr/>
          </p:nvSpPr>
          <p:spPr bwMode="auto">
            <a:xfrm flipV="1">
              <a:off x="3488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18" name="Line 68"/>
            <p:cNvSpPr>
              <a:spLocks noChangeShapeType="1"/>
            </p:cNvSpPr>
            <p:nvPr/>
          </p:nvSpPr>
          <p:spPr bwMode="auto">
            <a:xfrm flipV="1">
              <a:off x="3776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19" name="Line 69"/>
            <p:cNvSpPr>
              <a:spLocks noChangeShapeType="1"/>
            </p:cNvSpPr>
            <p:nvPr/>
          </p:nvSpPr>
          <p:spPr bwMode="auto">
            <a:xfrm flipV="1">
              <a:off x="4064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20" name="Line 70"/>
            <p:cNvSpPr>
              <a:spLocks noChangeShapeType="1"/>
            </p:cNvSpPr>
            <p:nvPr/>
          </p:nvSpPr>
          <p:spPr bwMode="auto">
            <a:xfrm flipV="1">
              <a:off x="4352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21" name="Rectangle 71"/>
            <p:cNvSpPr>
              <a:spLocks noChangeArrowheads="1"/>
            </p:cNvSpPr>
            <p:nvPr/>
          </p:nvSpPr>
          <p:spPr bwMode="auto">
            <a:xfrm>
              <a:off x="2023" y="2939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1</a:t>
              </a:r>
              <a:endParaRPr lang="pl-PL"/>
            </a:p>
          </p:txBody>
        </p:sp>
        <p:sp>
          <p:nvSpPr>
            <p:cNvPr id="27722" name="Rectangle 72"/>
            <p:cNvSpPr>
              <a:spLocks noChangeArrowheads="1"/>
            </p:cNvSpPr>
            <p:nvPr/>
          </p:nvSpPr>
          <p:spPr bwMode="auto">
            <a:xfrm>
              <a:off x="2311" y="2939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2</a:t>
              </a:r>
              <a:endParaRPr lang="pl-PL"/>
            </a:p>
          </p:txBody>
        </p:sp>
        <p:sp>
          <p:nvSpPr>
            <p:cNvPr id="27723" name="Rectangle 73"/>
            <p:cNvSpPr>
              <a:spLocks noChangeArrowheads="1"/>
            </p:cNvSpPr>
            <p:nvPr/>
          </p:nvSpPr>
          <p:spPr bwMode="auto">
            <a:xfrm>
              <a:off x="2599" y="2939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3</a:t>
              </a:r>
              <a:endParaRPr lang="pl-PL"/>
            </a:p>
          </p:txBody>
        </p:sp>
        <p:sp>
          <p:nvSpPr>
            <p:cNvPr id="27724" name="Rectangle 74"/>
            <p:cNvSpPr>
              <a:spLocks noChangeArrowheads="1"/>
            </p:cNvSpPr>
            <p:nvPr/>
          </p:nvSpPr>
          <p:spPr bwMode="auto">
            <a:xfrm>
              <a:off x="2887" y="2939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4</a:t>
              </a:r>
              <a:endParaRPr lang="pl-PL"/>
            </a:p>
          </p:txBody>
        </p:sp>
        <p:sp>
          <p:nvSpPr>
            <p:cNvPr id="27725" name="Rectangle 75"/>
            <p:cNvSpPr>
              <a:spLocks noChangeArrowheads="1"/>
            </p:cNvSpPr>
            <p:nvPr/>
          </p:nvSpPr>
          <p:spPr bwMode="auto">
            <a:xfrm>
              <a:off x="3175" y="2939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5</a:t>
              </a:r>
              <a:endParaRPr lang="pl-PL"/>
            </a:p>
          </p:txBody>
        </p:sp>
        <p:sp>
          <p:nvSpPr>
            <p:cNvPr id="27726" name="Rectangle 76"/>
            <p:cNvSpPr>
              <a:spLocks noChangeArrowheads="1"/>
            </p:cNvSpPr>
            <p:nvPr/>
          </p:nvSpPr>
          <p:spPr bwMode="auto">
            <a:xfrm>
              <a:off x="3463" y="2939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 dirty="0">
                  <a:solidFill>
                    <a:srgbClr val="000000"/>
                  </a:solidFill>
                  <a:latin typeface="Palatino" pitchFamily="18" charset="0"/>
                </a:rPr>
                <a:t>6</a:t>
              </a:r>
              <a:endParaRPr lang="pl-PL" dirty="0"/>
            </a:p>
          </p:txBody>
        </p:sp>
        <p:sp>
          <p:nvSpPr>
            <p:cNvPr id="27727" name="Rectangle 77"/>
            <p:cNvSpPr>
              <a:spLocks noChangeArrowheads="1"/>
            </p:cNvSpPr>
            <p:nvPr/>
          </p:nvSpPr>
          <p:spPr bwMode="auto">
            <a:xfrm>
              <a:off x="3751" y="2939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7</a:t>
              </a:r>
              <a:endParaRPr lang="pl-PL"/>
            </a:p>
          </p:txBody>
        </p:sp>
        <p:sp>
          <p:nvSpPr>
            <p:cNvPr id="27728" name="Rectangle 78"/>
            <p:cNvSpPr>
              <a:spLocks noChangeArrowheads="1"/>
            </p:cNvSpPr>
            <p:nvPr/>
          </p:nvSpPr>
          <p:spPr bwMode="auto">
            <a:xfrm>
              <a:off x="4039" y="2939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8</a:t>
              </a:r>
              <a:endParaRPr lang="pl-PL"/>
            </a:p>
          </p:txBody>
        </p:sp>
        <p:sp>
          <p:nvSpPr>
            <p:cNvPr id="27729" name="Rectangle 79"/>
            <p:cNvSpPr>
              <a:spLocks noChangeArrowheads="1"/>
            </p:cNvSpPr>
            <p:nvPr/>
          </p:nvSpPr>
          <p:spPr bwMode="auto">
            <a:xfrm>
              <a:off x="4327" y="2939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9</a:t>
              </a:r>
              <a:endParaRPr lang="pl-PL"/>
            </a:p>
          </p:txBody>
        </p:sp>
        <p:sp>
          <p:nvSpPr>
            <p:cNvPr id="27730" name="Rectangle 80"/>
            <p:cNvSpPr>
              <a:spLocks noChangeArrowheads="1"/>
            </p:cNvSpPr>
            <p:nvPr/>
          </p:nvSpPr>
          <p:spPr bwMode="auto">
            <a:xfrm>
              <a:off x="4583" y="2982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pl-PL"/>
            </a:p>
          </p:txBody>
        </p:sp>
        <p:sp>
          <p:nvSpPr>
            <p:cNvPr id="27731" name="Freeform 81"/>
            <p:cNvSpPr>
              <a:spLocks/>
            </p:cNvSpPr>
            <p:nvPr/>
          </p:nvSpPr>
          <p:spPr bwMode="auto">
            <a:xfrm>
              <a:off x="2787" y="2216"/>
              <a:ext cx="137" cy="176"/>
            </a:xfrm>
            <a:custGeom>
              <a:avLst/>
              <a:gdLst>
                <a:gd name="T0" fmla="*/ 121 w 137"/>
                <a:gd name="T1" fmla="*/ 0 h 176"/>
                <a:gd name="T2" fmla="*/ 137 w 137"/>
                <a:gd name="T3" fmla="*/ 7 h 176"/>
                <a:gd name="T4" fmla="*/ 16 w 137"/>
                <a:gd name="T5" fmla="*/ 176 h 176"/>
                <a:gd name="T6" fmla="*/ 0 w 137"/>
                <a:gd name="T7" fmla="*/ 161 h 176"/>
                <a:gd name="T8" fmla="*/ 121 w 137"/>
                <a:gd name="T9" fmla="*/ 0 h 1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" h="176">
                  <a:moveTo>
                    <a:pt x="121" y="0"/>
                  </a:moveTo>
                  <a:lnTo>
                    <a:pt x="137" y="7"/>
                  </a:lnTo>
                  <a:lnTo>
                    <a:pt x="16" y="176"/>
                  </a:lnTo>
                  <a:lnTo>
                    <a:pt x="0" y="161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32" name="Freeform 82"/>
            <p:cNvSpPr>
              <a:spLocks/>
            </p:cNvSpPr>
            <p:nvPr/>
          </p:nvSpPr>
          <p:spPr bwMode="auto">
            <a:xfrm>
              <a:off x="2659" y="2377"/>
              <a:ext cx="144" cy="159"/>
            </a:xfrm>
            <a:custGeom>
              <a:avLst/>
              <a:gdLst>
                <a:gd name="T0" fmla="*/ 144 w 144"/>
                <a:gd name="T1" fmla="*/ 15 h 159"/>
                <a:gd name="T2" fmla="*/ 144 w 144"/>
                <a:gd name="T3" fmla="*/ 15 h 159"/>
                <a:gd name="T4" fmla="*/ 17 w 144"/>
                <a:gd name="T5" fmla="*/ 159 h 159"/>
                <a:gd name="T6" fmla="*/ 0 w 144"/>
                <a:gd name="T7" fmla="*/ 144 h 159"/>
                <a:gd name="T8" fmla="*/ 128 w 144"/>
                <a:gd name="T9" fmla="*/ 0 h 159"/>
                <a:gd name="T10" fmla="*/ 144 w 144"/>
                <a:gd name="T11" fmla="*/ 15 h 159"/>
                <a:gd name="T12" fmla="*/ 144 w 144"/>
                <a:gd name="T13" fmla="*/ 15 h 1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" h="159">
                  <a:moveTo>
                    <a:pt x="144" y="15"/>
                  </a:moveTo>
                  <a:lnTo>
                    <a:pt x="144" y="15"/>
                  </a:lnTo>
                  <a:lnTo>
                    <a:pt x="17" y="159"/>
                  </a:lnTo>
                  <a:lnTo>
                    <a:pt x="0" y="144"/>
                  </a:lnTo>
                  <a:lnTo>
                    <a:pt x="128" y="0"/>
                  </a:lnTo>
                  <a:lnTo>
                    <a:pt x="144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33" name="Freeform 83"/>
            <p:cNvSpPr>
              <a:spLocks/>
            </p:cNvSpPr>
            <p:nvPr/>
          </p:nvSpPr>
          <p:spPr bwMode="auto">
            <a:xfrm>
              <a:off x="2524" y="2521"/>
              <a:ext cx="152" cy="134"/>
            </a:xfrm>
            <a:custGeom>
              <a:avLst/>
              <a:gdLst>
                <a:gd name="T0" fmla="*/ 152 w 152"/>
                <a:gd name="T1" fmla="*/ 15 h 134"/>
                <a:gd name="T2" fmla="*/ 152 w 152"/>
                <a:gd name="T3" fmla="*/ 15 h 134"/>
                <a:gd name="T4" fmla="*/ 16 w 152"/>
                <a:gd name="T5" fmla="*/ 134 h 134"/>
                <a:gd name="T6" fmla="*/ 0 w 152"/>
                <a:gd name="T7" fmla="*/ 119 h 134"/>
                <a:gd name="T8" fmla="*/ 135 w 152"/>
                <a:gd name="T9" fmla="*/ 0 h 134"/>
                <a:gd name="T10" fmla="*/ 152 w 152"/>
                <a:gd name="T11" fmla="*/ 15 h 134"/>
                <a:gd name="T12" fmla="*/ 152 w 152"/>
                <a:gd name="T13" fmla="*/ 15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2" h="134">
                  <a:moveTo>
                    <a:pt x="152" y="15"/>
                  </a:moveTo>
                  <a:lnTo>
                    <a:pt x="152" y="15"/>
                  </a:lnTo>
                  <a:lnTo>
                    <a:pt x="16" y="134"/>
                  </a:lnTo>
                  <a:lnTo>
                    <a:pt x="0" y="119"/>
                  </a:lnTo>
                  <a:lnTo>
                    <a:pt x="135" y="0"/>
                  </a:lnTo>
                  <a:lnTo>
                    <a:pt x="15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34" name="Freeform 84"/>
            <p:cNvSpPr>
              <a:spLocks/>
            </p:cNvSpPr>
            <p:nvPr/>
          </p:nvSpPr>
          <p:spPr bwMode="auto">
            <a:xfrm>
              <a:off x="2388" y="2640"/>
              <a:ext cx="152" cy="111"/>
            </a:xfrm>
            <a:custGeom>
              <a:avLst/>
              <a:gdLst>
                <a:gd name="T0" fmla="*/ 152 w 152"/>
                <a:gd name="T1" fmla="*/ 15 h 111"/>
                <a:gd name="T2" fmla="*/ 152 w 152"/>
                <a:gd name="T3" fmla="*/ 15 h 111"/>
                <a:gd name="T4" fmla="*/ 8 w 152"/>
                <a:gd name="T5" fmla="*/ 111 h 111"/>
                <a:gd name="T6" fmla="*/ 0 w 152"/>
                <a:gd name="T7" fmla="*/ 104 h 111"/>
                <a:gd name="T8" fmla="*/ 136 w 152"/>
                <a:gd name="T9" fmla="*/ 0 h 111"/>
                <a:gd name="T10" fmla="*/ 152 w 152"/>
                <a:gd name="T11" fmla="*/ 15 h 111"/>
                <a:gd name="T12" fmla="*/ 152 w 152"/>
                <a:gd name="T13" fmla="*/ 15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2" h="111">
                  <a:moveTo>
                    <a:pt x="152" y="15"/>
                  </a:moveTo>
                  <a:lnTo>
                    <a:pt x="152" y="15"/>
                  </a:lnTo>
                  <a:lnTo>
                    <a:pt x="8" y="111"/>
                  </a:lnTo>
                  <a:lnTo>
                    <a:pt x="0" y="104"/>
                  </a:lnTo>
                  <a:lnTo>
                    <a:pt x="136" y="0"/>
                  </a:lnTo>
                  <a:lnTo>
                    <a:pt x="15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35" name="Freeform 85"/>
            <p:cNvSpPr>
              <a:spLocks/>
            </p:cNvSpPr>
            <p:nvPr/>
          </p:nvSpPr>
          <p:spPr bwMode="auto">
            <a:xfrm>
              <a:off x="2236" y="2744"/>
              <a:ext cx="160" cy="88"/>
            </a:xfrm>
            <a:custGeom>
              <a:avLst/>
              <a:gdLst>
                <a:gd name="T0" fmla="*/ 160 w 160"/>
                <a:gd name="T1" fmla="*/ 7 h 88"/>
                <a:gd name="T2" fmla="*/ 160 w 160"/>
                <a:gd name="T3" fmla="*/ 7 h 88"/>
                <a:gd name="T4" fmla="*/ 8 w 160"/>
                <a:gd name="T5" fmla="*/ 88 h 88"/>
                <a:gd name="T6" fmla="*/ 0 w 160"/>
                <a:gd name="T7" fmla="*/ 73 h 88"/>
                <a:gd name="T8" fmla="*/ 152 w 160"/>
                <a:gd name="T9" fmla="*/ 0 h 88"/>
                <a:gd name="T10" fmla="*/ 160 w 160"/>
                <a:gd name="T11" fmla="*/ 7 h 88"/>
                <a:gd name="T12" fmla="*/ 160 w 160"/>
                <a:gd name="T13" fmla="*/ 7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88">
                  <a:moveTo>
                    <a:pt x="160" y="7"/>
                  </a:moveTo>
                  <a:lnTo>
                    <a:pt x="160" y="7"/>
                  </a:lnTo>
                  <a:lnTo>
                    <a:pt x="8" y="88"/>
                  </a:lnTo>
                  <a:lnTo>
                    <a:pt x="0" y="73"/>
                  </a:lnTo>
                  <a:lnTo>
                    <a:pt x="152" y="0"/>
                  </a:lnTo>
                  <a:lnTo>
                    <a:pt x="16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36" name="Freeform 86"/>
            <p:cNvSpPr>
              <a:spLocks/>
            </p:cNvSpPr>
            <p:nvPr/>
          </p:nvSpPr>
          <p:spPr bwMode="auto">
            <a:xfrm>
              <a:off x="2083" y="2817"/>
              <a:ext cx="161" cy="71"/>
            </a:xfrm>
            <a:custGeom>
              <a:avLst/>
              <a:gdLst>
                <a:gd name="T0" fmla="*/ 161 w 161"/>
                <a:gd name="T1" fmla="*/ 15 h 71"/>
                <a:gd name="T2" fmla="*/ 161 w 161"/>
                <a:gd name="T3" fmla="*/ 15 h 71"/>
                <a:gd name="T4" fmla="*/ 0 w 161"/>
                <a:gd name="T5" fmla="*/ 71 h 71"/>
                <a:gd name="T6" fmla="*/ 0 w 161"/>
                <a:gd name="T7" fmla="*/ 55 h 71"/>
                <a:gd name="T8" fmla="*/ 153 w 161"/>
                <a:gd name="T9" fmla="*/ 0 h 71"/>
                <a:gd name="T10" fmla="*/ 161 w 161"/>
                <a:gd name="T11" fmla="*/ 15 h 71"/>
                <a:gd name="T12" fmla="*/ 161 w 161"/>
                <a:gd name="T13" fmla="*/ 15 h 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1" h="71">
                  <a:moveTo>
                    <a:pt x="161" y="15"/>
                  </a:moveTo>
                  <a:lnTo>
                    <a:pt x="161" y="15"/>
                  </a:lnTo>
                  <a:lnTo>
                    <a:pt x="0" y="71"/>
                  </a:lnTo>
                  <a:lnTo>
                    <a:pt x="0" y="55"/>
                  </a:lnTo>
                  <a:lnTo>
                    <a:pt x="153" y="0"/>
                  </a:lnTo>
                  <a:lnTo>
                    <a:pt x="161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37" name="Freeform 87"/>
            <p:cNvSpPr>
              <a:spLocks/>
            </p:cNvSpPr>
            <p:nvPr/>
          </p:nvSpPr>
          <p:spPr bwMode="auto">
            <a:xfrm>
              <a:off x="1923" y="2872"/>
              <a:ext cx="160" cy="56"/>
            </a:xfrm>
            <a:custGeom>
              <a:avLst/>
              <a:gdLst>
                <a:gd name="T0" fmla="*/ 160 w 160"/>
                <a:gd name="T1" fmla="*/ 16 h 56"/>
                <a:gd name="T2" fmla="*/ 160 w 160"/>
                <a:gd name="T3" fmla="*/ 16 h 56"/>
                <a:gd name="T4" fmla="*/ 0 w 160"/>
                <a:gd name="T5" fmla="*/ 56 h 56"/>
                <a:gd name="T6" fmla="*/ 0 w 160"/>
                <a:gd name="T7" fmla="*/ 41 h 56"/>
                <a:gd name="T8" fmla="*/ 160 w 160"/>
                <a:gd name="T9" fmla="*/ 0 h 56"/>
                <a:gd name="T10" fmla="*/ 160 w 160"/>
                <a:gd name="T11" fmla="*/ 16 h 56"/>
                <a:gd name="T12" fmla="*/ 160 w 160"/>
                <a:gd name="T13" fmla="*/ 16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56">
                  <a:moveTo>
                    <a:pt x="160" y="16"/>
                  </a:moveTo>
                  <a:lnTo>
                    <a:pt x="160" y="16"/>
                  </a:lnTo>
                  <a:lnTo>
                    <a:pt x="0" y="56"/>
                  </a:lnTo>
                  <a:lnTo>
                    <a:pt x="0" y="41"/>
                  </a:lnTo>
                  <a:lnTo>
                    <a:pt x="160" y="0"/>
                  </a:lnTo>
                  <a:lnTo>
                    <a:pt x="16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38" name="Freeform 88"/>
            <p:cNvSpPr>
              <a:spLocks/>
            </p:cNvSpPr>
            <p:nvPr/>
          </p:nvSpPr>
          <p:spPr bwMode="auto">
            <a:xfrm>
              <a:off x="1756" y="2913"/>
              <a:ext cx="167" cy="23"/>
            </a:xfrm>
            <a:custGeom>
              <a:avLst/>
              <a:gdLst>
                <a:gd name="T0" fmla="*/ 167 w 167"/>
                <a:gd name="T1" fmla="*/ 15 h 23"/>
                <a:gd name="T2" fmla="*/ 167 w 167"/>
                <a:gd name="T3" fmla="*/ 15 h 23"/>
                <a:gd name="T4" fmla="*/ 0 w 167"/>
                <a:gd name="T5" fmla="*/ 23 h 23"/>
                <a:gd name="T6" fmla="*/ 0 w 167"/>
                <a:gd name="T7" fmla="*/ 7 h 23"/>
                <a:gd name="T8" fmla="*/ 167 w 167"/>
                <a:gd name="T9" fmla="*/ 0 h 23"/>
                <a:gd name="T10" fmla="*/ 167 w 167"/>
                <a:gd name="T11" fmla="*/ 15 h 23"/>
                <a:gd name="T12" fmla="*/ 167 w 167"/>
                <a:gd name="T13" fmla="*/ 15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7" h="23">
                  <a:moveTo>
                    <a:pt x="167" y="15"/>
                  </a:moveTo>
                  <a:lnTo>
                    <a:pt x="167" y="15"/>
                  </a:lnTo>
                  <a:lnTo>
                    <a:pt x="0" y="23"/>
                  </a:lnTo>
                  <a:lnTo>
                    <a:pt x="0" y="7"/>
                  </a:lnTo>
                  <a:lnTo>
                    <a:pt x="167" y="0"/>
                  </a:lnTo>
                  <a:lnTo>
                    <a:pt x="167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39" name="Freeform 89"/>
            <p:cNvSpPr>
              <a:spLocks/>
            </p:cNvSpPr>
            <p:nvPr/>
          </p:nvSpPr>
          <p:spPr bwMode="auto">
            <a:xfrm>
              <a:off x="2908" y="2049"/>
              <a:ext cx="127" cy="174"/>
            </a:xfrm>
            <a:custGeom>
              <a:avLst/>
              <a:gdLst>
                <a:gd name="T0" fmla="*/ 8 w 127"/>
                <a:gd name="T1" fmla="*/ 174 h 174"/>
                <a:gd name="T2" fmla="*/ 0 w 127"/>
                <a:gd name="T3" fmla="*/ 167 h 174"/>
                <a:gd name="T4" fmla="*/ 119 w 127"/>
                <a:gd name="T5" fmla="*/ 0 h 174"/>
                <a:gd name="T6" fmla="*/ 127 w 127"/>
                <a:gd name="T7" fmla="*/ 7 h 174"/>
                <a:gd name="T8" fmla="*/ 8 w 127"/>
                <a:gd name="T9" fmla="*/ 174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7" h="174">
                  <a:moveTo>
                    <a:pt x="8" y="174"/>
                  </a:moveTo>
                  <a:lnTo>
                    <a:pt x="0" y="167"/>
                  </a:lnTo>
                  <a:lnTo>
                    <a:pt x="119" y="0"/>
                  </a:lnTo>
                  <a:lnTo>
                    <a:pt x="127" y="7"/>
                  </a:lnTo>
                  <a:lnTo>
                    <a:pt x="8" y="17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40" name="Freeform 90"/>
            <p:cNvSpPr>
              <a:spLocks/>
            </p:cNvSpPr>
            <p:nvPr/>
          </p:nvSpPr>
          <p:spPr bwMode="auto">
            <a:xfrm>
              <a:off x="3027" y="1905"/>
              <a:ext cx="137" cy="159"/>
            </a:xfrm>
            <a:custGeom>
              <a:avLst/>
              <a:gdLst>
                <a:gd name="T0" fmla="*/ 0 w 137"/>
                <a:gd name="T1" fmla="*/ 144 h 159"/>
                <a:gd name="T2" fmla="*/ 0 w 137"/>
                <a:gd name="T3" fmla="*/ 144 h 159"/>
                <a:gd name="T4" fmla="*/ 129 w 137"/>
                <a:gd name="T5" fmla="*/ 0 h 159"/>
                <a:gd name="T6" fmla="*/ 137 w 137"/>
                <a:gd name="T7" fmla="*/ 15 h 159"/>
                <a:gd name="T8" fmla="*/ 8 w 137"/>
                <a:gd name="T9" fmla="*/ 159 h 159"/>
                <a:gd name="T10" fmla="*/ 0 w 137"/>
                <a:gd name="T11" fmla="*/ 144 h 159"/>
                <a:gd name="T12" fmla="*/ 0 w 137"/>
                <a:gd name="T13" fmla="*/ 144 h 1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7" h="159">
                  <a:moveTo>
                    <a:pt x="0" y="144"/>
                  </a:moveTo>
                  <a:lnTo>
                    <a:pt x="0" y="144"/>
                  </a:lnTo>
                  <a:lnTo>
                    <a:pt x="129" y="0"/>
                  </a:lnTo>
                  <a:lnTo>
                    <a:pt x="137" y="15"/>
                  </a:lnTo>
                  <a:lnTo>
                    <a:pt x="8" y="159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41" name="Freeform 91"/>
            <p:cNvSpPr>
              <a:spLocks/>
            </p:cNvSpPr>
            <p:nvPr/>
          </p:nvSpPr>
          <p:spPr bwMode="auto">
            <a:xfrm>
              <a:off x="3156" y="1784"/>
              <a:ext cx="144" cy="136"/>
            </a:xfrm>
            <a:custGeom>
              <a:avLst/>
              <a:gdLst>
                <a:gd name="T0" fmla="*/ 0 w 144"/>
                <a:gd name="T1" fmla="*/ 121 h 136"/>
                <a:gd name="T2" fmla="*/ 0 w 144"/>
                <a:gd name="T3" fmla="*/ 121 h 136"/>
                <a:gd name="T4" fmla="*/ 136 w 144"/>
                <a:gd name="T5" fmla="*/ 0 h 136"/>
                <a:gd name="T6" fmla="*/ 144 w 144"/>
                <a:gd name="T7" fmla="*/ 17 h 136"/>
                <a:gd name="T8" fmla="*/ 8 w 144"/>
                <a:gd name="T9" fmla="*/ 136 h 136"/>
                <a:gd name="T10" fmla="*/ 0 w 144"/>
                <a:gd name="T11" fmla="*/ 121 h 136"/>
                <a:gd name="T12" fmla="*/ 0 w 144"/>
                <a:gd name="T13" fmla="*/ 121 h 1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" h="136">
                  <a:moveTo>
                    <a:pt x="0" y="121"/>
                  </a:moveTo>
                  <a:lnTo>
                    <a:pt x="0" y="121"/>
                  </a:lnTo>
                  <a:lnTo>
                    <a:pt x="136" y="0"/>
                  </a:lnTo>
                  <a:lnTo>
                    <a:pt x="144" y="17"/>
                  </a:lnTo>
                  <a:lnTo>
                    <a:pt x="8" y="136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42" name="Freeform 92"/>
            <p:cNvSpPr>
              <a:spLocks/>
            </p:cNvSpPr>
            <p:nvPr/>
          </p:nvSpPr>
          <p:spPr bwMode="auto">
            <a:xfrm>
              <a:off x="3292" y="1680"/>
              <a:ext cx="152" cy="121"/>
            </a:xfrm>
            <a:custGeom>
              <a:avLst/>
              <a:gdLst>
                <a:gd name="T0" fmla="*/ 0 w 152"/>
                <a:gd name="T1" fmla="*/ 104 h 121"/>
                <a:gd name="T2" fmla="*/ 0 w 152"/>
                <a:gd name="T3" fmla="*/ 104 h 121"/>
                <a:gd name="T4" fmla="*/ 144 w 152"/>
                <a:gd name="T5" fmla="*/ 0 h 121"/>
                <a:gd name="T6" fmla="*/ 152 w 152"/>
                <a:gd name="T7" fmla="*/ 15 h 121"/>
                <a:gd name="T8" fmla="*/ 8 w 152"/>
                <a:gd name="T9" fmla="*/ 121 h 121"/>
                <a:gd name="T10" fmla="*/ 0 w 152"/>
                <a:gd name="T11" fmla="*/ 104 h 121"/>
                <a:gd name="T12" fmla="*/ 0 w 152"/>
                <a:gd name="T13" fmla="*/ 104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2" h="121">
                  <a:moveTo>
                    <a:pt x="0" y="104"/>
                  </a:moveTo>
                  <a:lnTo>
                    <a:pt x="0" y="104"/>
                  </a:lnTo>
                  <a:lnTo>
                    <a:pt x="144" y="0"/>
                  </a:lnTo>
                  <a:lnTo>
                    <a:pt x="152" y="15"/>
                  </a:lnTo>
                  <a:lnTo>
                    <a:pt x="8" y="121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43" name="Freeform 93"/>
            <p:cNvSpPr>
              <a:spLocks/>
            </p:cNvSpPr>
            <p:nvPr/>
          </p:nvSpPr>
          <p:spPr bwMode="auto">
            <a:xfrm>
              <a:off x="3436" y="1609"/>
              <a:ext cx="152" cy="86"/>
            </a:xfrm>
            <a:custGeom>
              <a:avLst/>
              <a:gdLst>
                <a:gd name="T0" fmla="*/ 0 w 152"/>
                <a:gd name="T1" fmla="*/ 71 h 86"/>
                <a:gd name="T2" fmla="*/ 0 w 152"/>
                <a:gd name="T3" fmla="*/ 71 h 86"/>
                <a:gd name="T4" fmla="*/ 144 w 152"/>
                <a:gd name="T5" fmla="*/ 0 h 86"/>
                <a:gd name="T6" fmla="*/ 152 w 152"/>
                <a:gd name="T7" fmla="*/ 8 h 86"/>
                <a:gd name="T8" fmla="*/ 8 w 152"/>
                <a:gd name="T9" fmla="*/ 86 h 86"/>
                <a:gd name="T10" fmla="*/ 0 w 152"/>
                <a:gd name="T11" fmla="*/ 71 h 86"/>
                <a:gd name="T12" fmla="*/ 0 w 152"/>
                <a:gd name="T13" fmla="*/ 71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2" h="86">
                  <a:moveTo>
                    <a:pt x="0" y="71"/>
                  </a:moveTo>
                  <a:lnTo>
                    <a:pt x="0" y="71"/>
                  </a:lnTo>
                  <a:lnTo>
                    <a:pt x="144" y="0"/>
                  </a:lnTo>
                  <a:lnTo>
                    <a:pt x="152" y="8"/>
                  </a:lnTo>
                  <a:lnTo>
                    <a:pt x="8" y="86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44" name="Freeform 94"/>
            <p:cNvSpPr>
              <a:spLocks/>
            </p:cNvSpPr>
            <p:nvPr/>
          </p:nvSpPr>
          <p:spPr bwMode="auto">
            <a:xfrm>
              <a:off x="3580" y="1551"/>
              <a:ext cx="168" cy="66"/>
            </a:xfrm>
            <a:custGeom>
              <a:avLst/>
              <a:gdLst>
                <a:gd name="T0" fmla="*/ 0 w 168"/>
                <a:gd name="T1" fmla="*/ 58 h 66"/>
                <a:gd name="T2" fmla="*/ 8 w 168"/>
                <a:gd name="T3" fmla="*/ 58 h 66"/>
                <a:gd name="T4" fmla="*/ 160 w 168"/>
                <a:gd name="T5" fmla="*/ 0 h 66"/>
                <a:gd name="T6" fmla="*/ 168 w 168"/>
                <a:gd name="T7" fmla="*/ 10 h 66"/>
                <a:gd name="T8" fmla="*/ 8 w 168"/>
                <a:gd name="T9" fmla="*/ 66 h 66"/>
                <a:gd name="T10" fmla="*/ 0 w 168"/>
                <a:gd name="T11" fmla="*/ 58 h 66"/>
                <a:gd name="T12" fmla="*/ 0 w 168"/>
                <a:gd name="T13" fmla="*/ 58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8" h="66">
                  <a:moveTo>
                    <a:pt x="0" y="58"/>
                  </a:moveTo>
                  <a:lnTo>
                    <a:pt x="8" y="58"/>
                  </a:lnTo>
                  <a:lnTo>
                    <a:pt x="160" y="0"/>
                  </a:lnTo>
                  <a:lnTo>
                    <a:pt x="168" y="10"/>
                  </a:lnTo>
                  <a:lnTo>
                    <a:pt x="8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45" name="Freeform 95"/>
            <p:cNvSpPr>
              <a:spLocks/>
            </p:cNvSpPr>
            <p:nvPr/>
          </p:nvSpPr>
          <p:spPr bwMode="auto">
            <a:xfrm>
              <a:off x="3740" y="1513"/>
              <a:ext cx="167" cy="48"/>
            </a:xfrm>
            <a:custGeom>
              <a:avLst/>
              <a:gdLst>
                <a:gd name="T0" fmla="*/ 0 w 167"/>
                <a:gd name="T1" fmla="*/ 38 h 48"/>
                <a:gd name="T2" fmla="*/ 0 w 167"/>
                <a:gd name="T3" fmla="*/ 31 h 48"/>
                <a:gd name="T4" fmla="*/ 159 w 167"/>
                <a:gd name="T5" fmla="*/ 0 h 48"/>
                <a:gd name="T6" fmla="*/ 167 w 167"/>
                <a:gd name="T7" fmla="*/ 15 h 48"/>
                <a:gd name="T8" fmla="*/ 8 w 167"/>
                <a:gd name="T9" fmla="*/ 48 h 48"/>
                <a:gd name="T10" fmla="*/ 0 w 167"/>
                <a:gd name="T11" fmla="*/ 38 h 48"/>
                <a:gd name="T12" fmla="*/ 0 w 167"/>
                <a:gd name="T13" fmla="*/ 38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7" h="48">
                  <a:moveTo>
                    <a:pt x="0" y="38"/>
                  </a:moveTo>
                  <a:lnTo>
                    <a:pt x="0" y="31"/>
                  </a:lnTo>
                  <a:lnTo>
                    <a:pt x="159" y="0"/>
                  </a:lnTo>
                  <a:lnTo>
                    <a:pt x="167" y="15"/>
                  </a:lnTo>
                  <a:lnTo>
                    <a:pt x="8" y="4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46" name="Freeform 96"/>
            <p:cNvSpPr>
              <a:spLocks/>
            </p:cNvSpPr>
            <p:nvPr/>
          </p:nvSpPr>
          <p:spPr bwMode="auto">
            <a:xfrm>
              <a:off x="3899" y="1503"/>
              <a:ext cx="169" cy="25"/>
            </a:xfrm>
            <a:custGeom>
              <a:avLst/>
              <a:gdLst>
                <a:gd name="T0" fmla="*/ 0 w 169"/>
                <a:gd name="T1" fmla="*/ 10 h 25"/>
                <a:gd name="T2" fmla="*/ 0 w 169"/>
                <a:gd name="T3" fmla="*/ 10 h 25"/>
                <a:gd name="T4" fmla="*/ 169 w 169"/>
                <a:gd name="T5" fmla="*/ 0 h 25"/>
                <a:gd name="T6" fmla="*/ 169 w 169"/>
                <a:gd name="T7" fmla="*/ 18 h 25"/>
                <a:gd name="T8" fmla="*/ 8 w 169"/>
                <a:gd name="T9" fmla="*/ 25 h 25"/>
                <a:gd name="T10" fmla="*/ 0 w 169"/>
                <a:gd name="T11" fmla="*/ 10 h 25"/>
                <a:gd name="T12" fmla="*/ 0 w 169"/>
                <a:gd name="T13" fmla="*/ 1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9" h="25">
                  <a:moveTo>
                    <a:pt x="0" y="10"/>
                  </a:moveTo>
                  <a:lnTo>
                    <a:pt x="0" y="10"/>
                  </a:lnTo>
                  <a:lnTo>
                    <a:pt x="169" y="0"/>
                  </a:lnTo>
                  <a:lnTo>
                    <a:pt x="169" y="18"/>
                  </a:lnTo>
                  <a:lnTo>
                    <a:pt x="8" y="2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47" name="Rectangle 97"/>
            <p:cNvSpPr>
              <a:spLocks noChangeArrowheads="1"/>
            </p:cNvSpPr>
            <p:nvPr/>
          </p:nvSpPr>
          <p:spPr bwMode="auto">
            <a:xfrm>
              <a:off x="4061" y="1503"/>
              <a:ext cx="359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pl-PL"/>
            </a:p>
          </p:txBody>
        </p:sp>
        <p:sp>
          <p:nvSpPr>
            <p:cNvPr id="27748" name="Line 98"/>
            <p:cNvSpPr>
              <a:spLocks noChangeShapeType="1"/>
            </p:cNvSpPr>
            <p:nvPr/>
          </p:nvSpPr>
          <p:spPr bwMode="auto">
            <a:xfrm>
              <a:off x="1760" y="1820"/>
              <a:ext cx="3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49" name="Line 99"/>
            <p:cNvSpPr>
              <a:spLocks noChangeShapeType="1"/>
            </p:cNvSpPr>
            <p:nvPr/>
          </p:nvSpPr>
          <p:spPr bwMode="auto">
            <a:xfrm>
              <a:off x="1823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50" name="Line 100"/>
            <p:cNvSpPr>
              <a:spLocks noChangeShapeType="1"/>
            </p:cNvSpPr>
            <p:nvPr/>
          </p:nvSpPr>
          <p:spPr bwMode="auto">
            <a:xfrm>
              <a:off x="1887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51" name="Line 101"/>
            <p:cNvSpPr>
              <a:spLocks noChangeShapeType="1"/>
            </p:cNvSpPr>
            <p:nvPr/>
          </p:nvSpPr>
          <p:spPr bwMode="auto">
            <a:xfrm>
              <a:off x="1952" y="1820"/>
              <a:ext cx="3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52" name="Line 102"/>
            <p:cNvSpPr>
              <a:spLocks noChangeShapeType="1"/>
            </p:cNvSpPr>
            <p:nvPr/>
          </p:nvSpPr>
          <p:spPr bwMode="auto">
            <a:xfrm>
              <a:off x="2015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53" name="Line 103"/>
            <p:cNvSpPr>
              <a:spLocks noChangeShapeType="1"/>
            </p:cNvSpPr>
            <p:nvPr/>
          </p:nvSpPr>
          <p:spPr bwMode="auto">
            <a:xfrm>
              <a:off x="2079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54" name="Line 104"/>
            <p:cNvSpPr>
              <a:spLocks noChangeShapeType="1"/>
            </p:cNvSpPr>
            <p:nvPr/>
          </p:nvSpPr>
          <p:spPr bwMode="auto">
            <a:xfrm>
              <a:off x="2144" y="1820"/>
              <a:ext cx="3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55" name="Line 105"/>
            <p:cNvSpPr>
              <a:spLocks noChangeShapeType="1"/>
            </p:cNvSpPr>
            <p:nvPr/>
          </p:nvSpPr>
          <p:spPr bwMode="auto">
            <a:xfrm>
              <a:off x="2207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56" name="Line 106"/>
            <p:cNvSpPr>
              <a:spLocks noChangeShapeType="1"/>
            </p:cNvSpPr>
            <p:nvPr/>
          </p:nvSpPr>
          <p:spPr bwMode="auto">
            <a:xfrm>
              <a:off x="2271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57" name="Line 107"/>
            <p:cNvSpPr>
              <a:spLocks noChangeShapeType="1"/>
            </p:cNvSpPr>
            <p:nvPr/>
          </p:nvSpPr>
          <p:spPr bwMode="auto">
            <a:xfrm>
              <a:off x="2336" y="1820"/>
              <a:ext cx="3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58" name="Line 108"/>
            <p:cNvSpPr>
              <a:spLocks noChangeShapeType="1"/>
            </p:cNvSpPr>
            <p:nvPr/>
          </p:nvSpPr>
          <p:spPr bwMode="auto">
            <a:xfrm>
              <a:off x="2399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59" name="Line 109"/>
            <p:cNvSpPr>
              <a:spLocks noChangeShapeType="1"/>
            </p:cNvSpPr>
            <p:nvPr/>
          </p:nvSpPr>
          <p:spPr bwMode="auto">
            <a:xfrm>
              <a:off x="2463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60" name="Line 110"/>
            <p:cNvSpPr>
              <a:spLocks noChangeShapeType="1"/>
            </p:cNvSpPr>
            <p:nvPr/>
          </p:nvSpPr>
          <p:spPr bwMode="auto">
            <a:xfrm>
              <a:off x="2528" y="1820"/>
              <a:ext cx="3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61" name="Line 111"/>
            <p:cNvSpPr>
              <a:spLocks noChangeShapeType="1"/>
            </p:cNvSpPr>
            <p:nvPr/>
          </p:nvSpPr>
          <p:spPr bwMode="auto">
            <a:xfrm>
              <a:off x="2591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62" name="Line 112"/>
            <p:cNvSpPr>
              <a:spLocks noChangeShapeType="1"/>
            </p:cNvSpPr>
            <p:nvPr/>
          </p:nvSpPr>
          <p:spPr bwMode="auto">
            <a:xfrm>
              <a:off x="2655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63" name="Line 113"/>
            <p:cNvSpPr>
              <a:spLocks noChangeShapeType="1"/>
            </p:cNvSpPr>
            <p:nvPr/>
          </p:nvSpPr>
          <p:spPr bwMode="auto">
            <a:xfrm>
              <a:off x="2720" y="1820"/>
              <a:ext cx="3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64" name="Line 114"/>
            <p:cNvSpPr>
              <a:spLocks noChangeShapeType="1"/>
            </p:cNvSpPr>
            <p:nvPr/>
          </p:nvSpPr>
          <p:spPr bwMode="auto">
            <a:xfrm>
              <a:off x="2783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65" name="Line 115"/>
            <p:cNvSpPr>
              <a:spLocks noChangeShapeType="1"/>
            </p:cNvSpPr>
            <p:nvPr/>
          </p:nvSpPr>
          <p:spPr bwMode="auto">
            <a:xfrm>
              <a:off x="2847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66" name="Line 116"/>
            <p:cNvSpPr>
              <a:spLocks noChangeShapeType="1"/>
            </p:cNvSpPr>
            <p:nvPr/>
          </p:nvSpPr>
          <p:spPr bwMode="auto">
            <a:xfrm>
              <a:off x="2912" y="1820"/>
              <a:ext cx="3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67" name="Line 117"/>
            <p:cNvSpPr>
              <a:spLocks noChangeShapeType="1"/>
            </p:cNvSpPr>
            <p:nvPr/>
          </p:nvSpPr>
          <p:spPr bwMode="auto">
            <a:xfrm>
              <a:off x="2976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68" name="Line 118"/>
            <p:cNvSpPr>
              <a:spLocks noChangeShapeType="1"/>
            </p:cNvSpPr>
            <p:nvPr/>
          </p:nvSpPr>
          <p:spPr bwMode="auto">
            <a:xfrm>
              <a:off x="3039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69" name="Line 119"/>
            <p:cNvSpPr>
              <a:spLocks noChangeShapeType="1"/>
            </p:cNvSpPr>
            <p:nvPr/>
          </p:nvSpPr>
          <p:spPr bwMode="auto">
            <a:xfrm>
              <a:off x="3104" y="1820"/>
              <a:ext cx="3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70" name="Line 120"/>
            <p:cNvSpPr>
              <a:spLocks noChangeShapeType="1"/>
            </p:cNvSpPr>
            <p:nvPr/>
          </p:nvSpPr>
          <p:spPr bwMode="auto">
            <a:xfrm>
              <a:off x="3168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71" name="Line 121"/>
            <p:cNvSpPr>
              <a:spLocks noChangeShapeType="1"/>
            </p:cNvSpPr>
            <p:nvPr/>
          </p:nvSpPr>
          <p:spPr bwMode="auto">
            <a:xfrm>
              <a:off x="3231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72" name="Line 122"/>
            <p:cNvSpPr>
              <a:spLocks noChangeShapeType="1"/>
            </p:cNvSpPr>
            <p:nvPr/>
          </p:nvSpPr>
          <p:spPr bwMode="auto">
            <a:xfrm>
              <a:off x="3271" y="1820"/>
              <a:ext cx="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73" name="Line 123"/>
            <p:cNvSpPr>
              <a:spLocks noChangeShapeType="1"/>
            </p:cNvSpPr>
            <p:nvPr/>
          </p:nvSpPr>
          <p:spPr bwMode="auto">
            <a:xfrm>
              <a:off x="3271" y="1820"/>
              <a:ext cx="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74" name="Line 124"/>
            <p:cNvSpPr>
              <a:spLocks noChangeShapeType="1"/>
            </p:cNvSpPr>
            <p:nvPr/>
          </p:nvSpPr>
          <p:spPr bwMode="auto">
            <a:xfrm>
              <a:off x="3264" y="1820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75" name="Line 125"/>
            <p:cNvSpPr>
              <a:spLocks noChangeShapeType="1"/>
            </p:cNvSpPr>
            <p:nvPr/>
          </p:nvSpPr>
          <p:spPr bwMode="auto">
            <a:xfrm>
              <a:off x="3264" y="1884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76" name="Line 126"/>
            <p:cNvSpPr>
              <a:spLocks noChangeShapeType="1"/>
            </p:cNvSpPr>
            <p:nvPr/>
          </p:nvSpPr>
          <p:spPr bwMode="auto">
            <a:xfrm>
              <a:off x="3264" y="1949"/>
              <a:ext cx="1" cy="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77" name="Line 127"/>
            <p:cNvSpPr>
              <a:spLocks noChangeShapeType="1"/>
            </p:cNvSpPr>
            <p:nvPr/>
          </p:nvSpPr>
          <p:spPr bwMode="auto">
            <a:xfrm>
              <a:off x="3264" y="2012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78" name="Line 128"/>
            <p:cNvSpPr>
              <a:spLocks noChangeShapeType="1"/>
            </p:cNvSpPr>
            <p:nvPr/>
          </p:nvSpPr>
          <p:spPr bwMode="auto">
            <a:xfrm>
              <a:off x="3264" y="2076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79" name="Line 129"/>
            <p:cNvSpPr>
              <a:spLocks noChangeShapeType="1"/>
            </p:cNvSpPr>
            <p:nvPr/>
          </p:nvSpPr>
          <p:spPr bwMode="auto">
            <a:xfrm>
              <a:off x="3264" y="2141"/>
              <a:ext cx="1" cy="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80" name="Line 130"/>
            <p:cNvSpPr>
              <a:spLocks noChangeShapeType="1"/>
            </p:cNvSpPr>
            <p:nvPr/>
          </p:nvSpPr>
          <p:spPr bwMode="auto">
            <a:xfrm>
              <a:off x="3264" y="2204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81" name="Line 131"/>
            <p:cNvSpPr>
              <a:spLocks noChangeShapeType="1"/>
            </p:cNvSpPr>
            <p:nvPr/>
          </p:nvSpPr>
          <p:spPr bwMode="auto">
            <a:xfrm>
              <a:off x="3264" y="2268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82" name="Line 132"/>
            <p:cNvSpPr>
              <a:spLocks noChangeShapeType="1"/>
            </p:cNvSpPr>
            <p:nvPr/>
          </p:nvSpPr>
          <p:spPr bwMode="auto">
            <a:xfrm>
              <a:off x="3264" y="2333"/>
              <a:ext cx="1" cy="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83" name="Line 133"/>
            <p:cNvSpPr>
              <a:spLocks noChangeShapeType="1"/>
            </p:cNvSpPr>
            <p:nvPr/>
          </p:nvSpPr>
          <p:spPr bwMode="auto">
            <a:xfrm>
              <a:off x="3264" y="2396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84" name="Line 134"/>
            <p:cNvSpPr>
              <a:spLocks noChangeShapeType="1"/>
            </p:cNvSpPr>
            <p:nvPr/>
          </p:nvSpPr>
          <p:spPr bwMode="auto">
            <a:xfrm>
              <a:off x="3264" y="2460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85" name="Line 135"/>
            <p:cNvSpPr>
              <a:spLocks noChangeShapeType="1"/>
            </p:cNvSpPr>
            <p:nvPr/>
          </p:nvSpPr>
          <p:spPr bwMode="auto">
            <a:xfrm>
              <a:off x="3264" y="2525"/>
              <a:ext cx="1" cy="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86" name="Line 136"/>
            <p:cNvSpPr>
              <a:spLocks noChangeShapeType="1"/>
            </p:cNvSpPr>
            <p:nvPr/>
          </p:nvSpPr>
          <p:spPr bwMode="auto">
            <a:xfrm>
              <a:off x="3264" y="2588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87" name="Line 137"/>
            <p:cNvSpPr>
              <a:spLocks noChangeShapeType="1"/>
            </p:cNvSpPr>
            <p:nvPr/>
          </p:nvSpPr>
          <p:spPr bwMode="auto">
            <a:xfrm>
              <a:off x="3264" y="2652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88" name="Line 138"/>
            <p:cNvSpPr>
              <a:spLocks noChangeShapeType="1"/>
            </p:cNvSpPr>
            <p:nvPr/>
          </p:nvSpPr>
          <p:spPr bwMode="auto">
            <a:xfrm>
              <a:off x="3264" y="2717"/>
              <a:ext cx="1" cy="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89" name="Line 139"/>
            <p:cNvSpPr>
              <a:spLocks noChangeShapeType="1"/>
            </p:cNvSpPr>
            <p:nvPr/>
          </p:nvSpPr>
          <p:spPr bwMode="auto">
            <a:xfrm>
              <a:off x="3264" y="2780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90" name="Line 140"/>
            <p:cNvSpPr>
              <a:spLocks noChangeShapeType="1"/>
            </p:cNvSpPr>
            <p:nvPr/>
          </p:nvSpPr>
          <p:spPr bwMode="auto">
            <a:xfrm>
              <a:off x="3264" y="2844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91" name="Line 141"/>
            <p:cNvSpPr>
              <a:spLocks noChangeShapeType="1"/>
            </p:cNvSpPr>
            <p:nvPr/>
          </p:nvSpPr>
          <p:spPr bwMode="auto">
            <a:xfrm>
              <a:off x="3264" y="2909"/>
              <a:ext cx="1" cy="2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92" name="Line 142"/>
            <p:cNvSpPr>
              <a:spLocks noChangeShapeType="1"/>
            </p:cNvSpPr>
            <p:nvPr/>
          </p:nvSpPr>
          <p:spPr bwMode="auto">
            <a:xfrm>
              <a:off x="3264" y="2932"/>
              <a:ext cx="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93" name="Line 143"/>
            <p:cNvSpPr>
              <a:spLocks noChangeShapeType="1"/>
            </p:cNvSpPr>
            <p:nvPr/>
          </p:nvSpPr>
          <p:spPr bwMode="auto">
            <a:xfrm>
              <a:off x="3264" y="2932"/>
              <a:ext cx="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794" name="Rectangle 144"/>
            <p:cNvSpPr>
              <a:spLocks noChangeArrowheads="1"/>
            </p:cNvSpPr>
            <p:nvPr/>
          </p:nvSpPr>
          <p:spPr bwMode="auto">
            <a:xfrm>
              <a:off x="1879" y="1693"/>
              <a:ext cx="62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 i="1">
                  <a:solidFill>
                    <a:srgbClr val="000000"/>
                  </a:solidFill>
                  <a:latin typeface="Palatino" pitchFamily="18" charset="0"/>
                </a:rPr>
                <a:t>u</a:t>
              </a:r>
              <a:endParaRPr lang="pl-PL"/>
            </a:p>
          </p:txBody>
        </p:sp>
        <p:sp>
          <p:nvSpPr>
            <p:cNvPr id="27795" name="Rectangle 145"/>
            <p:cNvSpPr>
              <a:spLocks noChangeArrowheads="1"/>
            </p:cNvSpPr>
            <p:nvPr/>
          </p:nvSpPr>
          <p:spPr bwMode="auto">
            <a:xfrm>
              <a:off x="3294" y="2797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pl-PL"/>
            </a:p>
          </p:txBody>
        </p:sp>
        <p:sp>
          <p:nvSpPr>
            <p:cNvPr id="27796" name="Rectangle 146"/>
            <p:cNvSpPr>
              <a:spLocks noChangeArrowheads="1"/>
            </p:cNvSpPr>
            <p:nvPr/>
          </p:nvSpPr>
          <p:spPr bwMode="auto">
            <a:xfrm>
              <a:off x="3319" y="2267"/>
              <a:ext cx="9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F(</a:t>
              </a:r>
              <a:endParaRPr lang="pl-PL"/>
            </a:p>
          </p:txBody>
        </p:sp>
        <p:sp>
          <p:nvSpPr>
            <p:cNvPr id="27797" name="Rectangle 147"/>
            <p:cNvSpPr>
              <a:spLocks noChangeArrowheads="1"/>
            </p:cNvSpPr>
            <p:nvPr/>
          </p:nvSpPr>
          <p:spPr bwMode="auto">
            <a:xfrm>
              <a:off x="3417" y="2269"/>
              <a:ext cx="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pl-PL"/>
            </a:p>
          </p:txBody>
        </p:sp>
        <p:sp>
          <p:nvSpPr>
            <p:cNvPr id="27798" name="Rectangle 148"/>
            <p:cNvSpPr>
              <a:spLocks noChangeArrowheads="1"/>
            </p:cNvSpPr>
            <p:nvPr/>
          </p:nvSpPr>
          <p:spPr bwMode="auto">
            <a:xfrm>
              <a:off x="3473" y="2267"/>
              <a:ext cx="37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pl-PL" sz="1400">
                  <a:solidFill>
                    <a:srgbClr val="000000"/>
                  </a:solidFill>
                  <a:latin typeface="Palatino" pitchFamily="18" charset="0"/>
                </a:rPr>
                <a:t>)</a:t>
              </a:r>
              <a:endParaRPr lang="pl-PL"/>
            </a:p>
          </p:txBody>
        </p:sp>
      </p:grpSp>
      <p:sp>
        <p:nvSpPr>
          <p:cNvPr id="27657" name="Rectangle 2"/>
          <p:cNvSpPr txBox="1">
            <a:spLocks noChangeArrowheads="1"/>
          </p:cNvSpPr>
          <p:nvPr/>
        </p:nvSpPr>
        <p:spPr bwMode="auto">
          <a:xfrm>
            <a:off x="987722" y="307224"/>
            <a:ext cx="6668494" cy="10746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ctr" eaLnBrk="0" hangingPunct="0"/>
            <a:r>
              <a:rPr lang="pl-PL" sz="3200" b="1" dirty="0">
                <a:solidFill>
                  <a:schemeClr val="tx2"/>
                </a:solidFill>
                <a:latin typeface="Arial Narrow" pitchFamily="34" charset="0"/>
              </a:rPr>
              <a:t>Generowanie liczb losowych</a:t>
            </a:r>
          </a:p>
          <a:p>
            <a:pPr algn="ctr" eaLnBrk="0" hangingPunct="0"/>
            <a:r>
              <a:rPr lang="pl-PL" sz="3200" b="1" dirty="0">
                <a:solidFill>
                  <a:schemeClr val="tx2"/>
                </a:solidFill>
                <a:latin typeface="Arial Narrow" pitchFamily="34" charset="0"/>
              </a:rPr>
              <a:t>Metoda odwracania dystrybuanty</a:t>
            </a:r>
          </a:p>
        </p:txBody>
      </p:sp>
    </p:spTree>
    <p:extLst>
      <p:ext uri="{BB962C8B-B14F-4D97-AF65-F5344CB8AC3E}">
        <p14:creationId xmlns:p14="http://schemas.microsoft.com/office/powerpoint/2010/main" val="414026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577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20" y="111820"/>
            <a:ext cx="8856984" cy="1077218"/>
          </a:xfrm>
        </p:spPr>
        <p:txBody>
          <a:bodyPr/>
          <a:lstStyle/>
          <a:p>
            <a:r>
              <a:rPr lang="pl-PL" dirty="0"/>
              <a:t>Generacja liczb (pseudo)losowych </a:t>
            </a:r>
            <a:br>
              <a:rPr lang="pl-PL" dirty="0"/>
            </a:br>
            <a:r>
              <a:rPr lang="pl-PL" dirty="0"/>
              <a:t>Metoda odwracania dystrybuanty w Excelu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51520" y="1524000"/>
            <a:ext cx="8892480" cy="4572000"/>
          </a:xfrm>
        </p:spPr>
        <p:txBody>
          <a:bodyPr/>
          <a:lstStyle/>
          <a:p>
            <a:endParaRPr lang="en-US" dirty="0"/>
          </a:p>
          <a:p>
            <a:pPr hangingPunct="0"/>
            <a:r>
              <a:rPr lang="pl-PL" sz="2800" dirty="0"/>
              <a:t>Rozkłady ciągłe </a:t>
            </a:r>
            <a:endParaRPr lang="en-US" sz="1800" dirty="0"/>
          </a:p>
          <a:p>
            <a:pPr lvl="1" hangingPunct="0"/>
            <a:r>
              <a:rPr lang="pl-PL" sz="2000" dirty="0" err="1"/>
              <a:t>Funckje</a:t>
            </a:r>
            <a:r>
              <a:rPr lang="pl-PL" sz="2000" dirty="0"/>
              <a:t> ROZKŁ.*</a:t>
            </a:r>
            <a:endParaRPr lang="en-US" sz="1400" dirty="0"/>
          </a:p>
          <a:p>
            <a:pPr lvl="1" hangingPunct="0"/>
            <a:r>
              <a:rPr lang="pl-PL" sz="2000" dirty="0"/>
              <a:t>=ROZKŁ.NORMALNY.ODWR(LOS();srednia;odch_standardowe)</a:t>
            </a:r>
            <a:endParaRPr lang="en-US" sz="2000" dirty="0"/>
          </a:p>
          <a:p>
            <a:pPr lvl="1" hangingPunct="0"/>
            <a:r>
              <a:rPr lang="pl-PL" sz="2000" dirty="0"/>
              <a:t>=ROZKŁ.LOG.ODWR(LOS();srednia;odch_standardowe) </a:t>
            </a:r>
            <a:endParaRPr lang="en-US" sz="2000" dirty="0"/>
          </a:p>
          <a:p>
            <a:pPr lvl="1" hangingPunct="0"/>
            <a:r>
              <a:rPr lang="pl-PL" sz="2000" dirty="0"/>
              <a:t>=ROZKŁ.BETA.ODWR(LOS();alfa;beta)</a:t>
            </a:r>
            <a:endParaRPr lang="en-US" sz="2000" dirty="0"/>
          </a:p>
          <a:p>
            <a:pPr hangingPunct="0"/>
            <a:r>
              <a:rPr lang="pl-PL" sz="2800" dirty="0"/>
              <a:t>Rozkłady dyskretne </a:t>
            </a:r>
            <a:endParaRPr lang="en-US" sz="1800" dirty="0"/>
          </a:p>
          <a:p>
            <a:pPr lvl="1" hangingPunct="0"/>
            <a:r>
              <a:rPr lang="pl-PL" sz="2000" dirty="0"/>
              <a:t>należy wcześniej przygotować tabelę ze skumulowanymi prawdopodobieństwami rozpoczynając od zera</a:t>
            </a:r>
            <a:endParaRPr lang="en-US" sz="1400" dirty="0"/>
          </a:p>
          <a:p>
            <a:pPr lvl="1" hangingPunct="0"/>
            <a:r>
              <a:rPr lang="pl-PL" sz="2000" dirty="0"/>
              <a:t>=WYSZUKAJ.PIONOWO(LOS();adres_tablicy;2)</a:t>
            </a:r>
            <a:endParaRPr lang="en-US" sz="2000" dirty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4294967295"/>
          </p:nvPr>
        </p:nvSpPr>
        <p:spPr>
          <a:xfrm>
            <a:off x="7467600" y="6400800"/>
            <a:ext cx="1524000" cy="457200"/>
          </a:xfrm>
          <a:prstGeom prst="rect">
            <a:avLst/>
          </a:prstGeom>
        </p:spPr>
        <p:txBody>
          <a:bodyPr/>
          <a:lstStyle/>
          <a:p>
            <a:fld id="{9CC4ACEB-8638-42AA-9A72-B96AE125A14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752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pl-PL" sz="700"/>
              <a:t>Strona </a:t>
            </a:r>
            <a:fld id="{409A0FC3-E075-41F1-8C2A-2A876AD7CB9E}" type="slidenum">
              <a:rPr lang="pl-PL" sz="700" smtClean="0"/>
              <a:pPr/>
              <a:t>28</a:t>
            </a:fld>
            <a:endParaRPr lang="pl-PL" sz="700" i="0">
              <a:latin typeface="Times New Roman" pitchFamily="18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284648" y="531478"/>
            <a:ext cx="8600112" cy="397545"/>
          </a:xfrm>
        </p:spPr>
        <p:txBody>
          <a:bodyPr/>
          <a:lstStyle/>
          <a:p>
            <a:r>
              <a:rPr lang="pl-PL" dirty="0"/>
              <a:t>Generowanie liczb z rozkładu jednostajnego przy pomocy komputera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Random number seed </a:t>
            </a:r>
            <a:r>
              <a:rPr lang="pl-PL" dirty="0"/>
              <a:t>(stała losowanie, </a:t>
            </a:r>
            <a:r>
              <a:rPr lang="pl-PL" i="1" strike="sngStrike" dirty="0"/>
              <a:t>rozrzut</a:t>
            </a:r>
            <a:r>
              <a:rPr lang="pl-PL" dirty="0"/>
              <a:t>)</a:t>
            </a:r>
            <a:endParaRPr lang="en-US" dirty="0"/>
          </a:p>
          <a:p>
            <a:pPr lvl="1"/>
            <a:r>
              <a:rPr lang="pl-PL" dirty="0"/>
              <a:t>Generatory liczb pseudolosowych są funkcjami rekurencyjnymi</a:t>
            </a:r>
            <a:endParaRPr lang="en-US" dirty="0"/>
          </a:p>
          <a:p>
            <a:pPr lvl="1"/>
            <a:r>
              <a:rPr lang="pl-PL" dirty="0"/>
              <a:t>Użycie tej samej stałej losowania gwarantuje taką samą sekwencję liczb pseudolosowych 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Microsoft Excel</a:t>
            </a:r>
          </a:p>
          <a:p>
            <a:pPr lvl="1"/>
            <a:r>
              <a:rPr lang="pl-PL" dirty="0"/>
              <a:t>Funkcja LOS</a:t>
            </a:r>
            <a:r>
              <a:rPr lang="en-US" dirty="0"/>
              <a:t>() </a:t>
            </a:r>
            <a:r>
              <a:rPr lang="pl-PL" dirty="0"/>
              <a:t>zwraca liczbę pseudolosową z zakresu</a:t>
            </a:r>
            <a:r>
              <a:rPr lang="en-US" dirty="0"/>
              <a:t> </a:t>
            </a:r>
            <a:r>
              <a:rPr lang="pl-PL" dirty="0"/>
              <a:t>&lt;0</a:t>
            </a:r>
            <a:r>
              <a:rPr lang="en-US" dirty="0"/>
              <a:t>,</a:t>
            </a:r>
            <a:r>
              <a:rPr lang="pl-PL" dirty="0"/>
              <a:t>1)</a:t>
            </a:r>
            <a:endParaRPr lang="en-US" dirty="0"/>
          </a:p>
          <a:p>
            <a:pPr lvl="1"/>
            <a:r>
              <a:rPr lang="pl-PL" dirty="0"/>
              <a:t>Analiza danych </a:t>
            </a:r>
            <a:r>
              <a:rPr lang="en-US" dirty="0"/>
              <a:t>-&gt; </a:t>
            </a:r>
            <a:r>
              <a:rPr lang="pl-PL" dirty="0"/>
              <a:t>Generacja liczb pseudolosowych pozwala na ustawienie wartości </a:t>
            </a:r>
            <a:r>
              <a:rPr lang="pl-PL" dirty="0" err="1"/>
              <a:t>seed</a:t>
            </a:r>
            <a:r>
              <a:rPr lang="pl-PL" dirty="0"/>
              <a:t> </a:t>
            </a:r>
            <a:endParaRPr lang="en-US" dirty="0"/>
          </a:p>
          <a:p>
            <a:r>
              <a:rPr lang="pl-PL" dirty="0"/>
              <a:t>Programowanie</a:t>
            </a:r>
            <a:endParaRPr lang="en-US" dirty="0"/>
          </a:p>
          <a:p>
            <a:pPr lvl="1"/>
            <a:r>
              <a:rPr lang="en-US" dirty="0" err="1"/>
              <a:t>Math.rand</a:t>
            </a:r>
            <a:r>
              <a:rPr lang="en-US" dirty="0"/>
              <a:t>() </a:t>
            </a:r>
            <a:r>
              <a:rPr lang="pl-PL" dirty="0"/>
              <a:t>lub podobna funkcja jest dostępna w każdym języku programowania i zwraca wartość z zakresu &lt;0</a:t>
            </a:r>
            <a:r>
              <a:rPr lang="en-US" dirty="0"/>
              <a:t>,</a:t>
            </a:r>
            <a:r>
              <a:rPr lang="pl-PL" dirty="0"/>
              <a:t>1)</a:t>
            </a:r>
            <a:endParaRPr lang="en-US" dirty="0"/>
          </a:p>
          <a:p>
            <a:pPr lvl="1"/>
            <a:r>
              <a:rPr lang="pl-PL" dirty="0"/>
              <a:t>Czas systemowy jest domyślnie stosowany jako stała losowania</a:t>
            </a:r>
            <a:endParaRPr lang="en-US" dirty="0"/>
          </a:p>
          <a:p>
            <a:pPr lvl="1"/>
            <a:r>
              <a:rPr lang="pl-PL" dirty="0"/>
              <a:t>Generatory </a:t>
            </a:r>
            <a:r>
              <a:rPr lang="en-US" dirty="0"/>
              <a:t>Open source (</a:t>
            </a:r>
            <a:r>
              <a:rPr lang="pl-PL" dirty="0" err="1"/>
              <a:t>n.p</a:t>
            </a:r>
            <a:r>
              <a:rPr lang="en-US" dirty="0"/>
              <a:t>. </a:t>
            </a:r>
            <a:r>
              <a:rPr lang="en-US" dirty="0" err="1"/>
              <a:t>Mersenne</a:t>
            </a:r>
            <a:r>
              <a:rPr lang="en-US" dirty="0"/>
              <a:t> Twister) </a:t>
            </a:r>
          </a:p>
          <a:p>
            <a:pPr lvl="2"/>
            <a:r>
              <a:rPr lang="pl-PL" dirty="0"/>
              <a:t>Szybkość, jakość, dobre właściwości statystyczne </a:t>
            </a:r>
            <a:endParaRPr lang="en-US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162800" y="6632575"/>
            <a:ext cx="1905000" cy="152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l-PL"/>
              <a:t>Strona </a:t>
            </a:r>
            <a:fld id="{CE974F96-179D-4F45-A3BC-78C57C810EB0}" type="slidenum">
              <a:rPr lang="pl-PL" smtClean="0"/>
              <a:pPr/>
              <a:t>29</a:t>
            </a:fld>
            <a:endParaRPr lang="pl-PL" i="0">
              <a:latin typeface="Times New Roman" pitchFamily="18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xfrm>
            <a:off x="615950" y="441325"/>
            <a:ext cx="8027988" cy="576263"/>
          </a:xfrm>
        </p:spPr>
        <p:txBody>
          <a:bodyPr>
            <a:normAutofit fontScale="90000"/>
          </a:bodyPr>
          <a:lstStyle/>
          <a:p>
            <a:r>
              <a:rPr lang="pl-PL" sz="3200" dirty="0"/>
              <a:t>Eksperymenty i symulacja</a:t>
            </a:r>
          </a:p>
        </p:txBody>
      </p:sp>
      <p:sp>
        <p:nvSpPr>
          <p:cNvPr id="1208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534400" cy="5702300"/>
          </a:xfrm>
        </p:spPr>
        <p:txBody>
          <a:bodyPr>
            <a:noAutofit/>
          </a:bodyPr>
          <a:lstStyle/>
          <a:p>
            <a:r>
              <a:rPr lang="pl-PL" dirty="0"/>
              <a:t>Wielokrotnie powtarzamy eksperyment w celu oszacowania</a:t>
            </a:r>
            <a:br>
              <a:rPr lang="pl-PL" dirty="0"/>
            </a:br>
            <a:r>
              <a:rPr lang="pl-PL" dirty="0"/>
              <a:t> </a:t>
            </a:r>
            <a:r>
              <a:rPr lang="pl-PL" u="sng" dirty="0"/>
              <a:t>rozkładu zmiennej losowej</a:t>
            </a:r>
            <a:r>
              <a:rPr lang="pl-PL" dirty="0"/>
              <a:t> opisującej charakterystykę systemu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Składamy (numerycznie) funkcje gęstości zmiennych losowych</a:t>
            </a:r>
          </a:p>
          <a:p>
            <a:r>
              <a:rPr lang="pl-PL" dirty="0"/>
              <a:t>Metoda pozwala eksperymentalnie ocenić reakcję systemu na</a:t>
            </a:r>
          </a:p>
          <a:p>
            <a:pPr lvl="1"/>
            <a:r>
              <a:rPr lang="pl-PL" dirty="0"/>
              <a:t>Zjawiska losowe</a:t>
            </a:r>
          </a:p>
          <a:p>
            <a:pPr lvl="1"/>
            <a:r>
              <a:rPr lang="pl-PL" dirty="0"/>
              <a:t>Zmianę zasad działania systemu </a:t>
            </a:r>
          </a:p>
          <a:p>
            <a:pPr lvl="1"/>
            <a:r>
              <a:rPr lang="pl-PL" dirty="0"/>
              <a:t>Zmianę struktury systemu</a:t>
            </a:r>
          </a:p>
          <a:p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</p:txBody>
      </p:sp>
      <p:sp>
        <p:nvSpPr>
          <p:cNvPr id="19462" name="Rectangle 680"/>
          <p:cNvSpPr>
            <a:spLocks noChangeArrowheads="1"/>
          </p:cNvSpPr>
          <p:nvPr/>
        </p:nvSpPr>
        <p:spPr bwMode="auto">
          <a:xfrm>
            <a:off x="1625600" y="704056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63" name="Rectangle 681"/>
          <p:cNvSpPr>
            <a:spLocks noChangeArrowheads="1"/>
          </p:cNvSpPr>
          <p:nvPr/>
        </p:nvSpPr>
        <p:spPr bwMode="auto">
          <a:xfrm>
            <a:off x="1625600" y="7042150"/>
            <a:ext cx="6350" cy="3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64" name="Rectangle 682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65" name="Rectangle 683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66" name="Rectangle 684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67" name="Rectangle 685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68" name="Rectangle 686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69" name="Rectangle 687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70" name="Rectangle 688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71" name="Rectangle 689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72" name="Rectangle 690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73" name="Rectangle 691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74" name="Rectangle 692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75" name="Rectangle 693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76" name="Rectangle 694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77" name="Rectangle 695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78" name="Rectangle 696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79" name="Rectangle 697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80" name="Rectangle 698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81" name="Rectangle 699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82" name="Rectangle 700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83" name="Rectangle 701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84" name="Rectangle 702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85" name="Rectangle 703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86" name="Rectangle 704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87" name="Rectangle 705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88" name="Rectangle 706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89" name="Rectangle 707"/>
          <p:cNvSpPr>
            <a:spLocks noChangeArrowheads="1"/>
          </p:cNvSpPr>
          <p:nvPr/>
        </p:nvSpPr>
        <p:spPr bwMode="auto">
          <a:xfrm>
            <a:off x="-5549900" y="-193675"/>
            <a:ext cx="952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90" name="Rectangle 953"/>
          <p:cNvSpPr>
            <a:spLocks noChangeArrowheads="1"/>
          </p:cNvSpPr>
          <p:nvPr/>
        </p:nvSpPr>
        <p:spPr bwMode="auto">
          <a:xfrm>
            <a:off x="1912938" y="8377238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91" name="Rectangle 956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92" name="Rectangle 957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93" name="Rectangle 958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94" name="Rectangle 959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95" name="Rectangle 960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96" name="Rectangle 961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97" name="Rectangle 962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98" name="Rectangle 963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499" name="Rectangle 964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00" name="Rectangle 965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01" name="Rectangle 966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02" name="Rectangle 967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03" name="Rectangle 968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04" name="Rectangle 969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05" name="Rectangle 970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06" name="Rectangle 971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07" name="Rectangle 972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08" name="Rectangle 973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09" name="Rectangle 974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10" name="Rectangle 975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11" name="Rectangle 976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12" name="Rectangle 977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13" name="Rectangle 978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14" name="Rectangle 979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15" name="Rectangle 980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16" name="Rectangle 981"/>
          <p:cNvSpPr>
            <a:spLocks noChangeArrowheads="1"/>
          </p:cNvSpPr>
          <p:nvPr/>
        </p:nvSpPr>
        <p:spPr bwMode="auto">
          <a:xfrm>
            <a:off x="-6213475" y="2436813"/>
            <a:ext cx="6350" cy="3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/>
          </a:p>
        </p:txBody>
      </p:sp>
      <p:sp>
        <p:nvSpPr>
          <p:cNvPr id="19517" name="Rectangle 1017"/>
          <p:cNvSpPr>
            <a:spLocks noChangeArrowheads="1"/>
          </p:cNvSpPr>
          <p:nvPr/>
        </p:nvSpPr>
        <p:spPr bwMode="auto">
          <a:xfrm>
            <a:off x="2293938" y="8890000"/>
            <a:ext cx="12700" cy="3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2</a:t>
            </a:r>
            <a:endParaRPr lang="en-US"/>
          </a:p>
        </p:txBody>
      </p:sp>
      <p:sp>
        <p:nvSpPr>
          <p:cNvPr id="19518" name="Rectangle 1022"/>
          <p:cNvSpPr>
            <a:spLocks noChangeArrowheads="1"/>
          </p:cNvSpPr>
          <p:nvPr/>
        </p:nvSpPr>
        <p:spPr bwMode="auto">
          <a:xfrm>
            <a:off x="2781300" y="8890000"/>
            <a:ext cx="12700" cy="3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200">
                <a:solidFill>
                  <a:srgbClr val="000000"/>
                </a:solidFill>
                <a:latin typeface="Palatino" pitchFamily="18" charset="0"/>
              </a:rPr>
              <a:t>7</a:t>
            </a:r>
            <a:endParaRPr lang="en-US"/>
          </a:p>
        </p:txBody>
      </p:sp>
      <p:sp>
        <p:nvSpPr>
          <p:cNvPr id="519" name="Prostokąt zaokrąglony 518"/>
          <p:cNvSpPr/>
          <p:nvPr/>
        </p:nvSpPr>
        <p:spPr>
          <a:xfrm>
            <a:off x="3401144" y="2240868"/>
            <a:ext cx="3384376" cy="100811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dirty="0"/>
              <a:t>Model symulacyjny</a:t>
            </a:r>
            <a:endParaRPr lang="en-GB" sz="2400" dirty="0"/>
          </a:p>
        </p:txBody>
      </p:sp>
      <p:sp>
        <p:nvSpPr>
          <p:cNvPr id="520" name="Strzałka w dół 519"/>
          <p:cNvSpPr/>
          <p:nvPr/>
        </p:nvSpPr>
        <p:spPr>
          <a:xfrm flipV="1">
            <a:off x="4752020" y="3320988"/>
            <a:ext cx="216024" cy="360040"/>
          </a:xfrm>
          <a:prstGeom prst="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1" name="Prostokąt 520"/>
          <p:cNvSpPr/>
          <p:nvPr/>
        </p:nvSpPr>
        <p:spPr>
          <a:xfrm>
            <a:off x="3023828" y="3789040"/>
            <a:ext cx="3708412" cy="68407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/>
              <a:t>Kalibracja</a:t>
            </a:r>
            <a:br>
              <a:rPr lang="pl-PL" sz="2000" dirty="0"/>
            </a:br>
            <a:r>
              <a:rPr lang="pl-PL" sz="2000" dirty="0"/>
              <a:t>(parametry niekontrolowane)</a:t>
            </a:r>
            <a:endParaRPr lang="en-GB" sz="2000" dirty="0"/>
          </a:p>
        </p:txBody>
      </p:sp>
      <p:sp>
        <p:nvSpPr>
          <p:cNvPr id="522" name="Prostokąt 521"/>
          <p:cNvSpPr/>
          <p:nvPr/>
        </p:nvSpPr>
        <p:spPr>
          <a:xfrm>
            <a:off x="215516" y="2276872"/>
            <a:ext cx="2484276" cy="122413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dirty="0"/>
              <a:t>Scenariusze</a:t>
            </a:r>
          </a:p>
          <a:p>
            <a:pPr algn="ctr"/>
            <a:r>
              <a:rPr lang="pl-PL" sz="2000" dirty="0"/>
              <a:t>(decyzje, parametry kontrolowane</a:t>
            </a:r>
            <a:r>
              <a:rPr lang="pl-PL" sz="2400" dirty="0"/>
              <a:t>)</a:t>
            </a:r>
            <a:endParaRPr lang="en-GB" sz="2400" dirty="0"/>
          </a:p>
        </p:txBody>
      </p:sp>
      <p:sp>
        <p:nvSpPr>
          <p:cNvPr id="523" name="Prostokąt 522"/>
          <p:cNvSpPr/>
          <p:nvPr/>
        </p:nvSpPr>
        <p:spPr>
          <a:xfrm>
            <a:off x="7380312" y="2276872"/>
            <a:ext cx="1512168" cy="140415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dirty="0"/>
              <a:t>Skutki </a:t>
            </a:r>
            <a:r>
              <a:rPr lang="pl-PL" sz="2000" dirty="0"/>
              <a:t>(realizacje zmiennych losowych)</a:t>
            </a:r>
            <a:endParaRPr lang="en-GB" sz="2000" dirty="0"/>
          </a:p>
        </p:txBody>
      </p:sp>
      <p:sp>
        <p:nvSpPr>
          <p:cNvPr id="524" name="Strzałka w prawo 523"/>
          <p:cNvSpPr/>
          <p:nvPr/>
        </p:nvSpPr>
        <p:spPr>
          <a:xfrm>
            <a:off x="2843808" y="2420888"/>
            <a:ext cx="468052" cy="72008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5" name="Strzałka w prawo 524"/>
          <p:cNvSpPr/>
          <p:nvPr/>
        </p:nvSpPr>
        <p:spPr>
          <a:xfrm>
            <a:off x="6840252" y="2384884"/>
            <a:ext cx="468052" cy="72008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8211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714120" y="531478"/>
            <a:ext cx="3715762" cy="397545"/>
          </a:xfrm>
        </p:spPr>
        <p:txBody>
          <a:bodyPr/>
          <a:lstStyle/>
          <a:p>
            <a:r>
              <a:rPr lang="pl-PL" dirty="0"/>
              <a:t>Układ raportu końcowego (1)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pl-PL" u="sng" dirty="0"/>
              <a:t>Strona tytułowa:</a:t>
            </a:r>
            <a:r>
              <a:rPr lang="pl-PL" dirty="0"/>
              <a:t> :</a:t>
            </a:r>
          </a:p>
          <a:p>
            <a:r>
              <a:rPr lang="pl-PL" dirty="0"/>
              <a:t>Tytuł </a:t>
            </a:r>
          </a:p>
          <a:p>
            <a:r>
              <a:rPr lang="pl-PL" dirty="0"/>
              <a:t>Numer i nazwa przedmiotu</a:t>
            </a:r>
          </a:p>
          <a:p>
            <a:r>
              <a:rPr lang="pl-PL" dirty="0"/>
              <a:t>Nazwiska, imiona i numery albumów autorów</a:t>
            </a:r>
          </a:p>
          <a:p>
            <a:r>
              <a:rPr lang="pl-PL" dirty="0"/>
              <a:t>Miejsce i data powstania raportu</a:t>
            </a:r>
          </a:p>
          <a:p>
            <a:pPr marL="0" indent="0">
              <a:buNone/>
            </a:pPr>
            <a:r>
              <a:rPr lang="pl-PL" dirty="0"/>
              <a:t>2. </a:t>
            </a:r>
            <a:r>
              <a:rPr lang="pl-PL" u="sng" dirty="0"/>
              <a:t>Podsumowanie:</a:t>
            </a:r>
            <a:r>
              <a:rPr lang="pl-PL" dirty="0"/>
              <a:t> (tzw. </a:t>
            </a:r>
            <a:r>
              <a:rPr lang="pl-PL" i="1" dirty="0" err="1"/>
              <a:t>executive</a:t>
            </a:r>
            <a:r>
              <a:rPr lang="pl-PL" i="1" dirty="0"/>
              <a:t> </a:t>
            </a:r>
            <a:r>
              <a:rPr lang="pl-PL" i="1" dirty="0" err="1"/>
              <a:t>summary</a:t>
            </a:r>
            <a:r>
              <a:rPr lang="pl-PL" dirty="0"/>
              <a:t>) Wskazanie głównych wyników (również liczbowych) i wniosków z raportu – propozycji rozwiązania problemu wraz z krótkim uzasadnieniem. W podsumowaniu powinno używać się łatwego słownictwa nie zawierającego żargonu technicznego. </a:t>
            </a:r>
          </a:p>
          <a:p>
            <a:pPr marL="0" indent="0">
              <a:buNone/>
            </a:pPr>
            <a:r>
              <a:rPr lang="pl-PL" dirty="0"/>
              <a:t>3. </a:t>
            </a:r>
            <a:r>
              <a:rPr lang="pl-PL" u="sng" dirty="0"/>
              <a:t>Opis organizacji: </a:t>
            </a:r>
            <a:r>
              <a:rPr lang="pl-PL" dirty="0"/>
              <a:t>Podsumowanie rodzaju działalności organizacji, rodzaj produktów/usług oferowanych klientom, wielkość organizacji, rodzaj rynku (monopol, doskonała konkurencja itp.), główni konkurenci.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Strona </a:t>
            </a:r>
            <a:fld id="{AA6845B3-CFF2-4207-B53A-432CB4A4B517}" type="slidenum">
              <a:rPr lang="pl-PL" smtClean="0"/>
              <a:pPr>
                <a:defRPr/>
              </a:pPr>
              <a:t>3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6675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11178"/>
            <a:ext cx="7467600" cy="1077860"/>
          </a:xfrm>
          <a:noFill/>
        </p:spPr>
        <p:txBody>
          <a:bodyPr wrap="square" lIns="92075" tIns="46038" rIns="92075" bIns="46038"/>
          <a:lstStyle/>
          <a:p>
            <a:pPr defTabSz="762000"/>
            <a:r>
              <a:rPr lang="pl-PL" dirty="0"/>
              <a:t>Studium przypadku: wprowadzenie na rynek nowego produktu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defTabSz="762000"/>
            <a:r>
              <a:rPr lang="pl-PL" dirty="0"/>
              <a:t>Firma farmaceutyczna Pharma GmbH chce wprowadzić na rynek nowy produkt. Przedmiotem zainteresowania firmy jest wartość bieżąca netto przedsięwzięcia osiągnięta w ciągu 10 lat. Rok rozpoczęcia produkcji nowego produktu nie jest znany z pewnością. Nie jesteśmy także pewni tego, czy będziemy pierwsi na rynku. Nasz udział w rynku zależy od tego, kiedy się na nim pojawimy.</a:t>
            </a:r>
          </a:p>
          <a:p>
            <a:pPr defTabSz="762000"/>
            <a:r>
              <a:rPr lang="pl-PL" dirty="0"/>
              <a:t>Nasz rynek rozwija się - także ze zmiennym tempem.</a:t>
            </a:r>
          </a:p>
          <a:p>
            <a:pPr defTabSz="762000"/>
            <a:r>
              <a:rPr lang="pl-PL" dirty="0"/>
              <a:t>Czy zarobimy?</a:t>
            </a:r>
          </a:p>
        </p:txBody>
      </p:sp>
    </p:spTree>
    <p:extLst>
      <p:ext uri="{BB962C8B-B14F-4D97-AF65-F5344CB8AC3E}">
        <p14:creationId xmlns:p14="http://schemas.microsoft.com/office/powerpoint/2010/main" val="1334652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678854" y="531478"/>
            <a:ext cx="3786294" cy="397545"/>
          </a:xfrm>
        </p:spPr>
        <p:txBody>
          <a:bodyPr/>
          <a:lstStyle/>
          <a:p>
            <a:r>
              <a:rPr lang="pl-PL" dirty="0"/>
              <a:t>Układ raportu końcowego  (2)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4. </a:t>
            </a:r>
            <a:r>
              <a:rPr lang="pl-PL" u="sng" dirty="0"/>
              <a:t>Opis problemu, który ma być analizowany metodą symulacyjną </a:t>
            </a:r>
            <a:r>
              <a:rPr lang="pl-PL" dirty="0"/>
              <a:t>:</a:t>
            </a:r>
          </a:p>
          <a:p>
            <a:r>
              <a:rPr lang="pl-PL" dirty="0"/>
              <a:t>jaka decyzja jest rozważana? </a:t>
            </a:r>
          </a:p>
          <a:p>
            <a:r>
              <a:rPr lang="pl-PL" dirty="0"/>
              <a:t>jaki jest zbiór decyzji dopuszczalnych (ograniczenie budżetowe, dostępne zasoby, dostępne opcje)?</a:t>
            </a:r>
          </a:p>
          <a:p>
            <a:r>
              <a:rPr lang="pl-PL" dirty="0"/>
              <a:t>jak są oceniane skutki decyzji (zysk, ryzyko)?</a:t>
            </a:r>
          </a:p>
          <a:p>
            <a:r>
              <a:rPr lang="pl-PL" dirty="0"/>
              <a:t>w jaki sposób zostanie dokonany wybór optymalnej decyzji (wyznaczenie decyzji </a:t>
            </a:r>
            <a:r>
              <a:rPr lang="pl-PL" dirty="0" err="1"/>
              <a:t>Pareto</a:t>
            </a:r>
            <a:r>
              <a:rPr lang="pl-PL" dirty="0"/>
              <a:t>-optymalnych, wybór decyzji o najwyższej wartości oczekiwanej itp.)?</a:t>
            </a:r>
          </a:p>
          <a:p>
            <a:r>
              <a:rPr lang="pl-PL" dirty="0"/>
              <a:t>jakie przyjęto założenia/uproszczenia i jakie są ograniczenia przyjętej analizy?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5. </a:t>
            </a:r>
            <a:r>
              <a:rPr lang="pl-PL" u="sng" dirty="0"/>
              <a:t>Wyniki analizy </a:t>
            </a:r>
            <a:r>
              <a:rPr lang="pl-PL" dirty="0"/>
              <a:t>: Liczby wraz z ich interpretacją. Czy rozwiązanie jest akceptowalne? Czy może być wdrożone w praktyce? Czy wynik jest zgodny z intuicj</a:t>
            </a:r>
            <a:r>
              <a:rPr lang="pl-PL" i="1" dirty="0"/>
              <a:t>ą</a:t>
            </a:r>
            <a:r>
              <a:rPr lang="pl-PL" dirty="0"/>
              <a:t>? 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Strona </a:t>
            </a:r>
            <a:fld id="{AA6845B3-CFF2-4207-B53A-432CB4A4B517}" type="slidenum">
              <a:rPr lang="pl-PL" smtClean="0"/>
              <a:pPr>
                <a:defRPr/>
              </a:pPr>
              <a:t>4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267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678854" y="531478"/>
            <a:ext cx="3786294" cy="397545"/>
          </a:xfrm>
        </p:spPr>
        <p:txBody>
          <a:bodyPr/>
          <a:lstStyle/>
          <a:p>
            <a:r>
              <a:rPr lang="pl-PL" dirty="0"/>
              <a:t>Układ raportu końcowego  (3)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04799" y="990600"/>
            <a:ext cx="8684821" cy="5410200"/>
          </a:xfrm>
        </p:spPr>
        <p:txBody>
          <a:bodyPr/>
          <a:lstStyle/>
          <a:p>
            <a:pPr marL="0" indent="0">
              <a:buNone/>
            </a:pPr>
            <a:r>
              <a:rPr lang="pl-PL" sz="1900" dirty="0"/>
              <a:t>6. </a:t>
            </a:r>
            <a:r>
              <a:rPr lang="pl-PL" sz="1900" u="sng" dirty="0"/>
              <a:t>Analiza wrażliwości </a:t>
            </a:r>
            <a:r>
              <a:rPr lang="pl-PL" sz="1900" dirty="0"/>
              <a:t>: zmiana parametrów a rozwiązanie optymalne (RO)</a:t>
            </a:r>
          </a:p>
          <a:p>
            <a:r>
              <a:rPr lang="pl-PL" sz="1900" dirty="0"/>
              <a:t>czy zmiana parametru (np. wzrost ceny produktu o 5%) spowoduje zmianę R.O., czy ciągle ono pozostanie takie samo? </a:t>
            </a:r>
            <a:endParaRPr lang="en-GB" sz="1900" dirty="0"/>
          </a:p>
          <a:p>
            <a:r>
              <a:rPr lang="en-GB" sz="1900" dirty="0" err="1"/>
              <a:t>Wykres</a:t>
            </a:r>
            <a:r>
              <a:rPr lang="en-GB" sz="1900" dirty="0"/>
              <a:t> Tornado </a:t>
            </a:r>
            <a:r>
              <a:rPr lang="en-GB" sz="1900" dirty="0" err="1"/>
              <a:t>i</a:t>
            </a:r>
            <a:r>
              <a:rPr lang="en-GB" sz="1900" dirty="0"/>
              <a:t> Spider </a:t>
            </a:r>
          </a:p>
          <a:p>
            <a:r>
              <a:rPr lang="pl-PL" sz="1900" dirty="0"/>
              <a:t>o ile musi zmienić się parametr (np. cena produktu / wynagrodzenie pracownika) żeby R.O. uległo zmianie? </a:t>
            </a:r>
            <a:endParaRPr lang="en-GB" sz="1900" dirty="0"/>
          </a:p>
          <a:p>
            <a:r>
              <a:rPr lang="pl-PL" sz="1900" dirty="0"/>
              <a:t>wyznaczyć zależność (np. regresją) pomiędzy 2 lub trzema parametrami a R.O.</a:t>
            </a:r>
            <a:endParaRPr lang="en-GB" sz="1900" dirty="0"/>
          </a:p>
          <a:p>
            <a:r>
              <a:rPr lang="pl-PL" sz="1900" dirty="0"/>
              <a:t>Analiza </a:t>
            </a:r>
            <a:r>
              <a:rPr lang="pl-PL" sz="1900" dirty="0" err="1"/>
              <a:t>ceteris</a:t>
            </a:r>
            <a:r>
              <a:rPr lang="pl-PL" sz="1900" dirty="0"/>
              <a:t>-paribus dla 2-3 parametrów </a:t>
            </a:r>
          </a:p>
          <a:p>
            <a:pPr marL="0" indent="0">
              <a:buNone/>
            </a:pPr>
            <a:r>
              <a:rPr lang="pl-PL" sz="1900" dirty="0"/>
              <a:t>7. </a:t>
            </a:r>
            <a:r>
              <a:rPr lang="pl-PL" sz="1900" u="sng" dirty="0"/>
              <a:t>Wnioski i zalecenia </a:t>
            </a:r>
            <a:r>
              <a:rPr lang="pl-PL" sz="1900" dirty="0"/>
              <a:t>: Jak wyniki analizy symulacyjnej mogą usprawnić działanie organizacji. </a:t>
            </a:r>
          </a:p>
          <a:p>
            <a:pPr marL="0" indent="0">
              <a:buNone/>
            </a:pPr>
            <a:r>
              <a:rPr lang="pl-PL" sz="1900" dirty="0"/>
              <a:t>8. </a:t>
            </a:r>
            <a:r>
              <a:rPr lang="pl-PL" sz="1900" u="sng" dirty="0"/>
              <a:t>Bibliografia </a:t>
            </a:r>
            <a:endParaRPr lang="pl-PL" sz="1900" dirty="0"/>
          </a:p>
          <a:p>
            <a:r>
              <a:rPr lang="pl-PL" sz="1900" dirty="0"/>
              <a:t>Bibliografia jest obowiązkowa</a:t>
            </a:r>
          </a:p>
          <a:p>
            <a:r>
              <a:rPr lang="pl-PL" sz="1900" dirty="0"/>
              <a:t>każda pozycja z bibliografii ma być przywołana w raporcie i każda pozycja z raportu ma się pojawić w bibliografii</a:t>
            </a:r>
          </a:p>
          <a:p>
            <a:pPr marL="0" indent="0">
              <a:buNone/>
            </a:pPr>
            <a:r>
              <a:rPr lang="pl-PL" sz="1900" dirty="0"/>
              <a:t>9. </a:t>
            </a:r>
            <a:r>
              <a:rPr lang="pl-PL" sz="1900" u="sng" dirty="0"/>
              <a:t>Załączniki</a:t>
            </a:r>
            <a:r>
              <a:rPr lang="pl-PL" sz="1900" dirty="0"/>
              <a:t> – wykorzystany kod VBA (jeżeli występuje w raporcie)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Strona </a:t>
            </a:r>
            <a:fld id="{AA6845B3-CFF2-4207-B53A-432CB4A4B517}" type="slidenum">
              <a:rPr lang="pl-PL" smtClean="0"/>
              <a:pPr>
                <a:defRPr/>
              </a:pPr>
              <a:t>5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267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Zasady cytowania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dirty="0"/>
              <a:t>Każde użycie danych źródłowych, informacji, opinii, definicji ma towarzyszyć odpowiednia referencja, np.:</a:t>
            </a:r>
          </a:p>
          <a:p>
            <a:pPr lvl="1"/>
            <a:r>
              <a:rPr lang="pl-PL" dirty="0"/>
              <a:t>Kowalski (2007) podkreśla, że (…)</a:t>
            </a:r>
          </a:p>
          <a:p>
            <a:r>
              <a:rPr lang="pl-PL" dirty="0"/>
              <a:t>Na końcu raportu ma znaleźć się lista wszystkich opracowań wykorzystanych przy tworzeniu pracy</a:t>
            </a:r>
          </a:p>
          <a:p>
            <a:r>
              <a:rPr lang="pl-PL" dirty="0"/>
              <a:t>Dopuszczalne jest cytowanie całych zdań lub </a:t>
            </a:r>
            <a:br>
              <a:rPr lang="pl-PL" dirty="0"/>
            </a:br>
            <a:r>
              <a:rPr lang="pl-PL" sz="1800" dirty="0"/>
              <a:t>(w uzasadnionych przypadkach)</a:t>
            </a:r>
            <a:r>
              <a:rPr lang="pl-PL" dirty="0"/>
              <a:t> całych akapitów z innych prac pod warunkiem :</a:t>
            </a:r>
          </a:p>
          <a:p>
            <a:pPr lvl="1"/>
            <a:r>
              <a:rPr lang="pl-PL" dirty="0"/>
              <a:t>wskazania źródła cytatu,</a:t>
            </a:r>
          </a:p>
          <a:p>
            <a:pPr lvl="1"/>
            <a:r>
              <a:rPr lang="pl-PL" dirty="0"/>
              <a:t>oraz ujęcia cytatu w cudzysłów </a:t>
            </a:r>
          </a:p>
          <a:p>
            <a:pPr lvl="1"/>
            <a:r>
              <a:rPr lang="pl-PL" dirty="0"/>
              <a:t>oraz sformatowania go kursywą</a:t>
            </a:r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4294967295"/>
          </p:nvPr>
        </p:nvSpPr>
        <p:spPr>
          <a:xfrm>
            <a:off x="8429625" y="6357938"/>
            <a:ext cx="409575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4B9C892-DC81-4D67-8413-13CCC0CA92D3}" type="slidenum">
              <a:rPr lang="pl-PL" smtClean="0"/>
              <a:pPr>
                <a:defRPr/>
              </a:pPr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4991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Konsekwencje plagiatu…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dirty="0"/>
              <a:t>Bezwzględnie ocena </a:t>
            </a:r>
            <a:r>
              <a:rPr lang="pl-PL" dirty="0">
                <a:solidFill>
                  <a:srgbClr val="FF0000"/>
                </a:solidFill>
              </a:rPr>
              <a:t>niedostateczna</a:t>
            </a:r>
            <a:r>
              <a:rPr lang="pl-PL" dirty="0"/>
              <a:t> z przedmiotu </a:t>
            </a:r>
            <a:r>
              <a:rPr lang="pl-PL" sz="2000" dirty="0"/>
              <a:t>(zgodnie z regulaminem studiów studentowi przysługuje możliwość wystąpienia o egzamin komisyjny)</a:t>
            </a:r>
          </a:p>
          <a:p>
            <a:pPr marL="0" indent="0">
              <a:buNone/>
            </a:pPr>
            <a:endParaRPr lang="pl-PL" sz="2000" dirty="0"/>
          </a:p>
          <a:p>
            <a:r>
              <a:rPr lang="pl-PL" dirty="0"/>
              <a:t>Zgłoszenie plagiatu do Uczelnianej Komisji Dyscyplinarnej którą może podjąć decyzję o </a:t>
            </a:r>
            <a:r>
              <a:rPr lang="pl-PL" dirty="0">
                <a:solidFill>
                  <a:srgbClr val="FF0000"/>
                </a:solidFill>
              </a:rPr>
              <a:t>skreśleniu z listy studentów</a:t>
            </a:r>
          </a:p>
          <a:p>
            <a:endParaRPr lang="pl-PL" dirty="0"/>
          </a:p>
          <a:p>
            <a:r>
              <a:rPr lang="pl-PL" sz="1400" dirty="0"/>
              <a:t>Ustawa o prawie autorskim i prawach pokrewnych</a:t>
            </a:r>
          </a:p>
          <a:p>
            <a:pPr marL="276225" lvl="1" indent="0" algn="ctr">
              <a:buNone/>
            </a:pPr>
            <a:r>
              <a:rPr lang="pl-PL" sz="1200" dirty="0"/>
              <a:t>§115, ust. 1</a:t>
            </a:r>
            <a:endParaRPr lang="pl-PL" sz="1200" b="0" i="1" dirty="0"/>
          </a:p>
          <a:p>
            <a:pPr marL="276225" lvl="1" indent="0">
              <a:buNone/>
            </a:pPr>
            <a:r>
              <a:rPr lang="pl-PL" sz="1200" b="0" i="1" dirty="0"/>
              <a:t>„Kto przywłaszcza sobie autorstwo albo wprowadza w błąd co do autorstwa całości lub części cudzego utworu albo artystycznego wykonania, podlega grzywnie, karze ograniczenia wolności albo </a:t>
            </a:r>
            <a:r>
              <a:rPr lang="pl-PL" sz="1200" i="1" dirty="0">
                <a:solidFill>
                  <a:srgbClr val="FF0000"/>
                </a:solidFill>
              </a:rPr>
              <a:t>pozbawienia wolności do lat 3</a:t>
            </a:r>
            <a:r>
              <a:rPr lang="pl-PL" sz="1200" b="0" i="1" dirty="0"/>
              <a:t>.”</a:t>
            </a:r>
            <a:r>
              <a:rPr lang="pl-PL" sz="1200" b="0" dirty="0"/>
              <a:t> </a:t>
            </a:r>
            <a:endParaRPr lang="pl-PL" sz="1200" dirty="0"/>
          </a:p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4294967295"/>
          </p:nvPr>
        </p:nvSpPr>
        <p:spPr>
          <a:xfrm>
            <a:off x="8429625" y="6357938"/>
            <a:ext cx="409575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4B9C892-DC81-4D67-8413-13CCC0CA92D3}" type="slidenum">
              <a:rPr lang="pl-PL" smtClean="0"/>
              <a:pPr>
                <a:defRPr/>
              </a:pPr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8251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9923" y="531478"/>
            <a:ext cx="1364157" cy="397545"/>
          </a:xfrm>
        </p:spPr>
        <p:txBody>
          <a:bodyPr/>
          <a:lstStyle/>
          <a:p>
            <a:r>
              <a:rPr lang="pl-PL" dirty="0"/>
              <a:t>Literatura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b="1" dirty="0"/>
              <a:t>Literatura podstawowa</a:t>
            </a:r>
          </a:p>
          <a:p>
            <a:r>
              <a:rPr lang="en-US" dirty="0"/>
              <a:t>Winston W., </a:t>
            </a:r>
            <a:r>
              <a:rPr lang="pl-PL" dirty="0"/>
              <a:t>Microsoft Excel 2013. Analiza i modelowanie danych biznesowych</a:t>
            </a:r>
            <a:r>
              <a:rPr lang="en-US" dirty="0"/>
              <a:t>, </a:t>
            </a:r>
            <a:r>
              <a:rPr lang="pl-PL" dirty="0"/>
              <a:t>Helion, 2013</a:t>
            </a:r>
          </a:p>
          <a:p>
            <a:r>
              <a:rPr lang="pl-PL" dirty="0" err="1"/>
              <a:t>Walkenbach</a:t>
            </a:r>
            <a:r>
              <a:rPr lang="pl-PL" dirty="0"/>
              <a:t> J., Excel 2010PL – Programowanie w VBA, Helion 2010</a:t>
            </a:r>
          </a:p>
          <a:p>
            <a:pPr marL="0" indent="0">
              <a:buNone/>
            </a:pPr>
            <a:r>
              <a:rPr lang="pl-PL" b="1" dirty="0"/>
              <a:t>Literatura uzupełniająca</a:t>
            </a:r>
          </a:p>
          <a:p>
            <a:r>
              <a:rPr lang="en-US" dirty="0"/>
              <a:t>Guerrero H., Excel Data Analysis: Modeling and Simulation, Springer, 2010 </a:t>
            </a:r>
            <a:r>
              <a:rPr lang="pl-PL" dirty="0"/>
              <a:t>/jest w bibliotece SGH/</a:t>
            </a:r>
          </a:p>
          <a:p>
            <a:r>
              <a:rPr lang="en-US" dirty="0"/>
              <a:t>Law A. M., Simulation modeling and analysis, McGraw-Hill Education Boston, MA, 2007 Albright S.C., Data analysis and decision making with Microsoft Excel, 2002 </a:t>
            </a:r>
            <a:r>
              <a:rPr lang="pl-PL" dirty="0"/>
              <a:t>/jest w bibliotece SGH/</a:t>
            </a:r>
          </a:p>
          <a:p>
            <a:r>
              <a:rPr lang="en-US" dirty="0" err="1"/>
              <a:t>Decyzje</a:t>
            </a:r>
            <a:r>
              <a:rPr lang="en-US" dirty="0"/>
              <a:t> </a:t>
            </a:r>
            <a:r>
              <a:rPr lang="en-US" dirty="0" err="1"/>
              <a:t>menedżerskie</a:t>
            </a:r>
            <a:r>
              <a:rPr lang="en-US" dirty="0"/>
              <a:t> z </a:t>
            </a:r>
            <a:r>
              <a:rPr lang="en-US" dirty="0" err="1"/>
              <a:t>Excelem</a:t>
            </a:r>
            <a:r>
              <a:rPr lang="en-US" dirty="0"/>
              <a:t>, red. T. </a:t>
            </a:r>
            <a:r>
              <a:rPr lang="en-US" dirty="0" err="1"/>
              <a:t>Szapiro</a:t>
            </a:r>
            <a:r>
              <a:rPr lang="en-US" dirty="0"/>
              <a:t>, PWE, 2000 </a:t>
            </a:r>
            <a:endParaRPr lang="pl-PL" dirty="0"/>
          </a:p>
          <a:p>
            <a:r>
              <a:rPr lang="en-US" dirty="0" err="1"/>
              <a:t>Mielczarek</a:t>
            </a:r>
            <a:r>
              <a:rPr lang="en-US" dirty="0"/>
              <a:t> B., </a:t>
            </a:r>
            <a:r>
              <a:rPr lang="en-US" dirty="0" err="1"/>
              <a:t>Modelowanie</a:t>
            </a:r>
            <a:r>
              <a:rPr lang="en-US" dirty="0"/>
              <a:t> </a:t>
            </a:r>
            <a:r>
              <a:rPr lang="en-US" dirty="0" err="1"/>
              <a:t>symulacyjne</a:t>
            </a:r>
            <a:r>
              <a:rPr lang="en-US" dirty="0"/>
              <a:t> w </a:t>
            </a:r>
            <a:r>
              <a:rPr lang="en-US" dirty="0" err="1"/>
              <a:t>zarządzaniu</a:t>
            </a:r>
            <a:r>
              <a:rPr lang="en-US" dirty="0"/>
              <a:t> - </a:t>
            </a:r>
            <a:r>
              <a:rPr lang="en-US" dirty="0" err="1"/>
              <a:t>symulacja</a:t>
            </a:r>
            <a:r>
              <a:rPr lang="en-US" dirty="0"/>
              <a:t> </a:t>
            </a:r>
            <a:r>
              <a:rPr lang="en-US" dirty="0" err="1"/>
              <a:t>dyskretna</a:t>
            </a:r>
            <a:r>
              <a:rPr lang="en-US" dirty="0"/>
              <a:t>, </a:t>
            </a:r>
            <a:r>
              <a:rPr lang="en-US" dirty="0" err="1"/>
              <a:t>Politechnika</a:t>
            </a:r>
            <a:r>
              <a:rPr lang="en-US" dirty="0"/>
              <a:t> </a:t>
            </a:r>
            <a:r>
              <a:rPr lang="en-US" dirty="0" err="1"/>
              <a:t>Wrocławska</a:t>
            </a:r>
            <a:r>
              <a:rPr lang="en-US" dirty="0"/>
              <a:t>, 2009 </a:t>
            </a:r>
            <a:endParaRPr lang="pl-PL" dirty="0"/>
          </a:p>
          <a:p>
            <a:r>
              <a:rPr lang="en-US" dirty="0" err="1"/>
              <a:t>Zaleski</a:t>
            </a:r>
            <a:r>
              <a:rPr lang="en-US" dirty="0"/>
              <a:t> J., </a:t>
            </a:r>
            <a:r>
              <a:rPr lang="en-US" dirty="0" err="1"/>
              <a:t>Modele</a:t>
            </a:r>
            <a:r>
              <a:rPr lang="en-US" dirty="0"/>
              <a:t> </a:t>
            </a:r>
            <a:r>
              <a:rPr lang="en-US" dirty="0" err="1"/>
              <a:t>stochastyczne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symulacja</a:t>
            </a:r>
            <a:r>
              <a:rPr lang="en-US" dirty="0"/>
              <a:t> </a:t>
            </a:r>
            <a:r>
              <a:rPr lang="en-US" dirty="0" err="1"/>
              <a:t>komputerowa</a:t>
            </a:r>
            <a:r>
              <a:rPr lang="en-US" dirty="0"/>
              <a:t>: </a:t>
            </a:r>
            <a:r>
              <a:rPr lang="en-US" dirty="0" err="1"/>
              <a:t>zastosowanie</a:t>
            </a:r>
            <a:r>
              <a:rPr lang="en-US" dirty="0"/>
              <a:t> do </a:t>
            </a:r>
            <a:r>
              <a:rPr lang="en-US" dirty="0" err="1"/>
              <a:t>systemów</a:t>
            </a:r>
            <a:r>
              <a:rPr lang="en-US" dirty="0"/>
              <a:t> </a:t>
            </a:r>
            <a:r>
              <a:rPr lang="en-US" dirty="0" err="1"/>
              <a:t>zaopatrzenia</a:t>
            </a:r>
            <a:r>
              <a:rPr lang="en-US" dirty="0"/>
              <a:t> w </a:t>
            </a:r>
            <a:r>
              <a:rPr lang="en-US" dirty="0" err="1"/>
              <a:t>wodę</a:t>
            </a:r>
            <a:r>
              <a:rPr lang="en-US" dirty="0"/>
              <a:t>, PWN, 2004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Strona </a:t>
            </a:r>
            <a:fld id="{2400882C-00F9-4AB5-A7C5-468B6803D39C}" type="slidenum">
              <a:rPr lang="pl-PL" smtClean="0"/>
              <a:pPr>
                <a:defRPr/>
              </a:pPr>
              <a:t>8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486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11178"/>
            <a:ext cx="7467600" cy="1077860"/>
          </a:xfrm>
          <a:noFill/>
        </p:spPr>
        <p:txBody>
          <a:bodyPr wrap="square" lIns="92075" tIns="46038" rIns="92075" bIns="46038"/>
          <a:lstStyle/>
          <a:p>
            <a:pPr defTabSz="762000"/>
            <a:r>
              <a:rPr lang="pl-PL" dirty="0"/>
              <a:t>Studium przypadku: wprowadzenie na rynek nowego produktu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defTabSz="762000"/>
            <a:r>
              <a:rPr lang="pl-PL" dirty="0"/>
              <a:t>Firma farmaceutyczna Pharma GmbH chce wprowadzić na rynek nowy produkt. Przedmiotem zainteresowania firmy jest wartość bieżąca netto przedsięwzięcia osiągnięta w ciągu 10 lat. Rok rozpoczęcia produkcji nowego produktu nie jest znany z pewnością. Nie jesteśmy także pewni tego, czy będziemy pierwsi na rynku. Nasz udział w rynku zależy od tego, kiedy się na nim pojawimy.</a:t>
            </a:r>
          </a:p>
          <a:p>
            <a:pPr defTabSz="762000"/>
            <a:r>
              <a:rPr lang="pl-PL" dirty="0"/>
              <a:t>Nasz rynek rozwija się - także ze zmiennym tempem.</a:t>
            </a:r>
          </a:p>
          <a:p>
            <a:pPr defTabSz="762000"/>
            <a:r>
              <a:rPr lang="pl-PL" dirty="0"/>
              <a:t>Czy zarobimy?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842250" y="0"/>
            <a:ext cx="13017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pl-PL" sz="16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Symulacja</a:t>
            </a:r>
          </a:p>
        </p:txBody>
      </p:sp>
    </p:spTree>
    <p:extLst>
      <p:ext uri="{BB962C8B-B14F-4D97-AF65-F5344CB8AC3E}">
        <p14:creationId xmlns:p14="http://schemas.microsoft.com/office/powerpoint/2010/main" val="165271014"/>
      </p:ext>
    </p:extLst>
  </p:cSld>
  <p:clrMapOvr>
    <a:masterClrMapping/>
  </p:clrMapOvr>
</p:sld>
</file>

<file path=ppt/theme/theme1.xml><?xml version="1.0" encoding="utf-8"?>
<a:theme xmlns:a="http://schemas.openxmlformats.org/drawingml/2006/main" name="Klerycy-ekonomia">
  <a:themeElements>
    <a:clrScheme name="Klerycy-ekonomi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lerycy-ekonomi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Klerycy-ekonomi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lerycy-ekonomi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lerycy-ekonomi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lerycy-ekonomi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lerycy-ekonomi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lerycy-ekonomi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lerycy-ekonomi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Klerycy-ekonomia</Template>
  <TotalTime>6102</TotalTime>
  <Words>2210</Words>
  <Application>Microsoft Office PowerPoint</Application>
  <PresentationFormat>On-screen Show (4:3)</PresentationFormat>
  <Paragraphs>430</Paragraphs>
  <Slides>30</Slides>
  <Notes>13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Arial Narrow</vt:lpstr>
      <vt:lpstr>Franklin Gothic Medium</vt:lpstr>
      <vt:lpstr>Palatino</vt:lpstr>
      <vt:lpstr>Symbol</vt:lpstr>
      <vt:lpstr>Times New Roman</vt:lpstr>
      <vt:lpstr>Wingdings 3</vt:lpstr>
      <vt:lpstr>Klerycy-ekonomia</vt:lpstr>
      <vt:lpstr>Równanie</vt:lpstr>
      <vt:lpstr>132490-S  Symulacje przy wykorzystaniu  arkusza kalkulacyjnego</vt:lpstr>
      <vt:lpstr>Raport końcowy (oraz raporty cząstkowe)</vt:lpstr>
      <vt:lpstr>Układ raportu końcowego (1)</vt:lpstr>
      <vt:lpstr>Układ raportu końcowego  (2)</vt:lpstr>
      <vt:lpstr>Układ raportu końcowego  (3)</vt:lpstr>
      <vt:lpstr>Zasady cytowania</vt:lpstr>
      <vt:lpstr>Konsekwencje plagiatu…</vt:lpstr>
      <vt:lpstr>Literatura</vt:lpstr>
      <vt:lpstr>Studium przypadku: wprowadzenie na rynek nowego produktu</vt:lpstr>
      <vt:lpstr>Kiedy stosować symulację? por. Law (2007)</vt:lpstr>
      <vt:lpstr>Definicje</vt:lpstr>
      <vt:lpstr>Zastosowania</vt:lpstr>
      <vt:lpstr>Przykłady…</vt:lpstr>
      <vt:lpstr>Symulacje – Digital Twin</vt:lpstr>
      <vt:lpstr>Symulacje wojskowe</vt:lpstr>
      <vt:lpstr>Symulacje przestrzenne</vt:lpstr>
      <vt:lpstr>Symulacja nowego punktu handlowego w mieście</vt:lpstr>
      <vt:lpstr>Modelowanie systemu opr. wł. na podst. Gilbert i Troitzsch (2005)</vt:lpstr>
      <vt:lpstr>Etapy procesu symulacji</vt:lpstr>
      <vt:lpstr>Budowa modelu systemu (konceptualny)</vt:lpstr>
      <vt:lpstr>Dane wejściowe i kalibracja</vt:lpstr>
      <vt:lpstr>Weryfikacja i walidacja modeli symulacyjnych </vt:lpstr>
      <vt:lpstr>Weryfikacja  i walidacja i modelu</vt:lpstr>
      <vt:lpstr>Meta-modelowanie</vt:lpstr>
      <vt:lpstr>Generowanie liczb pseudo losowych z rozkładów dyskretnych</vt:lpstr>
      <vt:lpstr>PowerPoint Presentation</vt:lpstr>
      <vt:lpstr>Generacja liczb (pseudo)losowych  Metoda odwracania dystrybuanty w Excelu</vt:lpstr>
      <vt:lpstr>Generowanie liczb z rozkładu jednostajnego przy pomocy komputera</vt:lpstr>
      <vt:lpstr>Eksperymenty i symulacja</vt:lpstr>
      <vt:lpstr>Studium przypadku: wprowadzenie na rynek nowego produktu</vt:lpstr>
    </vt:vector>
  </TitlesOfParts>
  <Company>Dom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 czym polega symulacja probabilistyczna?</dc:title>
  <dc:creator>Paweł Gąsiorowski</dc:creator>
  <cp:lastModifiedBy>Daniel Kaszyński</cp:lastModifiedBy>
  <cp:revision>119</cp:revision>
  <cp:lastPrinted>2016-10-11T16:38:36Z</cp:lastPrinted>
  <dcterms:created xsi:type="dcterms:W3CDTF">2005-09-24T07:41:27Z</dcterms:created>
  <dcterms:modified xsi:type="dcterms:W3CDTF">2026-02-21T18:37:59Z</dcterms:modified>
</cp:coreProperties>
</file>